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285" r:id="rId3"/>
    <p:sldId id="281" r:id="rId4"/>
    <p:sldId id="259" r:id="rId5"/>
    <p:sldId id="394" r:id="rId6"/>
    <p:sldId id="397" r:id="rId7"/>
    <p:sldId id="359" r:id="rId8"/>
    <p:sldId id="339" r:id="rId9"/>
    <p:sldId id="386" r:id="rId10"/>
    <p:sldId id="417" r:id="rId11"/>
    <p:sldId id="415" r:id="rId12"/>
    <p:sldId id="416" r:id="rId13"/>
    <p:sldId id="290" r:id="rId14"/>
    <p:sldId id="260" r:id="rId15"/>
    <p:sldId id="370" r:id="rId16"/>
    <p:sldId id="261" r:id="rId17"/>
    <p:sldId id="276" r:id="rId18"/>
    <p:sldId id="400" r:id="rId19"/>
    <p:sldId id="340" r:id="rId20"/>
    <p:sldId id="418" r:id="rId21"/>
    <p:sldId id="310" r:id="rId22"/>
    <p:sldId id="412" r:id="rId23"/>
    <p:sldId id="311" r:id="rId24"/>
    <p:sldId id="399" r:id="rId25"/>
    <p:sldId id="414" r:id="rId26"/>
    <p:sldId id="413" r:id="rId27"/>
    <p:sldId id="345" r:id="rId28"/>
    <p:sldId id="265" r:id="rId29"/>
    <p:sldId id="268" r:id="rId30"/>
    <p:sldId id="405" r:id="rId31"/>
    <p:sldId id="406" r:id="rId32"/>
    <p:sldId id="307" r:id="rId33"/>
    <p:sldId id="349" r:id="rId34"/>
    <p:sldId id="348" r:id="rId35"/>
    <p:sldId id="328" r:id="rId36"/>
    <p:sldId id="391" r:id="rId37"/>
    <p:sldId id="350" r:id="rId38"/>
    <p:sldId id="308" r:id="rId39"/>
    <p:sldId id="309" r:id="rId40"/>
    <p:sldId id="319" r:id="rId41"/>
    <p:sldId id="323" r:id="rId42"/>
    <p:sldId id="407" r:id="rId43"/>
    <p:sldId id="408" r:id="rId44"/>
    <p:sldId id="314" r:id="rId45"/>
    <p:sldId id="315" r:id="rId46"/>
    <p:sldId id="402" r:id="rId47"/>
    <p:sldId id="403" r:id="rId48"/>
    <p:sldId id="313" r:id="rId49"/>
    <p:sldId id="404" r:id="rId50"/>
    <p:sldId id="409" r:id="rId51"/>
    <p:sldId id="410" r:id="rId52"/>
    <p:sldId id="419" r:id="rId53"/>
    <p:sldId id="351" r:id="rId54"/>
    <p:sldId id="352" r:id="rId55"/>
    <p:sldId id="392" r:id="rId56"/>
    <p:sldId id="381" r:id="rId57"/>
    <p:sldId id="360" r:id="rId58"/>
    <p:sldId id="376" r:id="rId59"/>
    <p:sldId id="375" r:id="rId60"/>
    <p:sldId id="355" r:id="rId61"/>
    <p:sldId id="364" r:id="rId62"/>
    <p:sldId id="362" r:id="rId63"/>
    <p:sldId id="361" r:id="rId64"/>
    <p:sldId id="357" r:id="rId65"/>
    <p:sldId id="420" r:id="rId66"/>
    <p:sldId id="421" r:id="rId67"/>
    <p:sldId id="377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49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139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2C237-008F-2743-BBD2-E0108967B0D5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7D746-9521-F848-9B26-E5C3EC04C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76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7D746-9521-F848-9B26-E5C3EC04CE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74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7D746-9521-F848-9B26-E5C3EC04CE2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00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925B-38EB-9245-B6B4-AB5128E9CB7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17D9-1D11-5146-A4C2-CCC9456C8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7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925B-38EB-9245-B6B4-AB5128E9CB7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17D9-1D11-5146-A4C2-CCC9456C8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3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925B-38EB-9245-B6B4-AB5128E9CB7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17D9-1D11-5146-A4C2-CCC9456C8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8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53FBD-C3A4-B34A-80FD-EAC4DCF1F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7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925B-38EB-9245-B6B4-AB5128E9CB7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17D9-1D11-5146-A4C2-CCC9456C8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7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925B-38EB-9245-B6B4-AB5128E9CB7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17D9-1D11-5146-A4C2-CCC9456C8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1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925B-38EB-9245-B6B4-AB5128E9CB7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17D9-1D11-5146-A4C2-CCC9456C8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59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925B-38EB-9245-B6B4-AB5128E9CB7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17D9-1D11-5146-A4C2-CCC9456C8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78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925B-38EB-9245-B6B4-AB5128E9CB7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17D9-1D11-5146-A4C2-CCC9456C8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76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925B-38EB-9245-B6B4-AB5128E9CB7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17D9-1D11-5146-A4C2-CCC9456C8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1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925B-38EB-9245-B6B4-AB5128E9CB7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17D9-1D11-5146-A4C2-CCC9456C8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4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A925B-38EB-9245-B6B4-AB5128E9CB7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617D9-1D11-5146-A4C2-CCC9456C8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8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A925B-38EB-9245-B6B4-AB5128E9CB7F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617D9-1D11-5146-A4C2-CCC9456C8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502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820" y="4473574"/>
            <a:ext cx="8862357" cy="147002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Uni</a:t>
            </a:r>
            <a:r>
              <a:rPr lang="en-US" dirty="0"/>
              <a:t> Compartmental Knee Arthroplasty</a:t>
            </a:r>
            <a:br>
              <a:rPr lang="en-US" dirty="0"/>
            </a:br>
            <a:r>
              <a:rPr lang="en-US" dirty="0"/>
              <a:t>Indications &amp; Rehab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0843" y="5105400"/>
            <a:ext cx="6400800" cy="1752600"/>
          </a:xfrm>
        </p:spPr>
        <p:txBody>
          <a:bodyPr>
            <a:normAutofit lnSpcReduction="10000"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Jeff Silverstein, MD, FAAOS</a:t>
            </a:r>
          </a:p>
          <a:p>
            <a:r>
              <a:rPr lang="en-US" sz="2400" dirty="0"/>
              <a:t>360 Orthopedics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F9708-EEA0-54CD-3BCC-C791BC977FB0}"/>
              </a:ext>
            </a:extLst>
          </p:cNvPr>
          <p:cNvSpPr txBox="1"/>
          <p:nvPr/>
        </p:nvSpPr>
        <p:spPr>
          <a:xfrm>
            <a:off x="358815" y="914401"/>
            <a:ext cx="14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81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E2B50-01C4-A0D8-BEC1-53D442C5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Tissue/Dislocation</a:t>
            </a:r>
          </a:p>
        </p:txBody>
      </p:sp>
      <p:pic>
        <p:nvPicPr>
          <p:cNvPr id="2050" name="Picture 2" descr="Primary Total Knee Arthroplasty with Zimmer Biomet Persona® Personalized  Knee System (Cadaveric)">
            <a:extLst>
              <a:ext uri="{FF2B5EF4-FFF2-40B4-BE49-F238E27FC236}">
                <a16:creationId xmlns:a16="http://schemas.microsoft.com/office/drawing/2014/main" id="{E53CB1DC-FE8E-BBDF-B373-256D7471A9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098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84AD-5E3C-BA7D-4C9F-493518742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69AC72-E1CD-9720-31B8-904FADF97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62069" r="-62069"/>
          <a:stretch>
            <a:fillRect/>
          </a:stretch>
        </p:blipFill>
        <p:spPr>
          <a:xfrm>
            <a:off x="-2554014" y="1417638"/>
            <a:ext cx="10438053" cy="3492732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AB5C213-EB6F-1F9C-67B2-8D8F05E24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62069" r="-62069"/>
          <a:stretch>
            <a:fillRect/>
          </a:stretch>
        </p:blipFill>
        <p:spPr>
          <a:xfrm>
            <a:off x="1396381" y="3336314"/>
            <a:ext cx="6287961" cy="2104048"/>
          </a:xfrm>
          <a:prstGeom prst="rect">
            <a:avLst/>
          </a:prstGeom>
        </p:spPr>
      </p:pic>
      <p:pic>
        <p:nvPicPr>
          <p:cNvPr id="3074" name="Picture 2" descr="JOURNEY™ II Cruciate Retaining (CR) Knee System Surgery">
            <a:extLst>
              <a:ext uri="{FF2B5EF4-FFF2-40B4-BE49-F238E27FC236}">
                <a16:creationId xmlns:a16="http://schemas.microsoft.com/office/drawing/2014/main" id="{5D53BCAE-14F7-0508-ED3C-9C96FD829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89" y="3429000"/>
            <a:ext cx="5508414" cy="309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433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C2CB2-8437-E567-C262-329CA6E3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tal Knee Arthroplasty - Plexus Surgical Video Photo Album">
            <a:extLst>
              <a:ext uri="{FF2B5EF4-FFF2-40B4-BE49-F238E27FC236}">
                <a16:creationId xmlns:a16="http://schemas.microsoft.com/office/drawing/2014/main" id="{16C471B4-EBAF-BA2C-26C0-323B12A387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39" y="538656"/>
            <a:ext cx="6072595" cy="341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intraoperative photographs of TKA via the midvastus approach. a The...  | Download Scientific Diagram">
            <a:extLst>
              <a:ext uri="{FF2B5EF4-FFF2-40B4-BE49-F238E27FC236}">
                <a16:creationId xmlns:a16="http://schemas.microsoft.com/office/drawing/2014/main" id="{1D4B2641-5095-40AD-020C-450D87A12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303" y="1681656"/>
            <a:ext cx="5279697" cy="527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4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Garamond" charset="0"/>
                <a:cs typeface="+mj-cs"/>
              </a:rPr>
              <a:t>Total Knee Arthroplasty</a:t>
            </a:r>
          </a:p>
        </p:txBody>
      </p:sp>
      <p:pic>
        <p:nvPicPr>
          <p:cNvPr id="58370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8800"/>
            <a:ext cx="3048000" cy="4191000"/>
          </a:xfrm>
        </p:spPr>
      </p:pic>
      <p:pic>
        <p:nvPicPr>
          <p:cNvPr id="5837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r="4942"/>
          <a:stretch>
            <a:fillRect/>
          </a:stretch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1093506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TKA accomplishes the goals above and “Resurfaces” or “Replaces” all three areas	; </a:t>
            </a:r>
            <a:r>
              <a:rPr lang="en-US" b="1" i="1" u="sng" dirty="0"/>
              <a:t>WHEN NEEDED</a:t>
            </a:r>
          </a:p>
          <a:p>
            <a:endParaRPr lang="en-US" b="1" i="1" u="sng" dirty="0"/>
          </a:p>
        </p:txBody>
      </p:sp>
    </p:spTree>
    <p:extLst>
      <p:ext uri="{BB962C8B-B14F-4D97-AF65-F5344CB8AC3E}">
        <p14:creationId xmlns:p14="http://schemas.microsoft.com/office/powerpoint/2010/main" val="4233764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bother with a “</a:t>
            </a:r>
            <a:r>
              <a:rPr lang="en-US" dirty="0" err="1"/>
              <a:t>Uni</a:t>
            </a:r>
            <a:r>
              <a:rPr lang="en-US" dirty="0"/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69022" cy="4525963"/>
          </a:xfrm>
        </p:spPr>
        <p:txBody>
          <a:bodyPr>
            <a:normAutofit/>
          </a:bodyPr>
          <a:lstStyle/>
          <a:p>
            <a:r>
              <a:rPr lang="en-US" dirty="0"/>
              <a:t>Do we need to replace the non-arthritic parts?</a:t>
            </a:r>
          </a:p>
          <a:p>
            <a:pPr lvl="1"/>
            <a:r>
              <a:rPr lang="en-US" dirty="0"/>
              <a:t>Uni can feel more natural</a:t>
            </a:r>
          </a:p>
          <a:p>
            <a:pPr lvl="1"/>
            <a:r>
              <a:rPr lang="en-US" dirty="0"/>
              <a:t>Retain ACL/PCL </a:t>
            </a:r>
          </a:p>
          <a:p>
            <a:pPr lvl="1"/>
            <a:r>
              <a:rPr lang="en-US" dirty="0"/>
              <a:t>Less invasive/Quicker recovery</a:t>
            </a:r>
          </a:p>
          <a:p>
            <a:endParaRPr lang="en-US" dirty="0"/>
          </a:p>
          <a:p>
            <a:r>
              <a:rPr lang="en-US" b="1" i="1" u="sng" dirty="0"/>
              <a:t>10-15% patients say with a TKA  expectations were not met ---- “discomfort”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63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Uni</a:t>
            </a:r>
            <a:r>
              <a:rPr lang="en-US" dirty="0"/>
              <a:t>” Arthroplasty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4926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Replaces only the affected knee compartment</a:t>
            </a:r>
          </a:p>
          <a:p>
            <a:pPr lvl="1"/>
            <a:r>
              <a:rPr lang="en-US" dirty="0"/>
              <a:t>Medial, Lateral or Patella Femoral</a:t>
            </a:r>
          </a:p>
          <a:p>
            <a:pPr lvl="1"/>
            <a:r>
              <a:rPr lang="en-US" dirty="0"/>
              <a:t>Retain ACL/PCL and meniscus in other area</a:t>
            </a:r>
          </a:p>
        </p:txBody>
      </p:sp>
    </p:spTree>
    <p:extLst>
      <p:ext uri="{BB962C8B-B14F-4D97-AF65-F5344CB8AC3E}">
        <p14:creationId xmlns:p14="http://schemas.microsoft.com/office/powerpoint/2010/main" val="2748296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</a:t>
            </a:r>
            <a:r>
              <a:rPr lang="en-US" dirty="0"/>
              <a:t> Knee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Historically</a:t>
            </a:r>
          </a:p>
          <a:p>
            <a:pPr lvl="1"/>
            <a:r>
              <a:rPr lang="en-US" dirty="0"/>
              <a:t>5-10% of TKA arthroplasty patients could be candidates for a “</a:t>
            </a:r>
            <a:r>
              <a:rPr lang="en-US" dirty="0" err="1"/>
              <a:t>uni</a:t>
            </a:r>
            <a:r>
              <a:rPr lang="en-US" dirty="0"/>
              <a:t>” arthroplasty statistically</a:t>
            </a:r>
          </a:p>
          <a:p>
            <a:pPr lvl="1"/>
            <a:endParaRPr lang="en-US" dirty="0"/>
          </a:p>
          <a:p>
            <a:r>
              <a:rPr lang="en-US" dirty="0"/>
              <a:t>Newer Data </a:t>
            </a:r>
          </a:p>
          <a:p>
            <a:pPr lvl="1"/>
            <a:r>
              <a:rPr lang="en-US" dirty="0"/>
              <a:t>Suggestive up to 30% - 40% </a:t>
            </a:r>
            <a:r>
              <a:rPr lang="en-US" b="1" i="1" u="sng" dirty="0"/>
              <a:t>could be </a:t>
            </a:r>
            <a:r>
              <a:rPr lang="en-US" dirty="0"/>
              <a:t>a candidate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27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3285A-678D-794F-2ED9-E64FD9234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American Joint Replacement Registry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187CC-A134-91A8-2A5E-0A6F55C07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2012 to 2021	</a:t>
            </a:r>
          </a:p>
          <a:p>
            <a:pPr lvl="1"/>
            <a:r>
              <a:rPr lang="en-US" dirty="0"/>
              <a:t>1.5 million TKA</a:t>
            </a:r>
          </a:p>
          <a:p>
            <a:pPr lvl="1"/>
            <a:r>
              <a:rPr lang="en-US" dirty="0"/>
              <a:t>131,000 Uni’s ( 8%)</a:t>
            </a:r>
          </a:p>
        </p:txBody>
      </p:sp>
    </p:spTree>
    <p:extLst>
      <p:ext uri="{BB962C8B-B14F-4D97-AF65-F5344CB8AC3E}">
        <p14:creationId xmlns:p14="http://schemas.microsoft.com/office/powerpoint/2010/main" val="2639910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Varus</a:t>
            </a:r>
            <a:r>
              <a:rPr lang="en-US" dirty="0"/>
              <a:t>/Medial DJD</a:t>
            </a:r>
            <a:br>
              <a:rPr lang="en-US" dirty="0"/>
            </a:br>
            <a:r>
              <a:rPr lang="en-US" dirty="0"/>
              <a:t>Does this patient need a TKA?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384DB5FA-9C7F-10D8-B8BB-71AE8E4DB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36766" r="-36766"/>
          <a:stretch>
            <a:fillRect/>
          </a:stretch>
        </p:blipFill>
        <p:spPr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DB0FC1-D8AF-B902-88AE-790FF3E23207}"/>
              </a:ext>
            </a:extLst>
          </p:cNvPr>
          <p:cNvCxnSpPr/>
          <p:nvPr/>
        </p:nvCxnSpPr>
        <p:spPr>
          <a:xfrm flipH="1">
            <a:off x="3858322" y="3245005"/>
            <a:ext cx="624468" cy="9478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294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99138"/>
            <a:ext cx="8229600" cy="59454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latin typeface="Garamond" charset="0"/>
              </a:rPr>
              <a:t>Arthritis = loss of cartilage</a:t>
            </a:r>
            <a:endParaRPr lang="en-US" dirty="0">
              <a:latin typeface="Garamond" charset="0"/>
              <a:cs typeface="+mj-cs"/>
            </a:endParaRPr>
          </a:p>
        </p:txBody>
      </p:sp>
      <p:pic>
        <p:nvPicPr>
          <p:cNvPr id="29698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r="16573"/>
          <a:stretch>
            <a:fillRect/>
          </a:stretch>
        </p:blipFill>
        <p:spPr>
          <a:xfrm>
            <a:off x="194441" y="1163637"/>
            <a:ext cx="4038600" cy="4530725"/>
          </a:xfrm>
        </p:spPr>
      </p:pic>
      <p:pic>
        <p:nvPicPr>
          <p:cNvPr id="29699" name="Content Placeholder 11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" b="1802"/>
          <a:stretch>
            <a:fillRect/>
          </a:stretch>
        </p:blipFill>
        <p:spPr>
          <a:xfrm>
            <a:off x="4813737" y="780010"/>
            <a:ext cx="4038600" cy="2189163"/>
          </a:xfrm>
        </p:spPr>
      </p:pic>
      <p:pic>
        <p:nvPicPr>
          <p:cNvPr id="29700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23000"/>
          <a:stretch>
            <a:fillRect/>
          </a:stretch>
        </p:blipFill>
        <p:spPr>
          <a:xfrm>
            <a:off x="5105400" y="2942406"/>
            <a:ext cx="4038600" cy="2189162"/>
          </a:xfrm>
        </p:spPr>
      </p:pic>
    </p:spTree>
    <p:extLst>
      <p:ext uri="{BB962C8B-B14F-4D97-AF65-F5344CB8AC3E}">
        <p14:creationId xmlns:p14="http://schemas.microsoft.com/office/powerpoint/2010/main" val="959229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B9CDF-FEAE-CCE3-05D1-15D721FAB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 Knee</a:t>
            </a:r>
          </a:p>
        </p:txBody>
      </p:sp>
      <p:pic>
        <p:nvPicPr>
          <p:cNvPr id="5122" name="Picture 2" descr="Oxford Unicompartmental Knee – Orland Park Orthopedics">
            <a:extLst>
              <a:ext uri="{FF2B5EF4-FFF2-40B4-BE49-F238E27FC236}">
                <a16:creationId xmlns:a16="http://schemas.microsoft.com/office/drawing/2014/main" id="{62C2D851-EF86-1464-7BCA-C8BF257328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0" y="1786760"/>
            <a:ext cx="8576440" cy="42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98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</a:t>
            </a:r>
            <a:r>
              <a:rPr lang="en-US" dirty="0"/>
              <a:t> Incision Quad Sparing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321" r="-41321"/>
          <a:stretch>
            <a:fillRect/>
          </a:stretch>
        </p:blipFill>
        <p:spPr>
          <a:xfrm>
            <a:off x="-1701800" y="1417638"/>
            <a:ext cx="8229600" cy="452596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0" y="1417638"/>
            <a:ext cx="30099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56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1151F-B9C9-756F-BA53-A64BAC332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39C0D-BE3E-ABB8-FBEC-729C886D5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6308"/>
          </a:xfrm>
        </p:spPr>
        <p:txBody>
          <a:bodyPr>
            <a:normAutofit fontScale="90000"/>
          </a:bodyPr>
          <a:lstStyle/>
          <a:p>
            <a:r>
              <a:rPr lang="en-US" dirty="0"/>
              <a:t>Medial Uni Incision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8D7FB4B-C83C-D19E-E9B9-5B8F0AF88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80947"/>
            <a:ext cx="3702205" cy="46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 descr="Image of what bone on bone arthritis looks like on a knee">
            <a:extLst>
              <a:ext uri="{FF2B5EF4-FFF2-40B4-BE49-F238E27FC236}">
                <a16:creationId xmlns:a16="http://schemas.microsoft.com/office/drawing/2014/main" id="{AFD47BDF-8C70-E67F-6CD9-234D95243E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354" y="880946"/>
            <a:ext cx="3508806" cy="46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7AFF21-039E-230B-CD3C-082E9697B4BD}"/>
              </a:ext>
            </a:extLst>
          </p:cNvPr>
          <p:cNvSpPr txBox="1"/>
          <p:nvPr/>
        </p:nvSpPr>
        <p:spPr>
          <a:xfrm>
            <a:off x="2794954" y="5657671"/>
            <a:ext cx="3996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Working “In-situ” with </a:t>
            </a:r>
            <a:r>
              <a:rPr lang="en-US" dirty="0" err="1"/>
              <a:t>uni</a:t>
            </a:r>
            <a:r>
              <a:rPr lang="en-US" dirty="0"/>
              <a:t> medial/lateral</a:t>
            </a:r>
          </a:p>
          <a:p>
            <a:r>
              <a:rPr lang="en-US" dirty="0"/>
              <a:t>Quad sparring typically</a:t>
            </a:r>
          </a:p>
          <a:p>
            <a:r>
              <a:rPr lang="en-US" dirty="0"/>
              <a:t>Don’t “dislocate” the knee</a:t>
            </a:r>
          </a:p>
          <a:p>
            <a:r>
              <a:rPr lang="en-US" dirty="0"/>
              <a:t>4 inch incision along side of patella</a:t>
            </a:r>
          </a:p>
        </p:txBody>
      </p:sp>
    </p:spTree>
    <p:extLst>
      <p:ext uri="{BB962C8B-B14F-4D97-AF65-F5344CB8AC3E}">
        <p14:creationId xmlns:p14="http://schemas.microsoft.com/office/powerpoint/2010/main" val="2602340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 Medial Exposure 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t="1115" b="1115"/>
          <a:stretch>
            <a:fillRect/>
          </a:stretch>
        </p:blipFill>
        <p:spPr>
          <a:xfrm>
            <a:off x="2990695" y="1884329"/>
            <a:ext cx="7529828" cy="4141115"/>
          </a:xfrm>
          <a:prstGeom prst="rect">
            <a:avLst/>
          </a:prstGeom>
        </p:spPr>
      </p:pic>
      <p:pic>
        <p:nvPicPr>
          <p:cNvPr id="7" name="Content Placeholder 3" descr="Image of what bone on bone arthritis looks like on a knee">
            <a:extLst>
              <a:ext uri="{FF2B5EF4-FFF2-40B4-BE49-F238E27FC236}">
                <a16:creationId xmlns:a16="http://schemas.microsoft.com/office/drawing/2014/main" id="{1D6A6448-E431-B424-280E-D0E95935F7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" y="1691904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77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8C07A-0882-48F1-651C-8123F8F4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7154744-777F-FA79-D9A0-50D6566F03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4" y="-462454"/>
            <a:ext cx="8229600" cy="81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164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8C07A-0882-48F1-651C-8123F8F4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7154744-777F-FA79-D9A0-50D6566F03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4" y="-462454"/>
            <a:ext cx="8229600" cy="81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91F16-6E45-3D4C-4BAF-D35D00E0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4" y="-451944"/>
            <a:ext cx="8229600" cy="81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770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45A45-3E6C-29D8-EF61-9FB9441E5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3FDE8-CD6E-7CAF-592E-94E715C4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ifference b/w Conventional, Computer-assisted and Robotic Knee  Replacements | Dr. Miten Sheth - YouTube">
            <a:extLst>
              <a:ext uri="{FF2B5EF4-FFF2-40B4-BE49-F238E27FC236}">
                <a16:creationId xmlns:a16="http://schemas.microsoft.com/office/drawing/2014/main" id="{00CEC79E-FDE3-5D26-2804-7A2980FE8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03" y="1417638"/>
            <a:ext cx="6824744" cy="384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569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Spike in joint replacement surgery - Complete Health Clinic">
            <a:extLst>
              <a:ext uri="{FF2B5EF4-FFF2-40B4-BE49-F238E27FC236}">
                <a16:creationId xmlns:a16="http://schemas.microsoft.com/office/drawing/2014/main" id="{71B6F379-2C78-23A8-FFC9-9DDC47459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61" y="1642495"/>
            <a:ext cx="4756739" cy="433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Unicompartmental Knee replacement: Journey Uni (Fixed Bearing). Smith and  Nephew-overview - OrthOracle">
            <a:extLst>
              <a:ext uri="{FF2B5EF4-FFF2-40B4-BE49-F238E27FC236}">
                <a16:creationId xmlns:a16="http://schemas.microsoft.com/office/drawing/2014/main" id="{13BC0980-8082-F87D-6DF7-DC90119FFB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347083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473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Medial Knee DJD and </a:t>
            </a:r>
            <a:r>
              <a:rPr lang="en-US" dirty="0" err="1"/>
              <a:t>Uni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202" b="12202"/>
          <a:stretch>
            <a:fillRect/>
          </a:stretch>
        </p:blipFill>
        <p:spPr>
          <a:xfrm>
            <a:off x="310055" y="0"/>
            <a:ext cx="8229600" cy="4525963"/>
          </a:xfrm>
        </p:spPr>
      </p:pic>
      <p:pic>
        <p:nvPicPr>
          <p:cNvPr id="6146" name="Picture 2" descr="Oxford Unicompartmental Knee – Orland Park Orthopedics">
            <a:extLst>
              <a:ext uri="{FF2B5EF4-FFF2-40B4-BE49-F238E27FC236}">
                <a16:creationId xmlns:a16="http://schemas.microsoft.com/office/drawing/2014/main" id="{C6D3F0BE-0F28-CF1A-05FE-178AC981A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614" y="4318000"/>
            <a:ext cx="508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849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Lateral </a:t>
            </a:r>
            <a:r>
              <a:rPr lang="en-US" dirty="0" err="1"/>
              <a:t>Uni</a:t>
            </a:r>
            <a:r>
              <a:rPr lang="en-US" dirty="0"/>
              <a:t> Arthroplasty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9626" r="-69626"/>
          <a:stretch>
            <a:fillRect/>
          </a:stretch>
        </p:blipFill>
        <p:spPr>
          <a:xfrm>
            <a:off x="-2405671" y="1600200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395" y="1600200"/>
            <a:ext cx="3066071" cy="4535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466" y="1600199"/>
            <a:ext cx="3095759" cy="45259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12C8B2-FAEC-9D40-7FC5-3F716CF38ABF}"/>
              </a:ext>
            </a:extLst>
          </p:cNvPr>
          <p:cNvCxnSpPr>
            <a:cxnSpLocks/>
          </p:cNvCxnSpPr>
          <p:nvPr/>
        </p:nvCxnSpPr>
        <p:spPr>
          <a:xfrm>
            <a:off x="457200" y="2525486"/>
            <a:ext cx="587829" cy="15457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669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898" y="220448"/>
            <a:ext cx="3991102" cy="2977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9" y="3686692"/>
            <a:ext cx="5120525" cy="2867494"/>
          </a:xfrm>
          <a:prstGeom prst="rect">
            <a:avLst/>
          </a:prstGeom>
        </p:spPr>
      </p:pic>
      <p:pic>
        <p:nvPicPr>
          <p:cNvPr id="1026" name="Picture 2" descr="Dr Sathappan">
            <a:extLst>
              <a:ext uri="{FF2B5EF4-FFF2-40B4-BE49-F238E27FC236}">
                <a16:creationId xmlns:a16="http://schemas.microsoft.com/office/drawing/2014/main" id="{949231E5-58E7-16F0-EF71-80D43ED7B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7" y="996201"/>
            <a:ext cx="5586264" cy="451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6ECE34-8B1C-E038-FA96-A568A9442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4419599" cy="47085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31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FDD56-03ED-82B4-FC6A-90B0AA2F1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D213B-47D1-EE8F-243E-9F1F53F7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767"/>
            <a:ext cx="8229600" cy="421744"/>
          </a:xfrm>
        </p:spPr>
        <p:txBody>
          <a:bodyPr>
            <a:normAutofit fontScale="90000"/>
          </a:bodyPr>
          <a:lstStyle/>
          <a:p>
            <a:r>
              <a:rPr lang="en-US" dirty="0"/>
              <a:t>Patella Femoral Joint “</a:t>
            </a:r>
            <a:r>
              <a:rPr lang="en-US" dirty="0" err="1"/>
              <a:t>Uni</a:t>
            </a:r>
            <a:r>
              <a:rPr lang="en-US" dirty="0"/>
              <a:t>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F0A7A7-0BC6-2D92-B198-D8AA0EC09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1" r="101"/>
          <a:stretch>
            <a:fillRect/>
          </a:stretch>
        </p:blipFill>
        <p:spPr>
          <a:xfrm>
            <a:off x="2584157" y="656749"/>
            <a:ext cx="4253914" cy="233948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36C3D-ECAF-F0A1-C7AA-3F2FA4468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14" y="2906220"/>
            <a:ext cx="9144000" cy="379938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C800530-892C-4DA4-95B1-A6DCEAEE7B6B}"/>
              </a:ext>
            </a:extLst>
          </p:cNvPr>
          <p:cNvCxnSpPr/>
          <p:nvPr/>
        </p:nvCxnSpPr>
        <p:spPr>
          <a:xfrm>
            <a:off x="2852057" y="2906220"/>
            <a:ext cx="740229" cy="14480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662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307FD-F3B5-9E53-536D-B643C402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Robotic-Assisted Patellofemoral Arthroplasty | SpringerLink">
            <a:extLst>
              <a:ext uri="{FF2B5EF4-FFF2-40B4-BE49-F238E27FC236}">
                <a16:creationId xmlns:a16="http://schemas.microsoft.com/office/drawing/2014/main" id="{4CFD4238-9F14-A9E5-3925-99F8D9D44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-97971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vision Patellofemoral Arthroplasty: Three- to Seven-Year Follow-Up -  ScienceDirect">
            <a:extLst>
              <a:ext uri="{FF2B5EF4-FFF2-40B4-BE49-F238E27FC236}">
                <a16:creationId xmlns:a16="http://schemas.microsoft.com/office/drawing/2014/main" id="{C417D972-92AB-6D5F-0FAD-E8B37E9808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4432300" cy="591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014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Uni Knee Indications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Isolated </a:t>
            </a:r>
            <a:r>
              <a:rPr lang="en-US" dirty="0" err="1"/>
              <a:t>uni</a:t>
            </a:r>
            <a:r>
              <a:rPr lang="en-US" dirty="0"/>
              <a:t>/single compartment disease</a:t>
            </a:r>
          </a:p>
          <a:p>
            <a:pPr lvl="1"/>
            <a:r>
              <a:rPr lang="en-US" dirty="0"/>
              <a:t>No signs of arthritis in other areas</a:t>
            </a:r>
          </a:p>
        </p:txBody>
      </p:sp>
    </p:spTree>
    <p:extLst>
      <p:ext uri="{BB962C8B-B14F-4D97-AF65-F5344CB8AC3E}">
        <p14:creationId xmlns:p14="http://schemas.microsoft.com/office/powerpoint/2010/main" val="2979522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</a:t>
            </a:r>
            <a:r>
              <a:rPr lang="en-US" dirty="0"/>
              <a:t> Knee Indications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r>
              <a:rPr lang="en-US" dirty="0"/>
              <a:t>Non-inflammatory arthritis only: osteoarthritis </a:t>
            </a:r>
          </a:p>
          <a:p>
            <a:pPr lvl="1"/>
            <a:r>
              <a:rPr lang="en-US" dirty="0"/>
              <a:t>Avoid Rheumatoid</a:t>
            </a:r>
          </a:p>
          <a:p>
            <a:pPr lvl="1"/>
            <a:r>
              <a:rPr lang="en-US" dirty="0"/>
              <a:t>Lupus </a:t>
            </a:r>
          </a:p>
          <a:p>
            <a:pPr lvl="1"/>
            <a:r>
              <a:rPr lang="en-US" dirty="0"/>
              <a:t>other “inflammatory” arthritis</a:t>
            </a:r>
          </a:p>
          <a:p>
            <a:pPr lvl="1"/>
            <a:r>
              <a:rPr lang="en-US" dirty="0"/>
              <a:t>Otherwise will develop DJD in other areas</a:t>
            </a:r>
          </a:p>
        </p:txBody>
      </p:sp>
    </p:spTree>
    <p:extLst>
      <p:ext uri="{BB962C8B-B14F-4D97-AF65-F5344CB8AC3E}">
        <p14:creationId xmlns:p14="http://schemas.microsoft.com/office/powerpoint/2010/main" val="63253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02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Uni</a:t>
            </a:r>
            <a:r>
              <a:rPr lang="en-US" dirty="0"/>
              <a:t> Knee Indications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i="1" u="sng" dirty="0"/>
              <a:t>ACL intact </a:t>
            </a:r>
            <a:r>
              <a:rPr lang="en-US" sz="2400" dirty="0"/>
              <a:t>b/c not built into </a:t>
            </a:r>
            <a:r>
              <a:rPr lang="en-US" sz="2400" dirty="0" err="1"/>
              <a:t>uni</a:t>
            </a:r>
            <a:r>
              <a:rPr lang="en-US" sz="2400" dirty="0"/>
              <a:t> knee design</a:t>
            </a:r>
          </a:p>
          <a:p>
            <a:pPr lvl="1"/>
            <a:r>
              <a:rPr lang="en-US" sz="2400" dirty="0"/>
              <a:t>It is built into the TKA design</a:t>
            </a:r>
          </a:p>
          <a:p>
            <a:pPr lvl="1"/>
            <a:r>
              <a:rPr lang="en-US" sz="2400" dirty="0"/>
              <a:t>Some will do combined </a:t>
            </a:r>
            <a:r>
              <a:rPr lang="en-US" sz="2400" dirty="0" err="1"/>
              <a:t>uni</a:t>
            </a:r>
            <a:r>
              <a:rPr lang="en-US" sz="2400" dirty="0"/>
              <a:t> and ACL reconstructions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890" y="3242441"/>
            <a:ext cx="508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00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</a:t>
            </a:r>
            <a:r>
              <a:rPr lang="en-US" dirty="0"/>
              <a:t> Knee Indications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u="sng" dirty="0"/>
              <a:t>Pre op </a:t>
            </a:r>
            <a:r>
              <a:rPr lang="en-US" dirty="0"/>
              <a:t>fixed varus/valgus deformity &lt; 10 deg</a:t>
            </a:r>
          </a:p>
          <a:p>
            <a:pPr lvl="1"/>
            <a:r>
              <a:rPr lang="en-US" dirty="0"/>
              <a:t>Balancing soft tissues difficult to get stable knee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12177" b="12177"/>
          <a:stretch>
            <a:fillRect/>
          </a:stretch>
        </p:blipFill>
        <p:spPr>
          <a:xfrm>
            <a:off x="0" y="3316597"/>
            <a:ext cx="6186311" cy="3402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205" y="3092274"/>
            <a:ext cx="5332017" cy="362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70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</a:t>
            </a:r>
            <a:r>
              <a:rPr lang="en-US" dirty="0"/>
              <a:t> Knee Indications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Limited Flexion Contractures &lt; 10 Degrees</a:t>
            </a:r>
          </a:p>
          <a:p>
            <a:r>
              <a:rPr lang="en-US" dirty="0"/>
              <a:t>Pre-op ROM &gt; 90 degrees</a:t>
            </a:r>
          </a:p>
          <a:p>
            <a:endParaRPr lang="en-US" dirty="0"/>
          </a:p>
          <a:p>
            <a:r>
              <a:rPr lang="en-US" dirty="0"/>
              <a:t>Difficult to “balance” knee, will need releases; posterior capsule, MCL/LCL, ITB, Popliteus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89" y="4790723"/>
            <a:ext cx="3987800" cy="204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981223"/>
            <a:ext cx="43942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9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</a:t>
            </a:r>
            <a:r>
              <a:rPr lang="en-US" dirty="0"/>
              <a:t> Knee Indications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prior meniscal surgeries on </a:t>
            </a:r>
            <a:r>
              <a:rPr lang="en-US" b="1" dirty="0"/>
              <a:t>opposite side</a:t>
            </a:r>
          </a:p>
          <a:p>
            <a:pPr lvl="1"/>
            <a:r>
              <a:rPr lang="en-US" dirty="0"/>
              <a:t>Will lead to early adjacent compartment arthritis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7332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367126"/>
          </a:xfrm>
        </p:spPr>
        <p:txBody>
          <a:bodyPr>
            <a:normAutofit fontScale="90000"/>
          </a:bodyPr>
          <a:lstStyle/>
          <a:p>
            <a:r>
              <a:rPr lang="en-US" dirty="0"/>
              <a:t>Age? Relative Indications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0238"/>
            <a:ext cx="8229600" cy="5265926"/>
          </a:xfrm>
        </p:spPr>
        <p:txBody>
          <a:bodyPr>
            <a:normAutofit/>
          </a:bodyPr>
          <a:lstStyle/>
          <a:p>
            <a:r>
              <a:rPr lang="en-US" sz="2400" dirty="0"/>
              <a:t>Relative contra-indications b/c of the osteoporotic tibia bone</a:t>
            </a:r>
          </a:p>
          <a:p>
            <a:pPr lvl="1"/>
            <a:r>
              <a:rPr lang="en-US" sz="2000" dirty="0"/>
              <a:t>Reports of </a:t>
            </a:r>
            <a:r>
              <a:rPr lang="en-US" sz="2000" dirty="0">
                <a:solidFill>
                  <a:srgbClr val="FF0000"/>
                </a:solidFill>
              </a:rPr>
              <a:t>higher tibial subsidence</a:t>
            </a:r>
            <a:r>
              <a:rPr lang="en-US" sz="2000" dirty="0"/>
              <a:t>, </a:t>
            </a:r>
            <a:endParaRPr lang="en-US" sz="2400" dirty="0"/>
          </a:p>
          <a:p>
            <a:r>
              <a:rPr lang="en-US" sz="2400" dirty="0"/>
              <a:t>However </a:t>
            </a:r>
            <a:r>
              <a:rPr lang="en-US" sz="2400" dirty="0" err="1"/>
              <a:t>uni’s</a:t>
            </a:r>
            <a:r>
              <a:rPr lang="en-US" sz="2400" dirty="0"/>
              <a:t> more favorable in elderly b/c less invasive?…..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104" y="3266193"/>
            <a:ext cx="3114775" cy="3225889"/>
          </a:xfrm>
          <a:prstGeom prst="rect">
            <a:avLst/>
          </a:prstGeom>
        </p:spPr>
      </p:pic>
      <p:pic>
        <p:nvPicPr>
          <p:cNvPr id="2050" name="Picture 2" descr="Partial Knee Replacement | Orthowood">
            <a:extLst>
              <a:ext uri="{FF2B5EF4-FFF2-40B4-BE49-F238E27FC236}">
                <a16:creationId xmlns:a16="http://schemas.microsoft.com/office/drawing/2014/main" id="{31A903B2-2B4D-54C0-3CFB-1CD7C7E8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6" y="2921974"/>
            <a:ext cx="3936026" cy="393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67B0E68B-B294-0988-10D7-BF30BA2D1874}"/>
              </a:ext>
            </a:extLst>
          </p:cNvPr>
          <p:cNvSpPr/>
          <p:nvPr/>
        </p:nvSpPr>
        <p:spPr>
          <a:xfrm>
            <a:off x="5549083" y="5268686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696DD5A-C182-ED7F-754D-F5FC1C79A5C3}"/>
              </a:ext>
            </a:extLst>
          </p:cNvPr>
          <p:cNvSpPr/>
          <p:nvPr/>
        </p:nvSpPr>
        <p:spPr>
          <a:xfrm>
            <a:off x="947057" y="5268686"/>
            <a:ext cx="653143" cy="20682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93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Obesity?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proven to have negative outcome on survivorship of a “</a:t>
            </a:r>
            <a:r>
              <a:rPr lang="en-US" dirty="0" err="1"/>
              <a:t>Uni</a:t>
            </a:r>
            <a:r>
              <a:rPr lang="en-US" dirty="0"/>
              <a:t>”</a:t>
            </a:r>
          </a:p>
          <a:p>
            <a:r>
              <a:rPr lang="en-US" dirty="0"/>
              <a:t>Actually some studies more favorable than TKA b/c less invasive, improved pain, ROM</a:t>
            </a:r>
          </a:p>
          <a:p>
            <a:r>
              <a:rPr lang="en-US" b="1" i="1" u="sng" dirty="0"/>
              <a:t>Overall increased BMI &gt; 40 has higher risk for all complications in </a:t>
            </a:r>
            <a:r>
              <a:rPr lang="en-US" b="1" i="1" u="sng" dirty="0" err="1"/>
              <a:t>Uni</a:t>
            </a:r>
            <a:r>
              <a:rPr lang="en-US" b="1" i="1" u="sng" dirty="0"/>
              <a:t> and TKA</a:t>
            </a:r>
          </a:p>
        </p:txBody>
      </p:sp>
    </p:spTree>
    <p:extLst>
      <p:ext uri="{BB962C8B-B14F-4D97-AF65-F5344CB8AC3E}">
        <p14:creationId xmlns:p14="http://schemas.microsoft.com/office/powerpoint/2010/main" val="2291239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goal of Knee Replacements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Pain relief / cover the exposed bone</a:t>
            </a:r>
          </a:p>
          <a:p>
            <a:r>
              <a:rPr lang="en-US" dirty="0"/>
              <a:t>Restore motion</a:t>
            </a:r>
          </a:p>
          <a:p>
            <a:r>
              <a:rPr lang="en-US" dirty="0"/>
              <a:t>Correct alignment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74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F4A9C-D488-3896-C505-0A4286BFC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B069A-9F1A-93F0-97B3-A8EF5D35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PFJ Indications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C79F3-5CA9-815D-B815-A9F65737C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Isolated PFJ DJD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0E8489-E352-0912-769A-F623F029E5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2277" b="-12277"/>
          <a:stretch>
            <a:fillRect/>
          </a:stretch>
        </p:blipFill>
        <p:spPr>
          <a:xfrm>
            <a:off x="457200" y="2845457"/>
            <a:ext cx="8229600" cy="452596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94DB85-A7E0-4DD5-2050-6C18FFBAF6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" r="101"/>
          <a:stretch>
            <a:fillRect/>
          </a:stretch>
        </p:blipFill>
        <p:spPr>
          <a:xfrm>
            <a:off x="3955758" y="1600200"/>
            <a:ext cx="4253914" cy="233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5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96953-6FA0-448C-749F-410FE68B9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797C8-B75C-F720-A392-F1BB9AC9F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PFJ Similar Contraindications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5853C-1C66-8B76-00A2-1FDE3729E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Concomitant medial/lateral arthritis</a:t>
            </a:r>
          </a:p>
          <a:p>
            <a:r>
              <a:rPr lang="en-US" dirty="0"/>
              <a:t>“Inflammatory” arthritis</a:t>
            </a:r>
          </a:p>
          <a:p>
            <a:r>
              <a:rPr lang="en-US" b="1" i="1" u="sng" dirty="0"/>
              <a:t>Patellar Mal-alignment</a:t>
            </a:r>
          </a:p>
          <a:p>
            <a:r>
              <a:rPr lang="en-US" dirty="0"/>
              <a:t>Varus/Valgus deformities</a:t>
            </a:r>
          </a:p>
          <a:p>
            <a:r>
              <a:rPr lang="en-US" dirty="0"/>
              <a:t>Flexion Contractures</a:t>
            </a:r>
          </a:p>
          <a:p>
            <a:r>
              <a:rPr lang="en-US" dirty="0"/>
              <a:t>Instability</a:t>
            </a:r>
          </a:p>
        </p:txBody>
      </p:sp>
    </p:spTree>
    <p:extLst>
      <p:ext uri="{BB962C8B-B14F-4D97-AF65-F5344CB8AC3E}">
        <p14:creationId xmlns:p14="http://schemas.microsoft.com/office/powerpoint/2010/main" val="340685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C8318-7295-5F4A-A109-BD43158CA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DAC7-825D-ED71-2933-45A071E4D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Robotic-Assisted Patellofemoral Arthroplasty | SpringerLink">
            <a:extLst>
              <a:ext uri="{FF2B5EF4-FFF2-40B4-BE49-F238E27FC236}">
                <a16:creationId xmlns:a16="http://schemas.microsoft.com/office/drawing/2014/main" id="{D2DA8E7A-89DC-D43B-7E1A-A6957363E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54" y="-97971"/>
            <a:ext cx="3716946" cy="557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vision Patellofemoral Arthroplasty: Three- to Seven-Year Follow-Up -  ScienceDirect">
            <a:extLst>
              <a:ext uri="{FF2B5EF4-FFF2-40B4-BE49-F238E27FC236}">
                <a16:creationId xmlns:a16="http://schemas.microsoft.com/office/drawing/2014/main" id="{C0C5068D-BB60-A6D2-60D1-7C45C6D25E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4" y="-97971"/>
            <a:ext cx="3973286" cy="530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BFEBF02-00C0-09AF-A14A-EA9BDA6881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8116" r="-18116"/>
          <a:stretch>
            <a:fillRect/>
          </a:stretch>
        </p:blipFill>
        <p:spPr>
          <a:xfrm>
            <a:off x="1360714" y="3800093"/>
            <a:ext cx="6248400" cy="34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0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E9CE5-47D8-D5AF-6CD8-1CDAFA51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/>
              <a:t>TKA</a:t>
            </a:r>
            <a:r>
              <a:rPr lang="en-US" dirty="0"/>
              <a:t> Survivorship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88A1C-4EDC-ED86-BD46-951F8014F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Swedish and Australian Registries</a:t>
            </a:r>
          </a:p>
          <a:p>
            <a:pPr lvl="1"/>
            <a:r>
              <a:rPr lang="en-US" dirty="0"/>
              <a:t>10 year @ 95%</a:t>
            </a:r>
          </a:p>
          <a:p>
            <a:pPr lvl="1"/>
            <a:r>
              <a:rPr lang="en-US" dirty="0"/>
              <a:t>15 year @ 90%</a:t>
            </a:r>
          </a:p>
          <a:p>
            <a:pPr lvl="1"/>
            <a:r>
              <a:rPr lang="en-US" dirty="0"/>
              <a:t>20 year @ 85%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592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</a:t>
            </a:r>
            <a:r>
              <a:rPr lang="en-US" dirty="0"/>
              <a:t> “Survivorship”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Have to stratify out medial, lateral, PFJ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common in medial </a:t>
            </a:r>
            <a:r>
              <a:rPr lang="en-US" dirty="0" err="1"/>
              <a:t>uni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Older designs higher failure rate so “registry data” may be biased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98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Medial Uni Survivorship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10 year survivorship 90%+ ( TKA @ 95%)</a:t>
            </a:r>
          </a:p>
          <a:p>
            <a:endParaRPr lang="en-US" dirty="0"/>
          </a:p>
          <a:p>
            <a:r>
              <a:rPr lang="en-US" dirty="0"/>
              <a:t>15 year survivorship 85%+ ( TKA @ 90%) </a:t>
            </a:r>
          </a:p>
          <a:p>
            <a:endParaRPr lang="en-US" dirty="0"/>
          </a:p>
          <a:p>
            <a:r>
              <a:rPr lang="en-US" dirty="0"/>
              <a:t>Overall current technology Uni survivorship improving getting closer to TKA</a:t>
            </a:r>
          </a:p>
          <a:p>
            <a:endParaRPr lang="en-US" dirty="0"/>
          </a:p>
          <a:p>
            <a:r>
              <a:rPr lang="en-US" b="1" i="1" u="sng" dirty="0"/>
              <a:t>But slightly inferior </a:t>
            </a:r>
            <a:r>
              <a:rPr lang="en-US" b="1" i="1" u="sng" dirty="0" err="1"/>
              <a:t>survivorhip</a:t>
            </a:r>
            <a:endParaRPr lang="en-US" b="1" i="1" u="sng" dirty="0"/>
          </a:p>
        </p:txBody>
      </p:sp>
    </p:spTree>
    <p:extLst>
      <p:ext uri="{BB962C8B-B14F-4D97-AF65-F5344CB8AC3E}">
        <p14:creationId xmlns:p14="http://schemas.microsoft.com/office/powerpoint/2010/main" val="3998651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47ADD-E6F9-5AF8-4140-E283A553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Uni Survivorship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DA54D-D9BE-770F-E1F3-B5A6C44B6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JOA 2024	</a:t>
            </a:r>
          </a:p>
          <a:p>
            <a:r>
              <a:rPr lang="en-US" dirty="0"/>
              <a:t>2001 to 2021, 161 knees</a:t>
            </a:r>
          </a:p>
          <a:p>
            <a:endParaRPr lang="en-US" dirty="0"/>
          </a:p>
          <a:p>
            <a:r>
              <a:rPr lang="en-US" dirty="0"/>
              <a:t>97% @ 5 years</a:t>
            </a:r>
          </a:p>
          <a:p>
            <a:r>
              <a:rPr lang="en-US" dirty="0"/>
              <a:t>95 % @ 10 years ( TKA @ 95%)</a:t>
            </a:r>
          </a:p>
          <a:p>
            <a:r>
              <a:rPr lang="en-US" dirty="0"/>
              <a:t>91 % @ 15 years ( TKA @ 90%)</a:t>
            </a:r>
          </a:p>
          <a:p>
            <a:endParaRPr lang="en-US" dirty="0"/>
          </a:p>
          <a:p>
            <a:r>
              <a:rPr lang="en-US" dirty="0"/>
              <a:t>Equivalent to TKA?</a:t>
            </a:r>
          </a:p>
        </p:txBody>
      </p:sp>
    </p:spTree>
    <p:extLst>
      <p:ext uri="{BB962C8B-B14F-4D97-AF65-F5344CB8AC3E}">
        <p14:creationId xmlns:p14="http://schemas.microsoft.com/office/powerpoint/2010/main" val="2137796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818EF-0042-AED3-0094-9FF12E87E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 Survivorship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DDF53-A4F2-3044-799E-7FD0531C3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Short to Medium term 10 year @ 90-95% depending on implant type/technique</a:t>
            </a:r>
          </a:p>
          <a:p>
            <a:endParaRPr lang="en-US" dirty="0"/>
          </a:p>
          <a:p>
            <a:r>
              <a:rPr lang="en-US" dirty="0"/>
              <a:t>15 year follow up ~ 89%</a:t>
            </a:r>
          </a:p>
          <a:p>
            <a:endParaRPr lang="en-US" dirty="0"/>
          </a:p>
          <a:p>
            <a:r>
              <a:rPr lang="en-US" b="1" i="1" u="sng" dirty="0"/>
              <a:t>Uni Functional satisfaction &gt; 95% @ 10 years</a:t>
            </a:r>
          </a:p>
          <a:p>
            <a:endParaRPr lang="en-US" b="1" i="1" u="sng" dirty="0"/>
          </a:p>
          <a:p>
            <a:r>
              <a:rPr lang="en-US" b="1" i="1" u="sng" dirty="0"/>
              <a:t>TKA Functional satisfaction ~ 85% @ 10 years</a:t>
            </a:r>
          </a:p>
          <a:p>
            <a:endParaRPr lang="en-US" b="1" i="1" u="sng" dirty="0"/>
          </a:p>
          <a:p>
            <a:endParaRPr lang="en-US" b="1" i="1" u="sng" dirty="0"/>
          </a:p>
        </p:txBody>
      </p:sp>
    </p:spTree>
    <p:extLst>
      <p:ext uri="{BB962C8B-B14F-4D97-AF65-F5344CB8AC3E}">
        <p14:creationId xmlns:p14="http://schemas.microsoft.com/office/powerpoint/2010/main" val="24516161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PJF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Historically worse compared to TKA</a:t>
            </a:r>
          </a:p>
          <a:p>
            <a:pPr lvl="1"/>
            <a:r>
              <a:rPr lang="en-US" dirty="0"/>
              <a:t>Due to design flaws</a:t>
            </a:r>
          </a:p>
          <a:p>
            <a:r>
              <a:rPr lang="en-US" dirty="0"/>
              <a:t>Improved designs over past  decades</a:t>
            </a:r>
          </a:p>
          <a:p>
            <a:r>
              <a:rPr lang="en-US" dirty="0"/>
              <a:t>Survivorship improving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550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2C33B-8F11-07E7-A6E3-1F5343D5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PFJ Survivorship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79829-ACE7-D71B-9DED-44CFFD26D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year 90%</a:t>
            </a:r>
          </a:p>
          <a:p>
            <a:r>
              <a:rPr lang="en-US" dirty="0"/>
              <a:t>10 year 80% ( TKA @ 95% )</a:t>
            </a:r>
          </a:p>
          <a:p>
            <a:r>
              <a:rPr lang="en-US" dirty="0"/>
              <a:t>15 year 70% ( TKA @ 90% )</a:t>
            </a:r>
          </a:p>
        </p:txBody>
      </p:sp>
    </p:spTree>
    <p:extLst>
      <p:ext uri="{BB962C8B-B14F-4D97-AF65-F5344CB8AC3E}">
        <p14:creationId xmlns:p14="http://schemas.microsoft.com/office/powerpoint/2010/main" val="4238721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6035"/>
          </a:xfrm>
        </p:spPr>
        <p:txBody>
          <a:bodyPr>
            <a:normAutofit fontScale="90000"/>
          </a:bodyPr>
          <a:lstStyle/>
          <a:p>
            <a:r>
              <a:rPr lang="en-US" dirty="0"/>
              <a:t>3 Compartments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6157" r="-6157"/>
          <a:stretch>
            <a:fillRect/>
          </a:stretch>
        </p:blipFill>
        <p:spPr>
          <a:xfrm>
            <a:off x="1898249" y="1075312"/>
            <a:ext cx="4956764" cy="5560772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20470" y="3941763"/>
            <a:ext cx="4038600" cy="21891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227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A5F71-03D1-E46A-6CE7-91BE5314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Survivorship Summary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39423-DCA7-58C4-4E73-9E7722874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TKA</a:t>
            </a:r>
          </a:p>
          <a:p>
            <a:pPr lvl="1"/>
            <a:r>
              <a:rPr lang="en-US" dirty="0"/>
              <a:t>10 year 95%</a:t>
            </a:r>
          </a:p>
          <a:p>
            <a:pPr lvl="1"/>
            <a:r>
              <a:rPr lang="en-US" dirty="0"/>
              <a:t>20 years 85 -90 %</a:t>
            </a:r>
          </a:p>
          <a:p>
            <a:pPr lvl="1"/>
            <a:endParaRPr lang="en-US" dirty="0"/>
          </a:p>
          <a:p>
            <a:r>
              <a:rPr lang="en-US" dirty="0"/>
              <a:t>Medial/Lateral </a:t>
            </a:r>
            <a:r>
              <a:rPr lang="en-US" dirty="0" err="1"/>
              <a:t>uni</a:t>
            </a:r>
            <a:endParaRPr lang="en-US" dirty="0"/>
          </a:p>
          <a:p>
            <a:pPr lvl="1"/>
            <a:r>
              <a:rPr lang="en-US" dirty="0"/>
              <a:t>10 year 90-95%</a:t>
            </a:r>
          </a:p>
          <a:p>
            <a:pPr lvl="1"/>
            <a:r>
              <a:rPr lang="en-US" dirty="0"/>
              <a:t>15 years 85%</a:t>
            </a:r>
          </a:p>
          <a:p>
            <a:pPr lvl="1"/>
            <a:r>
              <a:rPr lang="en-US" dirty="0"/>
              <a:t>20 years 70-75%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PFJ</a:t>
            </a:r>
          </a:p>
          <a:p>
            <a:pPr lvl="1"/>
            <a:r>
              <a:rPr lang="en-US" dirty="0"/>
              <a:t>5 year 90%</a:t>
            </a:r>
          </a:p>
          <a:p>
            <a:pPr lvl="1"/>
            <a:r>
              <a:rPr lang="en-US" dirty="0"/>
              <a:t>10 year 80%</a:t>
            </a:r>
          </a:p>
          <a:p>
            <a:pPr lvl="1"/>
            <a:r>
              <a:rPr lang="en-US" dirty="0"/>
              <a:t>15 year 70%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398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B45C5-DB5B-A297-677C-F4FB61F9A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Survivorship Summary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EF5E6-0DAA-2201-AC19-836BEE99C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 knee</a:t>
            </a:r>
          </a:p>
          <a:p>
            <a:pPr lvl="1"/>
            <a:r>
              <a:rPr lang="en-US" dirty="0"/>
              <a:t>Great 10 year data</a:t>
            </a:r>
          </a:p>
          <a:p>
            <a:pPr lvl="1"/>
            <a:r>
              <a:rPr lang="en-US" dirty="0"/>
              <a:t>Falls off after 15+ years due to progression in other areas or aseptic loosening</a:t>
            </a:r>
          </a:p>
          <a:p>
            <a:pPr lvl="1"/>
            <a:r>
              <a:rPr lang="en-US" dirty="0"/>
              <a:t>Older designs higher failures</a:t>
            </a:r>
          </a:p>
          <a:p>
            <a:pPr lvl="1"/>
            <a:r>
              <a:rPr lang="en-US" dirty="0"/>
              <a:t>Newer designs better success</a:t>
            </a:r>
          </a:p>
          <a:p>
            <a:pPr lvl="1"/>
            <a:r>
              <a:rPr lang="en-US" dirty="0"/>
              <a:t>Higher Satisfaction rates @ 10 years compared to TKA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614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BC3F9-44A9-E88B-B94F-7C9A633E7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Survivorship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C2592-FB59-8F61-F93D-35C50B462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I can revise a failed </a:t>
            </a:r>
            <a:r>
              <a:rPr lang="en-US" dirty="0" err="1"/>
              <a:t>uni</a:t>
            </a:r>
            <a:r>
              <a:rPr lang="en-US" dirty="0"/>
              <a:t> to total knee easier than a failed total to a new total if and when that happens….So think about age of patient, how many surgeries will they need?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587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</a:t>
            </a:r>
            <a:r>
              <a:rPr lang="en-US" dirty="0"/>
              <a:t> Recovery/Rehab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Surgery &lt; 1 hour</a:t>
            </a:r>
          </a:p>
          <a:p>
            <a:r>
              <a:rPr lang="en-US" dirty="0"/>
              <a:t>Outpatient </a:t>
            </a:r>
            <a:r>
              <a:rPr lang="en-US" dirty="0" err="1"/>
              <a:t>Sx</a:t>
            </a:r>
            <a:endParaRPr lang="en-US" dirty="0"/>
          </a:p>
          <a:p>
            <a:r>
              <a:rPr lang="en-US" dirty="0"/>
              <a:t>WBAT, Immediate ROM</a:t>
            </a:r>
          </a:p>
          <a:p>
            <a:r>
              <a:rPr lang="en-US" dirty="0"/>
              <a:t>Recovery up to 6 - 12 weeks</a:t>
            </a:r>
          </a:p>
          <a:p>
            <a:r>
              <a:rPr lang="en-US" dirty="0"/>
              <a:t>~ ½ the time as TKA</a:t>
            </a:r>
          </a:p>
        </p:txBody>
      </p:sp>
    </p:spTree>
    <p:extLst>
      <p:ext uri="{BB962C8B-B14F-4D97-AF65-F5344CB8AC3E}">
        <p14:creationId xmlns:p14="http://schemas.microsoft.com/office/powerpoint/2010/main" val="35930801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</a:t>
            </a:r>
            <a:r>
              <a:rPr lang="en-US" dirty="0" err="1"/>
              <a:t>Uni</a:t>
            </a:r>
            <a:r>
              <a:rPr lang="en-US" dirty="0"/>
              <a:t> Clinical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&lt; 10% of my practice</a:t>
            </a:r>
          </a:p>
          <a:p>
            <a:endParaRPr lang="en-US" dirty="0"/>
          </a:p>
          <a:p>
            <a:r>
              <a:rPr lang="en-US" dirty="0"/>
              <a:t>Average recovery is 4-6 weeks faster than TKA</a:t>
            </a:r>
          </a:p>
          <a:p>
            <a:endParaRPr lang="en-US" dirty="0"/>
          </a:p>
          <a:p>
            <a:r>
              <a:rPr lang="en-US" dirty="0"/>
              <a:t>I see patients having less pain / faster rehab</a:t>
            </a:r>
          </a:p>
          <a:p>
            <a:endParaRPr lang="en-US" dirty="0"/>
          </a:p>
          <a:p>
            <a:r>
              <a:rPr lang="en-US" dirty="0"/>
              <a:t>Typically back to baseline by 8+ weeks as opposed to 12-16+ weeks with a TKA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90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</a:t>
            </a:r>
            <a:r>
              <a:rPr lang="en-US" dirty="0" err="1"/>
              <a:t>Uni</a:t>
            </a:r>
            <a:r>
              <a:rPr lang="en-US" dirty="0"/>
              <a:t> Clinical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 knees have less muscle atrophy, mal-alignment, deformity, require less ligament releases to balance.</a:t>
            </a:r>
          </a:p>
          <a:p>
            <a:pPr lvl="1"/>
            <a:r>
              <a:rPr lang="en-US" dirty="0"/>
              <a:t>On average they do recover faster</a:t>
            </a:r>
          </a:p>
          <a:p>
            <a:pPr lvl="1"/>
            <a:r>
              <a:rPr lang="en-US" dirty="0"/>
              <a:t>Better patients??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510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Have to consider who you are operating on and rehab potential to see the benefits of a UNI, Patient selection is key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83" y="1093612"/>
            <a:ext cx="2819317" cy="3502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6" y="3788833"/>
            <a:ext cx="4092222" cy="3069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984" y="1093612"/>
            <a:ext cx="4082674" cy="338666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/>
          <a:srcRect l="-50779" r="-50779"/>
          <a:stretch>
            <a:fillRect/>
          </a:stretch>
        </p:blipFill>
        <p:spPr>
          <a:xfrm>
            <a:off x="5119497" y="4374443"/>
            <a:ext cx="3502321" cy="231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091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K.C.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 yr old female with chronic R Knee pain		</a:t>
            </a:r>
          </a:p>
          <a:p>
            <a:pPr lvl="1"/>
            <a:r>
              <a:rPr lang="en-US" dirty="0"/>
              <a:t>Prior knee scope 1 </a:t>
            </a:r>
            <a:r>
              <a:rPr lang="en-US" dirty="0" err="1"/>
              <a:t>yr</a:t>
            </a:r>
            <a:r>
              <a:rPr lang="en-US" dirty="0"/>
              <a:t> ago done up north</a:t>
            </a:r>
          </a:p>
          <a:p>
            <a:pPr lvl="1"/>
            <a:r>
              <a:rPr lang="en-US" dirty="0"/>
              <a:t>2 knee cortisone injections since w/o relief</a:t>
            </a:r>
          </a:p>
          <a:p>
            <a:pPr lvl="1"/>
            <a:r>
              <a:rPr lang="en-US" dirty="0"/>
              <a:t>Medial unloading brace</a:t>
            </a:r>
          </a:p>
          <a:p>
            <a:pPr lvl="1"/>
            <a:r>
              <a:rPr lang="en-US" dirty="0"/>
              <a:t> narcotic usage for pain</a:t>
            </a:r>
          </a:p>
          <a:p>
            <a:pPr lvl="1"/>
            <a:r>
              <a:rPr lang="en-US" dirty="0"/>
              <a:t>Walking limited to a few blocks</a:t>
            </a:r>
          </a:p>
        </p:txBody>
      </p:sp>
    </p:spTree>
    <p:extLst>
      <p:ext uri="{BB962C8B-B14F-4D97-AF65-F5344CB8AC3E}">
        <p14:creationId xmlns:p14="http://schemas.microsoft.com/office/powerpoint/2010/main" val="22062193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 op </a:t>
            </a:r>
            <a:r>
              <a:rPr lang="en-US" dirty="0" err="1"/>
              <a:t>Xrays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36766" r="-36766"/>
          <a:stretch>
            <a:fillRect/>
          </a:stretch>
        </p:blipFill>
        <p:spPr/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3792144-F09B-3010-E098-7F404F663EFE}"/>
              </a:ext>
            </a:extLst>
          </p:cNvPr>
          <p:cNvCxnSpPr/>
          <p:nvPr/>
        </p:nvCxnSpPr>
        <p:spPr>
          <a:xfrm>
            <a:off x="3461657" y="3211286"/>
            <a:ext cx="381000" cy="6640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8212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/>
              <a:t>Post Op </a:t>
            </a:r>
            <a:r>
              <a:rPr lang="en-US" dirty="0" err="1"/>
              <a:t>Xrays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6766" r="-36766"/>
          <a:stretch>
            <a:fillRect/>
          </a:stretch>
        </p:blipFill>
        <p:spPr>
          <a:xfrm>
            <a:off x="-1701800" y="666926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740" y="2038527"/>
            <a:ext cx="5219454" cy="49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22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8A1A2-5A0E-977D-35BE-1B14697A0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17FD9-5DC4-C3D7-554B-99249C9B7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bother with a “Uni/Partial”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334B1-9B22-4C3F-DBA2-7B1C2A4CF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69022" cy="4525963"/>
          </a:xfrm>
        </p:spPr>
        <p:txBody>
          <a:bodyPr>
            <a:normAutofit/>
          </a:bodyPr>
          <a:lstStyle/>
          <a:p>
            <a:r>
              <a:rPr lang="en-US" dirty="0"/>
              <a:t>Do we need to replace the non-arthritic parts of the knee?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283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K.C.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50 </a:t>
            </a:r>
            <a:r>
              <a:rPr lang="en-US" dirty="0" err="1"/>
              <a:t>yr</a:t>
            </a:r>
            <a:r>
              <a:rPr lang="en-US" dirty="0"/>
              <a:t> old female	</a:t>
            </a:r>
          </a:p>
          <a:p>
            <a:pPr lvl="1"/>
            <a:r>
              <a:rPr lang="en-US" dirty="0"/>
              <a:t>2 weeks post op </a:t>
            </a:r>
          </a:p>
          <a:p>
            <a:pPr lvl="2"/>
            <a:r>
              <a:rPr lang="en-US" dirty="0"/>
              <a:t>0-100/110</a:t>
            </a:r>
          </a:p>
          <a:p>
            <a:pPr lvl="2"/>
            <a:r>
              <a:rPr lang="en-US" dirty="0"/>
              <a:t>SPC</a:t>
            </a:r>
          </a:p>
          <a:p>
            <a:pPr lvl="2"/>
            <a:r>
              <a:rPr lang="en-US" dirty="0"/>
              <a:t>Minimal pain meds</a:t>
            </a:r>
          </a:p>
          <a:p>
            <a:pPr lvl="1"/>
            <a:r>
              <a:rPr lang="en-US" dirty="0"/>
              <a:t>@ 6 weeks</a:t>
            </a:r>
          </a:p>
          <a:p>
            <a:pPr lvl="2"/>
            <a:r>
              <a:rPr lang="en-US" dirty="0"/>
              <a:t>0-130+</a:t>
            </a:r>
          </a:p>
          <a:p>
            <a:pPr lvl="2"/>
            <a:r>
              <a:rPr lang="en-US" dirty="0"/>
              <a:t>No cane</a:t>
            </a:r>
          </a:p>
          <a:p>
            <a:pPr lvl="2"/>
            <a:r>
              <a:rPr lang="en-US" dirty="0"/>
              <a:t>Back to almost all ADL’s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637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E.H.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58 year old male	</a:t>
            </a:r>
          </a:p>
          <a:p>
            <a:pPr lvl="1"/>
            <a:r>
              <a:rPr lang="en-US" dirty="0"/>
              <a:t>7 years knee pain</a:t>
            </a:r>
          </a:p>
          <a:p>
            <a:pPr lvl="1"/>
            <a:r>
              <a:rPr lang="en-US" dirty="0"/>
              <a:t>Prior knee scope, cortisone, bracing, narcotics</a:t>
            </a:r>
          </a:p>
          <a:p>
            <a:pPr lvl="1"/>
            <a:r>
              <a:rPr lang="en-US" dirty="0"/>
              <a:t>ROM 0-120+ preop</a:t>
            </a:r>
          </a:p>
        </p:txBody>
      </p:sp>
    </p:spTree>
    <p:extLst>
      <p:ext uri="{BB962C8B-B14F-4D97-AF65-F5344CB8AC3E}">
        <p14:creationId xmlns:p14="http://schemas.microsoft.com/office/powerpoint/2010/main" val="20575505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/>
              <a:t>Pre op </a:t>
            </a:r>
            <a:r>
              <a:rPr lang="en-US" dirty="0" err="1"/>
              <a:t>Xrays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059" y="1756317"/>
            <a:ext cx="4494941" cy="428977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5FA2DF3-3AE6-1607-F44A-98704ED9FFE3}"/>
              </a:ext>
            </a:extLst>
          </p:cNvPr>
          <p:cNvCxnSpPr/>
          <p:nvPr/>
        </p:nvCxnSpPr>
        <p:spPr>
          <a:xfrm>
            <a:off x="936171" y="2296886"/>
            <a:ext cx="729343" cy="11321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0D829BD-E09F-C3D0-1970-50AAC6A10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36766" r="-36766"/>
          <a:stretch>
            <a:fillRect/>
          </a:stretch>
        </p:blipFill>
        <p:spPr>
          <a:xfrm>
            <a:off x="-1616927" y="1638224"/>
            <a:ext cx="8229600" cy="4525963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0EA0A16-F07F-2276-827B-CF6C38A91EA2}"/>
              </a:ext>
            </a:extLst>
          </p:cNvPr>
          <p:cNvCxnSpPr/>
          <p:nvPr/>
        </p:nvCxnSpPr>
        <p:spPr>
          <a:xfrm>
            <a:off x="1494263" y="3222702"/>
            <a:ext cx="301083" cy="1037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9053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860"/>
            <a:ext cx="8229600" cy="473251"/>
          </a:xfrm>
        </p:spPr>
        <p:txBody>
          <a:bodyPr>
            <a:normAutofit fontScale="90000"/>
          </a:bodyPr>
          <a:lstStyle/>
          <a:p>
            <a:r>
              <a:rPr lang="en-US" dirty="0"/>
              <a:t>Post op </a:t>
            </a:r>
            <a:r>
              <a:rPr lang="en-US" dirty="0" err="1"/>
              <a:t>Xrays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6766" r="-36766"/>
          <a:stretch>
            <a:fillRect/>
          </a:stretch>
        </p:blipFill>
        <p:spPr>
          <a:xfrm>
            <a:off x="-1659466" y="1566333"/>
            <a:ext cx="82296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095" y="1566332"/>
            <a:ext cx="474242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378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58 year old male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post op @ 3 weeks</a:t>
            </a:r>
          </a:p>
          <a:p>
            <a:pPr lvl="2"/>
            <a:r>
              <a:rPr lang="en-US" dirty="0"/>
              <a:t>ROM 0-110</a:t>
            </a:r>
          </a:p>
          <a:p>
            <a:pPr lvl="2"/>
            <a:r>
              <a:rPr lang="en-US" dirty="0"/>
              <a:t>Pain 3/10</a:t>
            </a:r>
          </a:p>
          <a:p>
            <a:pPr lvl="2"/>
            <a:r>
              <a:rPr lang="en-US" dirty="0"/>
              <a:t>Minimal pain meds</a:t>
            </a:r>
          </a:p>
          <a:p>
            <a:pPr lvl="2"/>
            <a:r>
              <a:rPr lang="en-US" dirty="0"/>
              <a:t>SPC</a:t>
            </a:r>
          </a:p>
          <a:p>
            <a:pPr lvl="2"/>
            <a:r>
              <a:rPr lang="en-US" dirty="0"/>
              <a:t>Home PT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post op @ 6 weeks</a:t>
            </a:r>
          </a:p>
          <a:p>
            <a:pPr lvl="2"/>
            <a:r>
              <a:rPr lang="en-US" dirty="0"/>
              <a:t>Independent ambulating</a:t>
            </a:r>
          </a:p>
          <a:p>
            <a:pPr lvl="2"/>
            <a:r>
              <a:rPr lang="en-US" dirty="0"/>
              <a:t>No pain</a:t>
            </a:r>
          </a:p>
          <a:p>
            <a:pPr lvl="2"/>
            <a:r>
              <a:rPr lang="en-US" dirty="0"/>
              <a:t>ROM 0-130+</a:t>
            </a:r>
          </a:p>
          <a:p>
            <a:pPr lvl="2"/>
            <a:r>
              <a:rPr lang="en-US" dirty="0"/>
              <a:t>Finishing up outpatient PT</a:t>
            </a:r>
          </a:p>
          <a:p>
            <a:pPr lvl="2"/>
            <a:r>
              <a:rPr lang="en-US" dirty="0"/>
              <a:t>Back to almost all ADL’s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6550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3B025-C036-1755-DB7D-ECC64B16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910709979242594450.MP4">
            <a:hlinkClick r:id="" action="ppaction://media"/>
            <a:extLst>
              <a:ext uri="{FF2B5EF4-FFF2-40B4-BE49-F238E27FC236}">
                <a16:creationId xmlns:a16="http://schemas.microsoft.com/office/drawing/2014/main" id="{3A2BFB79-938B-82B8-40CE-3751B5F416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0952" y="247831"/>
            <a:ext cx="3564430" cy="6335531"/>
          </a:xfrm>
        </p:spPr>
      </p:pic>
    </p:spTree>
    <p:extLst>
      <p:ext uri="{BB962C8B-B14F-4D97-AF65-F5344CB8AC3E}">
        <p14:creationId xmlns:p14="http://schemas.microsoft.com/office/powerpoint/2010/main" val="353049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3D418-5DC8-8443-D3C3-8C65BF9C3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444844253307648488.mp4">
            <a:hlinkClick r:id="" action="ppaction://media"/>
            <a:extLst>
              <a:ext uri="{FF2B5EF4-FFF2-40B4-BE49-F238E27FC236}">
                <a16:creationId xmlns:a16="http://schemas.microsoft.com/office/drawing/2014/main" id="{5E32B001-A42C-58A8-F055-3B4E2EEEBB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9421" y="23655"/>
            <a:ext cx="3690554" cy="6559707"/>
          </a:xfrm>
        </p:spPr>
      </p:pic>
    </p:spTree>
    <p:extLst>
      <p:ext uri="{BB962C8B-B14F-4D97-AF65-F5344CB8AC3E}">
        <p14:creationId xmlns:p14="http://schemas.microsoft.com/office/powerpoint/2010/main" val="274129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5484" r="-45484"/>
          <a:stretch>
            <a:fillRect/>
          </a:stretch>
        </p:blipFill>
        <p:spPr>
          <a:xfrm>
            <a:off x="-1119535" y="543031"/>
            <a:ext cx="11152535" cy="6133465"/>
          </a:xfrm>
        </p:spPr>
      </p:pic>
    </p:spTree>
    <p:extLst>
      <p:ext uri="{BB962C8B-B14F-4D97-AF65-F5344CB8AC3E}">
        <p14:creationId xmlns:p14="http://schemas.microsoft.com/office/powerpoint/2010/main" val="3724748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Same operation for both knees?</a:t>
            </a:r>
          </a:p>
        </p:txBody>
      </p:sp>
      <p:pic>
        <p:nvPicPr>
          <p:cNvPr id="3481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81" r="-75481"/>
          <a:stretch>
            <a:fillRect/>
          </a:stretch>
        </p:blipFill>
        <p:spPr>
          <a:xfrm>
            <a:off x="-1775994" y="1721754"/>
            <a:ext cx="7933484" cy="4334148"/>
          </a:xfr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19264FB-0170-3179-E4E5-9CF1FB2124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456" b="12456"/>
          <a:stretch>
            <a:fillRect/>
          </a:stretch>
        </p:blipFill>
        <p:spPr>
          <a:xfrm>
            <a:off x="3705404" y="2315574"/>
            <a:ext cx="5302980" cy="29164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1D17A4-26BD-B104-72BF-961C4A8E3546}"/>
              </a:ext>
            </a:extLst>
          </p:cNvPr>
          <p:cNvSpPr txBox="1"/>
          <p:nvPr/>
        </p:nvSpPr>
        <p:spPr>
          <a:xfrm>
            <a:off x="1191105" y="1946242"/>
            <a:ext cx="204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Isolated Medial DJD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72D543-659D-F3F6-A67D-08C1D1829C7C}"/>
              </a:ext>
            </a:extLst>
          </p:cNvPr>
          <p:cNvSpPr txBox="1"/>
          <p:nvPr/>
        </p:nvSpPr>
        <p:spPr>
          <a:xfrm>
            <a:off x="4954891" y="2515070"/>
            <a:ext cx="305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Severe Tri-Compartmental DJD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4A8540C-2239-8EDE-2296-7B1E445B553E}"/>
              </a:ext>
            </a:extLst>
          </p:cNvPr>
          <p:cNvCxnSpPr/>
          <p:nvPr/>
        </p:nvCxnSpPr>
        <p:spPr>
          <a:xfrm flipH="1">
            <a:off x="1450428" y="2942897"/>
            <a:ext cx="84082" cy="11876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413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 vs Total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321" r="-41321"/>
          <a:stretch>
            <a:fillRect/>
          </a:stretch>
        </p:blipFill>
        <p:spPr>
          <a:xfrm>
            <a:off x="-1392428" y="3346624"/>
            <a:ext cx="6384766" cy="3511376"/>
          </a:xfrm>
        </p:spPr>
      </p:pic>
      <p:sp>
        <p:nvSpPr>
          <p:cNvPr id="5" name="TextBox 4"/>
          <p:cNvSpPr txBox="1"/>
          <p:nvPr/>
        </p:nvSpPr>
        <p:spPr>
          <a:xfrm>
            <a:off x="1615224" y="59436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Left Arrow 5"/>
          <p:cNvSpPr/>
          <p:nvPr/>
        </p:nvSpPr>
        <p:spPr>
          <a:xfrm>
            <a:off x="4519939" y="2833319"/>
            <a:ext cx="969533" cy="25943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8D2F51C-C460-4D2C-F6EA-0BCC3095A8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5" b="1115"/>
          <a:stretch>
            <a:fillRect/>
          </a:stretch>
        </p:blipFill>
        <p:spPr>
          <a:xfrm>
            <a:off x="3399509" y="1274953"/>
            <a:ext cx="5667180" cy="31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89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475"/>
            <a:ext cx="8229600" cy="723690"/>
          </a:xfrm>
        </p:spPr>
        <p:txBody>
          <a:bodyPr>
            <a:normAutofit fontScale="90000"/>
          </a:bodyPr>
          <a:lstStyle/>
          <a:p>
            <a:r>
              <a:rPr lang="en-US" dirty="0"/>
              <a:t>TKA Exposure = Dislocating Knee Joint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4551" r="-34551"/>
          <a:stretch>
            <a:fillRect/>
          </a:stretch>
        </p:blipFill>
        <p:spPr>
          <a:xfrm>
            <a:off x="-2862638" y="935421"/>
            <a:ext cx="11354996" cy="5502992"/>
          </a:xfr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0651B84-E9F6-B5A8-65B5-70EABA3B6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9764" r="-59764"/>
          <a:stretch>
            <a:fillRect/>
          </a:stretch>
        </p:blipFill>
        <p:spPr>
          <a:xfrm>
            <a:off x="2520511" y="1782501"/>
            <a:ext cx="9133411" cy="502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61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18097</TotalTime>
  <Words>1172</Words>
  <Application>Microsoft Office PowerPoint</Application>
  <PresentationFormat>On-screen Show (4:3)</PresentationFormat>
  <Paragraphs>232</Paragraphs>
  <Slides>67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Garamond</vt:lpstr>
      <vt:lpstr>Office Theme</vt:lpstr>
      <vt:lpstr>Uni Compartmental Knee Arthroplasty Indications &amp; Rehab</vt:lpstr>
      <vt:lpstr>Arthritis = loss of cartilage</vt:lpstr>
      <vt:lpstr>PowerPoint Presentation</vt:lpstr>
      <vt:lpstr>What is the goal of Knee Replacements</vt:lpstr>
      <vt:lpstr>3 Compartments</vt:lpstr>
      <vt:lpstr>So why bother with a “Uni/Partial”</vt:lpstr>
      <vt:lpstr>Same operation for both knees?</vt:lpstr>
      <vt:lpstr>Uni vs Total</vt:lpstr>
      <vt:lpstr>TKA Exposure = Dislocating Knee Joint</vt:lpstr>
      <vt:lpstr>Soft Tissue/Dislocation</vt:lpstr>
      <vt:lpstr>PowerPoint Presentation</vt:lpstr>
      <vt:lpstr>PowerPoint Presentation</vt:lpstr>
      <vt:lpstr>Total Knee Arthroplasty</vt:lpstr>
      <vt:lpstr>TKA</vt:lpstr>
      <vt:lpstr>So Why bother with a “Uni”</vt:lpstr>
      <vt:lpstr>“Uni” Arthroplasty</vt:lpstr>
      <vt:lpstr>Uni Knee</vt:lpstr>
      <vt:lpstr>American Joint Replacement Registry</vt:lpstr>
      <vt:lpstr>Varus/Medial DJD Does this patient need a TKA?</vt:lpstr>
      <vt:lpstr>Uni Knee</vt:lpstr>
      <vt:lpstr>Uni Incision Quad Sparing</vt:lpstr>
      <vt:lpstr>Medial Uni Incision</vt:lpstr>
      <vt:lpstr>Uni Medial Exposure </vt:lpstr>
      <vt:lpstr>PowerPoint Presentation</vt:lpstr>
      <vt:lpstr>PowerPoint Presentation</vt:lpstr>
      <vt:lpstr>PowerPoint Presentation</vt:lpstr>
      <vt:lpstr>PowerPoint Presentation</vt:lpstr>
      <vt:lpstr>Medial Knee DJD and Uni</vt:lpstr>
      <vt:lpstr>Lateral Uni Arthroplasty </vt:lpstr>
      <vt:lpstr>Patella Femoral Joint “Uni”</vt:lpstr>
      <vt:lpstr>PowerPoint Presentation</vt:lpstr>
      <vt:lpstr>Uni Knee Indications</vt:lpstr>
      <vt:lpstr>Uni Knee Indications</vt:lpstr>
      <vt:lpstr>Uni Knee Indications</vt:lpstr>
      <vt:lpstr>Uni Knee Indications</vt:lpstr>
      <vt:lpstr>Uni Knee Indications</vt:lpstr>
      <vt:lpstr>Uni Knee Indications</vt:lpstr>
      <vt:lpstr>Age? Relative Indications </vt:lpstr>
      <vt:lpstr>Obesity?</vt:lpstr>
      <vt:lpstr>PFJ Indications</vt:lpstr>
      <vt:lpstr>PFJ Similar Contraindications</vt:lpstr>
      <vt:lpstr>PowerPoint Presentation</vt:lpstr>
      <vt:lpstr>TKA Survivorship</vt:lpstr>
      <vt:lpstr>Uni “Survivorship”</vt:lpstr>
      <vt:lpstr>Medial Uni Survivorship</vt:lpstr>
      <vt:lpstr>Lateral Uni Survivorship</vt:lpstr>
      <vt:lpstr>Uni Survivorship</vt:lpstr>
      <vt:lpstr>PJF Outcomes</vt:lpstr>
      <vt:lpstr>PFJ Survivorship</vt:lpstr>
      <vt:lpstr>Survivorship Summary </vt:lpstr>
      <vt:lpstr>Survivorship Summary </vt:lpstr>
      <vt:lpstr>Survivorship Summary</vt:lpstr>
      <vt:lpstr>Uni Recovery/Rehab</vt:lpstr>
      <vt:lpstr>My Uni Clinical Experience</vt:lpstr>
      <vt:lpstr>My Uni Clinical Experience</vt:lpstr>
      <vt:lpstr>Have to consider who you are operating on and rehab potential to see the benefits of a UNI, Patient selection is key </vt:lpstr>
      <vt:lpstr>K.C.</vt:lpstr>
      <vt:lpstr>Pre op Xrays</vt:lpstr>
      <vt:lpstr>Post Op Xrays</vt:lpstr>
      <vt:lpstr>K.C.</vt:lpstr>
      <vt:lpstr>E.H. </vt:lpstr>
      <vt:lpstr>Pre op Xrays</vt:lpstr>
      <vt:lpstr>Post op Xrays</vt:lpstr>
      <vt:lpstr>E.H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 or NOT to Uni</dc:title>
  <dc:creator>Jeff Silverstein</dc:creator>
  <cp:lastModifiedBy>Will Howard</cp:lastModifiedBy>
  <cp:revision>99</cp:revision>
  <dcterms:created xsi:type="dcterms:W3CDTF">2015-08-12T22:29:36Z</dcterms:created>
  <dcterms:modified xsi:type="dcterms:W3CDTF">2025-09-15T17:46:23Z</dcterms:modified>
</cp:coreProperties>
</file>