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147471691" r:id="rId22"/>
    <p:sldId id="282" r:id="rId23"/>
    <p:sldId id="283" r:id="rId24"/>
    <p:sldId id="284" r:id="rId25"/>
    <p:sldId id="285" r:id="rId26"/>
    <p:sldId id="286" r:id="rId27"/>
    <p:sldId id="259" r:id="rId28"/>
    <p:sldId id="288" r:id="rId29"/>
    <p:sldId id="260" r:id="rId30"/>
    <p:sldId id="261" r:id="rId31"/>
    <p:sldId id="262" r:id="rId32"/>
    <p:sldId id="289" r:id="rId33"/>
    <p:sldId id="287" r:id="rId34"/>
    <p:sldId id="290" r:id="rId35"/>
    <p:sldId id="291" r:id="rId36"/>
    <p:sldId id="292" r:id="rId37"/>
    <p:sldId id="293" r:id="rId38"/>
    <p:sldId id="294" r:id="rId39"/>
    <p:sldId id="295" r:id="rId40"/>
    <p:sldId id="2147471690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1573-93AF-0FFF-2005-FA625AAE12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EDEF05-A5AD-BCD8-0AFF-E31EDA1F5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D77DF-A854-46D6-EFC8-C4BE7B8B4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E8214-1D29-27C6-9AEF-3991D6381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0A306-52BA-36EB-29D5-E624BF5C8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170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86231-8EB8-B850-B369-427ADFF0B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EF88E7-D96B-5711-1B12-E04461D893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A0D66-3A3C-B8CE-3E64-81ED38E67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8D5D4-B916-D576-BA1F-365AB6C1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4309F-F376-3F05-7E1D-92D90059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30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22513-E620-BFCC-4E9C-80AB8FC72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A744A-BE01-F597-5092-E5ED2125B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D0518-5D20-E857-CA75-0652EE9D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1F33E-2267-0E3F-4667-9A1671024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E4854-7562-E324-C1A9-E52F8FE6B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8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9FB7-D0AF-9904-6FC4-E3C0E546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4FFB5-1EF2-229E-A841-E23757C1C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B72A1D-BCCB-E5A2-4711-523817D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300B-70C2-986B-1976-C9AB7C763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5B92F-363F-B2C9-A536-1F72A0ECC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098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C5DE3-9C26-501D-AEBB-A828C5375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E3B55-14AC-E51B-FE50-2881AA40C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A4EB1-78A9-FE5B-AEB6-9CF479F35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532D4-2837-BF66-0392-E852F5C97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9D6133-3D48-58CF-5087-F5669072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585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285D2-CA14-BAE8-C0FA-A8BD790A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67758-9F34-F9E0-C11F-DE2468B13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165C12-43BB-6B18-3B13-E4C16282C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655379-C888-1687-7107-CC427FA2E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59FBF-9D3A-95A6-EC9B-539B31E7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18AA95-8D08-64D3-774E-CAFDD2F5B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92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2F22D-6703-8996-26F3-16DB23E3D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65CC9B-D27D-3559-5B3E-89379EBE1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CD6B62-BC34-70CF-1FCD-B2B04E335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F6F9DC-82B3-8E9C-8A8F-2F78B3428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DEEE6B-F33F-7403-AB6B-C4CEF1CF3E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D808BF-0EAB-CAF4-3037-42B2138D5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DECB42-502D-33B7-A557-6B3974FA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F78EA-4FF5-FE53-9F2E-A12301EE3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0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0CBAD-BCC9-E857-4C34-D72D7B0D2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3FB13D-3104-F461-EB30-915F9C709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DCCF3-7703-BE3C-FF7A-5526590C1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7F43ED-1566-3408-90E1-BE37E370E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700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340484-7B4C-13B3-A2CF-EE4C1459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C4209-CFB6-416E-6CF6-D8EC4160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B3667-514C-B82C-5313-67FBDE08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2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87423-E2D2-A126-AADA-C2FA599C2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8F35D-51D0-B014-A4AC-1F90BD749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F18E52-4057-0A00-C055-55FCDB1A6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BAF6E-D4E5-37E6-2872-3E789F3DC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20F14-E3C7-ECD4-35AE-E4535C322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FD8CE8-5982-1A93-8627-FD617C4B2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02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1A886-788A-16A3-D658-620F180C3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96EF2D-4F08-0E8C-9614-7336FC1CDA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C8182E-5F86-AFE4-530D-47BB48FD3C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64273-294D-F785-F6C2-95C008BDE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CF8C08-A6A9-AF2C-276E-65C292EB4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46178B-C0D1-3578-1CD6-716A43A53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4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A7F8E6-5619-C0D7-43BC-4ECDB6FB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D3C600-4D14-1BE0-07E3-7441FF6B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E98117-ACFF-0F5E-3FA3-86CE38887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07478-4525-435D-8D79-A400878D0DA5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3EDBB-04B6-6FB4-69C0-623C4A5FCE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11023-61C8-0BEF-BCE1-112E22C87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04D43-42BB-496C-8187-43F819C435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627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43C9D-5E5D-B746-AB24-B4357A75F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2686640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Fractures:</a:t>
            </a:r>
            <a:b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Non-op and operative treatment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54672-5216-9B4C-BAE4-FBFF225A0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96686"/>
            <a:ext cx="9144000" cy="1655762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Derek Cuff, MD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Suncoast Orthopaedic Institute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GORC 2025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41BAD-F9A3-ACB6-C674-7ADC0B570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856"/>
          <a:stretch/>
        </p:blipFill>
        <p:spPr>
          <a:xfrm>
            <a:off x="0" y="4267717"/>
            <a:ext cx="2215299" cy="25902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3C1CBD-08AA-DE83-07EA-3F77359B8B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678" r="53687"/>
          <a:stretch/>
        </p:blipFill>
        <p:spPr>
          <a:xfrm>
            <a:off x="10048972" y="4257938"/>
            <a:ext cx="2027205" cy="2600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06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F42F-9940-3146-F567-D8129F546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A4A25-986E-E740-D9A7-5365249D24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Four-part fracture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54FF05-C909-289A-12DF-E928DE4C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460" y="1690688"/>
            <a:ext cx="4456031" cy="495876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9A3D33B-BB99-CA01-D2E4-B6B075373E74}"/>
              </a:ext>
            </a:extLst>
          </p:cNvPr>
          <p:cNvCxnSpPr/>
          <p:nvPr/>
        </p:nvCxnSpPr>
        <p:spPr>
          <a:xfrm flipH="1" flipV="1">
            <a:off x="8568965" y="4703975"/>
            <a:ext cx="697583" cy="83898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3E9D19E-0718-B357-187F-11263918923D}"/>
              </a:ext>
            </a:extLst>
          </p:cNvPr>
          <p:cNvCxnSpPr/>
          <p:nvPr/>
        </p:nvCxnSpPr>
        <p:spPr>
          <a:xfrm flipH="1">
            <a:off x="9115720" y="3195687"/>
            <a:ext cx="565608" cy="4242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3EE3D9E-7349-E41F-3868-15D0A39FAD40}"/>
              </a:ext>
            </a:extLst>
          </p:cNvPr>
          <p:cNvCxnSpPr/>
          <p:nvPr/>
        </p:nvCxnSpPr>
        <p:spPr>
          <a:xfrm flipV="1">
            <a:off x="7550870" y="5090474"/>
            <a:ext cx="113122" cy="65987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36480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CB2F-04B5-B6AB-2AF2-B462BAE97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757DA-AAF3-9BEB-19B5-4CEBA16B9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CT scan with 3-D reconstructions very helpful</a:t>
            </a:r>
          </a:p>
        </p:txBody>
      </p:sp>
      <p:pic>
        <p:nvPicPr>
          <p:cNvPr id="4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82B92069-2054-B196-732A-E7896EF586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1671" y="2592550"/>
            <a:ext cx="7388658" cy="41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9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59174-CEF0-EA67-1EB0-8B12C4DB2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556A8-2BA1-E14B-BE6B-1C5ABFAA85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Scenario #1- Nondisplaced fracture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62 year old female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Falls from bike on Legacy Trail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Severe pain and cannot lift arm at all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09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77DFB-FCB0-755A-FBFF-895124DE1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622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pic>
        <p:nvPicPr>
          <p:cNvPr id="4098" name="Picture 2" descr="Do Comminuted nondisplaced intra-articular fracture at the base of the  first metatarsal need surgery? - Quora">
            <a:extLst>
              <a:ext uri="{FF2B5EF4-FFF2-40B4-BE49-F238E27FC236}">
                <a16:creationId xmlns:a16="http://schemas.microsoft.com/office/drawing/2014/main" id="{9931FC0F-E0F9-FA06-C303-D66B8DBCAC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46" b="24778"/>
          <a:stretch/>
        </p:blipFill>
        <p:spPr bwMode="auto">
          <a:xfrm>
            <a:off x="3878647" y="1690688"/>
            <a:ext cx="4434705" cy="50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895F41-B969-AB63-F7A8-B01A07DB9195}"/>
              </a:ext>
            </a:extLst>
          </p:cNvPr>
          <p:cNvCxnSpPr/>
          <p:nvPr/>
        </p:nvCxnSpPr>
        <p:spPr>
          <a:xfrm flipH="1" flipV="1">
            <a:off x="7394713" y="4790662"/>
            <a:ext cx="516835" cy="894521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8865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02BE-F079-1536-69CD-C3E955057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2D302-1682-241E-6698-3A8CF5E21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How do we manage?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fracture heals in this position = no major loss of function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Non-op management is the goal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Timing of rehab and how we initiate that is critical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Want to avoid a frozen shoulder if you immobilizer to long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BUT if you move too soon chance for displacement</a:t>
            </a:r>
          </a:p>
        </p:txBody>
      </p:sp>
    </p:spTree>
    <p:extLst>
      <p:ext uri="{BB962C8B-B14F-4D97-AF65-F5344CB8AC3E}">
        <p14:creationId xmlns:p14="http://schemas.microsoft.com/office/powerpoint/2010/main" val="40556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46CF9-5F8E-73F2-99CD-A6BE2B6F7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B1F54-06EB-28A1-6C0E-BE89FB10A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Supra/infraspinatus attached to piece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muscles firing can displace piece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Superior and posterior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turn non-surgical injury into surgery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0AD79-8DB0-BEDC-04F8-63E75FC8F4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78" r="42732" b="10944"/>
          <a:stretch/>
        </p:blipFill>
        <p:spPr>
          <a:xfrm>
            <a:off x="8945218" y="1765881"/>
            <a:ext cx="2753140" cy="404851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560761F-6A04-F5B8-4835-2CA76E4CFB43}"/>
              </a:ext>
            </a:extLst>
          </p:cNvPr>
          <p:cNvCxnSpPr/>
          <p:nvPr/>
        </p:nvCxnSpPr>
        <p:spPr>
          <a:xfrm>
            <a:off x="9283148" y="2385391"/>
            <a:ext cx="755374" cy="32799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0206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2015A-DD99-86D9-FFD0-9A72D1B8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262CB8-4716-BD4C-D012-F675A96828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Rehab timeline- fx usually heals around 6-8 weeks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0-4 shoulder immobilizer no PT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X-ray at week 2 and 4 to check position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4 d/c immobilizer- Passive ROM weeks 4-6, AAROM 6-8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8 x-ray to check healing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light strengthening around week 8-10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Return to full activity week 12</a:t>
            </a:r>
          </a:p>
        </p:txBody>
      </p:sp>
    </p:spTree>
    <p:extLst>
      <p:ext uri="{BB962C8B-B14F-4D97-AF65-F5344CB8AC3E}">
        <p14:creationId xmlns:p14="http://schemas.microsoft.com/office/powerpoint/2010/main" val="192446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7517-404A-D4DA-F0B2-08B786EA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05C54-22E9-763F-AAD8-583754ACD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Scenario #2- displaced 4-part fracture ORIF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50-year old roofer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Fall from ladder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Severe pain and no use of shoulder</a:t>
            </a:r>
          </a:p>
        </p:txBody>
      </p:sp>
    </p:spTree>
    <p:extLst>
      <p:ext uri="{BB962C8B-B14F-4D97-AF65-F5344CB8AC3E}">
        <p14:creationId xmlns:p14="http://schemas.microsoft.com/office/powerpoint/2010/main" val="25643778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8D84C-3294-5D3A-9758-39A5286A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512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B7731B-583D-9CD5-B513-1AFBBA6B8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99" y="1360478"/>
            <a:ext cx="4058001" cy="54180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FE0AED-EA77-51C4-47FE-052312DDA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025" y="1360478"/>
            <a:ext cx="4065011" cy="541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34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DDF4-5FED-1C3D-CDC3-D59351942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C18592-A8A5-C502-8512-FAE46921C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9641" r="13524"/>
          <a:stretch/>
        </p:blipFill>
        <p:spPr>
          <a:xfrm>
            <a:off x="1242391" y="1690688"/>
            <a:ext cx="4442791" cy="4899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A7D0C8-2059-355C-4959-DDBCF07074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332" b="15713"/>
          <a:stretch/>
        </p:blipFill>
        <p:spPr>
          <a:xfrm>
            <a:off x="7257866" y="1648170"/>
            <a:ext cx="3691743" cy="49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67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F337A-A655-E30D-199F-35041CC8B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AD1DB-5676-F91E-6DF8-476F79E8F7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Ignite Orthopedics- royalties, consulting, ownership share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Johnson and Johnson Med Tech- royalties, consulting</a:t>
            </a:r>
          </a:p>
        </p:txBody>
      </p:sp>
    </p:spTree>
    <p:extLst>
      <p:ext uri="{BB962C8B-B14F-4D97-AF65-F5344CB8AC3E}">
        <p14:creationId xmlns:p14="http://schemas.microsoft.com/office/powerpoint/2010/main" val="2396016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4A5C9-7C82-87E0-8DEB-497FB89C8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549E4B-8177-32E7-E008-B0FFB078F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High energy injury in a younger laborer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Surgical indication for me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Good bone quality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Too young for a replacement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Goal is to use plate and screw and fix the fracture</a:t>
            </a:r>
          </a:p>
        </p:txBody>
      </p:sp>
    </p:spTree>
    <p:extLst>
      <p:ext uri="{BB962C8B-B14F-4D97-AF65-F5344CB8AC3E}">
        <p14:creationId xmlns:p14="http://schemas.microsoft.com/office/powerpoint/2010/main" val="4153637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DE83-A5EF-B0C5-B097-BE7B34028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457DDD-2BAF-E4AE-D6D5-0EB2EA9B5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6735" y="2447677"/>
            <a:ext cx="3261643" cy="34872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7E0374-BC3C-2A62-0DF6-D3BA7BFA07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706" r="12313"/>
          <a:stretch/>
        </p:blipFill>
        <p:spPr>
          <a:xfrm>
            <a:off x="1156252" y="2447677"/>
            <a:ext cx="4163692" cy="351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244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1590-6142-EC2C-B8D2-5181C9C1E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4628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E3AA8B-47FB-77E9-5303-7F51E3214E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3506" t="19698"/>
          <a:stretch/>
        </p:blipFill>
        <p:spPr>
          <a:xfrm>
            <a:off x="4156115" y="1421295"/>
            <a:ext cx="3879769" cy="534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01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22210-2168-4E39-2913-4BAB0218A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104B3-03C8-9947-9130-2FDFFA36A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490316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Rehab timeline- can be more aggressive if well fixed fracture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pendulums POD #1, 3 x a day for 5 minutes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in immobilizer for first 4 weeks post op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 see patient for wound check and x-ray POD #10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outpatient PT end of  week 2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Weeks 2-6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passive ROM, I d/c immobilizer end week 4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6-10 progress AAROM to active ROM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10 start strengthening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12 full return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1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625BB-EB98-ADC2-B7C2-2590E3DEC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549CD-797B-F55C-FEFD-58834C78E5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Scenario #3- replacement of a displaced fracture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75-year old female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Falls while dancing on NYE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Severe pain and bruising</a:t>
            </a:r>
          </a:p>
        </p:txBody>
      </p:sp>
    </p:spTree>
    <p:extLst>
      <p:ext uri="{BB962C8B-B14F-4D97-AF65-F5344CB8AC3E}">
        <p14:creationId xmlns:p14="http://schemas.microsoft.com/office/powerpoint/2010/main" val="3068571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046FF-4DEF-3E08-FB24-9CCE199A0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pic>
        <p:nvPicPr>
          <p:cNvPr id="7" name="Untitled video - Made with Clipchamp">
            <a:hlinkClick r:id="" action="ppaction://media"/>
            <a:extLst>
              <a:ext uri="{FF2B5EF4-FFF2-40B4-BE49-F238E27FC236}">
                <a16:creationId xmlns:a16="http://schemas.microsoft.com/office/drawing/2014/main" id="{0E428048-A8B2-D5B3-75FC-9E859C7B2EB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8144" y="1825625"/>
            <a:ext cx="77357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5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DB693-D2C6-444E-10CA-8385D5C84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6661E-8D11-511A-D6F4-52898867A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Different considerations in elderly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Bone quality/healing potential may be poor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ORIF with plates and screws higher failure rate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If we cant repair it = we REPLACE it</a:t>
            </a:r>
          </a:p>
        </p:txBody>
      </p:sp>
    </p:spTree>
    <p:extLst>
      <p:ext uri="{BB962C8B-B14F-4D97-AF65-F5344CB8AC3E}">
        <p14:creationId xmlns:p14="http://schemas.microsoft.com/office/powerpoint/2010/main" val="3822708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EE86A-F16B-7A42-AD85-F4B260DD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DC90C-2859-A983-784D-9FE7A751A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825625"/>
            <a:ext cx="6936828" cy="4351338"/>
          </a:xfrm>
        </p:spPr>
        <p:txBody>
          <a:bodyPr>
            <a:normAutofit fontScale="925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we used to do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Hemiarthroplasty- partial replacement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Remove broken ball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Place prosthetic humeral head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Then repair tuberosities around it</a:t>
            </a:r>
          </a:p>
          <a:p>
            <a:pPr marL="457200" lvl="1" indent="0">
              <a:buNone/>
            </a:pP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Tuberosities had to heal to get good result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BA8CCD-4F12-674B-088D-2D64DA5CD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8305" y="2273785"/>
            <a:ext cx="5281706" cy="336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66EE86A-F16B-7A42-AD85-F4B260DD6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9DC90C-2859-A983-784D-9FE7A751AB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8722" y="1825625"/>
            <a:ext cx="7117652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What we used to do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Tuberosity healing = good outcome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Tuberosity not healing = bad outcome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All or nothing type result</a:t>
            </a:r>
          </a:p>
          <a:p>
            <a:pPr lvl="1"/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 60% healing rate- by some great surgeons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EBA8CCD-4F12-674B-088D-2D64DA5CDB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6374" y="2401410"/>
            <a:ext cx="4753697" cy="302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0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3BB5-D1EC-757C-69EE-87893F83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D993F9D-A73A-086F-1C2E-A638C159E8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RSA for fracture gains traction in Europe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Early studies promising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Less dependance on tuberosity healing</a:t>
            </a:r>
          </a:p>
          <a:p>
            <a:pPr marL="457200" lvl="1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Deltoid still able to power overhead elevations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2F406A-E503-11B9-BFC9-D29A1772A4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314" r="30025"/>
          <a:stretch/>
        </p:blipFill>
        <p:spPr>
          <a:xfrm>
            <a:off x="9122979" y="1786211"/>
            <a:ext cx="2848303" cy="453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2996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2D305-3B97-C517-2AC0-F9F6D96D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0FEDC-DB31-0B76-E307-A4A015CDB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Discuss incidence and classification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Review four clinical scenarios and how to rehab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Non-op treatment of minimally displaced fracture</a:t>
            </a:r>
          </a:p>
          <a:p>
            <a:pPr marL="914400" lvl="1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Plate and screw ORIF of a displaced fracture</a:t>
            </a:r>
          </a:p>
          <a:p>
            <a:pPr marL="914400" lvl="1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Shoulder replacement of a displaced fracture</a:t>
            </a:r>
          </a:p>
          <a:p>
            <a:pPr marL="914400" lvl="1" indent="-457200">
              <a:buAutoNum type="arabicPeriod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AutoNum type="arabicPeriod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Non-op management of displaced fracture</a:t>
            </a:r>
          </a:p>
        </p:txBody>
      </p:sp>
    </p:spTree>
    <p:extLst>
      <p:ext uri="{BB962C8B-B14F-4D97-AF65-F5344CB8AC3E}">
        <p14:creationId xmlns:p14="http://schemas.microsoft.com/office/powerpoint/2010/main" val="1941216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252B2-8046-C02B-CED5-E5D38431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08FF8F-8B2B-92DC-6721-7F5A75D70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53" y="1874177"/>
            <a:ext cx="5852481" cy="498382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E05A9-A202-90C8-4D21-7418FE518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990" y="3046193"/>
            <a:ext cx="4387728" cy="1977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447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3BED2-E3D1-55E1-1487-3BA24C67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99B97-7651-EF36-2B05-FB35FBC9E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 vs RSA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Tuberosity healing rate-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61% HA; 83% RSA</a:t>
            </a:r>
          </a:p>
          <a:p>
            <a:pPr lvl="1"/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</a:pP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 satisfaction-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61% HA; 91% RSA</a:t>
            </a:r>
          </a:p>
          <a:p>
            <a:pPr marL="457200" lvl="1" indent="0">
              <a:buNone/>
            </a:pPr>
            <a:b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Avg. forward elevation-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HA, 139</a:t>
            </a:r>
            <a:r>
              <a:rPr lang="en-US" b="1" u="sng" baseline="30000" dirty="0">
                <a:latin typeface="Arial" panose="020B0604020202020204" pitchFamily="34" charset="0"/>
                <a:cs typeface="Arial" panose="020B0604020202020204" pitchFamily="34" charset="0"/>
              </a:rPr>
              <a:t>0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RSA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56698-43C3-2A34-DAB4-0B139673B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0523" y="3268627"/>
            <a:ext cx="3256295" cy="14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63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3DD78-0F3A-0E8F-D68F-5A74FDFAA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59EF034-9880-E81F-4671-2F9C5498FC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78664" y="3048000"/>
            <a:ext cx="5629817" cy="170621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060676E-B50F-E5CD-D955-76399E01F5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Hemi for fx not often used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RSA or plating 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 65 and older RSA for 4 part has become standard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Many using for 3 part fx’s as well</a:t>
            </a:r>
          </a:p>
        </p:txBody>
      </p:sp>
    </p:spTree>
    <p:extLst>
      <p:ext uri="{BB962C8B-B14F-4D97-AF65-F5344CB8AC3E}">
        <p14:creationId xmlns:p14="http://schemas.microsoft.com/office/powerpoint/2010/main" val="10178530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2F01A-34BE-A1FE-47AA-E1EFB5F3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49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0E7F68-38BE-6E7B-D857-9297FFFED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29618" y="1252330"/>
            <a:ext cx="4132763" cy="5518179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9E1D2F7-96BE-8E62-5ED2-4A1275A3B0BB}"/>
              </a:ext>
            </a:extLst>
          </p:cNvPr>
          <p:cNvCxnSpPr/>
          <p:nvPr/>
        </p:nvCxnSpPr>
        <p:spPr>
          <a:xfrm flipH="1" flipV="1">
            <a:off x="6848061" y="3687417"/>
            <a:ext cx="705678" cy="705679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67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1E38F-B373-7C7D-A168-AD49CE8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A64CA1-88AE-D58D-6745-B9DF56B53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Rehab timeline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0-4 in immobilizer, pendulums 3 x a day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4 d/c immobilizer and start outpatient PT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Passive ROM weeks 4-8, AAROM weeks 8-10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Start strengthening weeks 10-12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Results really impressive compared to older techniques</a:t>
            </a:r>
          </a:p>
        </p:txBody>
      </p:sp>
    </p:spTree>
    <p:extLst>
      <p:ext uri="{BB962C8B-B14F-4D97-AF65-F5344CB8AC3E}">
        <p14:creationId xmlns:p14="http://schemas.microsoft.com/office/powerpoint/2010/main" val="2375814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A48CA-1F71-BB58-A246-B99036647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34287-8364-1A77-E91C-4BAAA01A1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Scenario #4- non-op of a displaced fracture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86-year old lady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Fall at her assistive living facility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Mild dementia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Multiple medical issues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Poor surgical candidate</a:t>
            </a:r>
          </a:p>
        </p:txBody>
      </p:sp>
    </p:spTree>
    <p:extLst>
      <p:ext uri="{BB962C8B-B14F-4D97-AF65-F5344CB8AC3E}">
        <p14:creationId xmlns:p14="http://schemas.microsoft.com/office/powerpoint/2010/main" val="9378812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B34A8-4F5C-67EA-4AA4-6FA122FEF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687E5-9550-D637-2A23-09835CE6EF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51" y="1825625"/>
            <a:ext cx="6917635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Have seen some amazing results with PT/OT in some of these patients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Shoulder is not the hip or knee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More tolerant of deformity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Can still get a decent result with terrible looking x-ray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CBBD1EF-81CD-87DA-A69E-42B6D45338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7263" r="25383"/>
          <a:stretch/>
        </p:blipFill>
        <p:spPr>
          <a:xfrm>
            <a:off x="7404651" y="1520820"/>
            <a:ext cx="4174435" cy="5249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8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5B5675-9B05-01FB-59A1-88E226D85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B575F5-1975-18CB-D36F-BE535B1B2F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085983" cy="4351338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Rehab timeline- We TREAT these patient, don’t just sling/ignore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0-4 immobilizer no PT/OT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D/C immobilizer week 4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4-8 Passive ROM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Weeks 8-12 Active assist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Week 12 strength focusing on deltoid and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scap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stabilizers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117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0442B8-A0E7-4E3D-140C-0B4923F55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9EA86C-9C94-7C05-B313-1604E7A5C4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02599" y="1825625"/>
            <a:ext cx="3452801" cy="4351338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ACD289E-D273-A40C-81B8-058AF6DEBE9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32772" y="1825625"/>
            <a:ext cx="326045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0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A1B098-1163-47D8-CE1B-62EEB782B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4AA7DF-FB5E-EA27-2A88-AC75069A6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12026348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Proximal humeral fractures are common injury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Different levels of severity mandate different treatment approaches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PT/OT plays a huge role in operative AND non-operative cases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Understand your surgeon’s goals and protocols for each fracture</a:t>
            </a:r>
          </a:p>
        </p:txBody>
      </p:sp>
    </p:spTree>
    <p:extLst>
      <p:ext uri="{BB962C8B-B14F-4D97-AF65-F5344CB8AC3E}">
        <p14:creationId xmlns:p14="http://schemas.microsoft.com/office/powerpoint/2010/main" val="3360450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31094-005D-321E-EFB2-D3B03901D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6C148-5A09-09CF-AF87-CAD150981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Incidence- per NIH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most common fracture (hip and wrist)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5-6% of all fractures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Bimodal distribution- high energy young patients, falls elderly 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Patients over 65 represents 10% of all fractures</a:t>
            </a:r>
          </a:p>
        </p:txBody>
      </p:sp>
    </p:spTree>
    <p:extLst>
      <p:ext uri="{BB962C8B-B14F-4D97-AF65-F5344CB8AC3E}">
        <p14:creationId xmlns:p14="http://schemas.microsoft.com/office/powerpoint/2010/main" val="57381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C8207-7EB0-6982-C8DE-63DE7B96D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EE0EE31-887B-CBEC-AC53-ABA85B679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24" y="2165420"/>
            <a:ext cx="12122952" cy="31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08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CEC95-0D55-8ED3-3E74-AAEFAB9237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5390-3B59-5735-8398-7B93021AC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Classification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Neer classification remains most common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Severity of the fracture based on: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# of parts</a:t>
            </a:r>
          </a:p>
          <a:p>
            <a:pPr lvl="1"/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Displacement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E0A6C4-867C-B6F5-C964-11A023477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014" y="2387662"/>
            <a:ext cx="2631502" cy="37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67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9293C-D714-DE61-7235-14A4FB250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pic>
        <p:nvPicPr>
          <p:cNvPr id="1026" name="Picture 2" descr="Proximal Humerus Fractures classification - Everything You Need To Know -  Dr. Nabil Ebraheim">
            <a:extLst>
              <a:ext uri="{FF2B5EF4-FFF2-40B4-BE49-F238E27FC236}">
                <a16:creationId xmlns:a16="http://schemas.microsoft.com/office/drawing/2014/main" id="{BA660685-CD31-7CF9-EEF0-C51EABC15F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4"/>
          <a:stretch/>
        </p:blipFill>
        <p:spPr bwMode="auto">
          <a:xfrm>
            <a:off x="694732" y="1772239"/>
            <a:ext cx="10802536" cy="508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216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FB0E9-BFA6-652D-0648-F1A794654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pic>
        <p:nvPicPr>
          <p:cNvPr id="2050" name="Picture 2" descr="Proximal Humerus Fracture Classifications | ShoulderDoc">
            <a:extLst>
              <a:ext uri="{FF2B5EF4-FFF2-40B4-BE49-F238E27FC236}">
                <a16:creationId xmlns:a16="http://schemas.microsoft.com/office/drawing/2014/main" id="{5D5DDEFF-2F6F-B9E5-171E-611F554F85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362" y="1124533"/>
            <a:ext cx="4853275" cy="5733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112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64166-D8C8-ED49-34C1-32A0813F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EAAC1-6C9E-BBC1-A80A-A055CBD41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143268" cy="4351338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Two-part proximal humeral fracture- pull of muscles influence</a:t>
            </a: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0780D3-0447-A785-7219-76B423AA1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203" y="2806671"/>
            <a:ext cx="3693114" cy="3693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FD6E3-42FB-36C0-B866-4E232325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685" y="2806671"/>
            <a:ext cx="2762460" cy="391432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4DBFF66-F1FB-4D56-C60C-1A2E78F4A14C}"/>
              </a:ext>
            </a:extLst>
          </p:cNvPr>
          <p:cNvCxnSpPr/>
          <p:nvPr/>
        </p:nvCxnSpPr>
        <p:spPr>
          <a:xfrm>
            <a:off x="1602557" y="3205113"/>
            <a:ext cx="556181" cy="725864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C4788F-FBDC-38E4-B393-A199D8366B77}"/>
              </a:ext>
            </a:extLst>
          </p:cNvPr>
          <p:cNvCxnSpPr/>
          <p:nvPr/>
        </p:nvCxnSpPr>
        <p:spPr>
          <a:xfrm flipH="1" flipV="1">
            <a:off x="8889476" y="3930977"/>
            <a:ext cx="641023" cy="5184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577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620C-4E3A-78BB-23D3-34868EECA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Proximal Humeral Fractures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91D48-A1F6-53B9-44F2-1930F9A3B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Three-part fracture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A62975-F117-03B8-F42E-F04DA1401F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35" t="20775" r="58086" b="9579"/>
          <a:stretch/>
        </p:blipFill>
        <p:spPr>
          <a:xfrm>
            <a:off x="5759778" y="1825625"/>
            <a:ext cx="3346516" cy="493260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419E99A-5DA0-7F5B-8BC7-14E4A797F8F3}"/>
              </a:ext>
            </a:extLst>
          </p:cNvPr>
          <p:cNvCxnSpPr/>
          <p:nvPr/>
        </p:nvCxnSpPr>
        <p:spPr>
          <a:xfrm flipH="1" flipV="1">
            <a:off x="7748833" y="4015819"/>
            <a:ext cx="461913" cy="73529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A4CF0C-8462-5AB1-BDCA-A565A7614120}"/>
              </a:ext>
            </a:extLst>
          </p:cNvPr>
          <p:cNvCxnSpPr/>
          <p:nvPr/>
        </p:nvCxnSpPr>
        <p:spPr>
          <a:xfrm flipH="1">
            <a:off x="8314441" y="2592371"/>
            <a:ext cx="509048" cy="31108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9627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902</Words>
  <Application>Microsoft Office PowerPoint</Application>
  <PresentationFormat>Widescreen</PresentationFormat>
  <Paragraphs>260</Paragraphs>
  <Slides>40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Proximal Humeral Fractures:  Non-op and operative treatment</vt:lpstr>
      <vt:lpstr>Disclosures</vt:lpstr>
      <vt:lpstr>Goals</vt:lpstr>
      <vt:lpstr>Proximal Humeral Fractures</vt:lpstr>
      <vt:lpstr>Proximal Humeral Fractures</vt:lpstr>
      <vt:lpstr>Proximal Humeral Fracture</vt:lpstr>
      <vt:lpstr>Proximal Humeral Fractures</vt:lpstr>
      <vt:lpstr>Proximal Humeral Fracture</vt:lpstr>
      <vt:lpstr>Proximal Humeral Fractures</vt:lpstr>
      <vt:lpstr>Proximal Humeral Fracture</vt:lpstr>
      <vt:lpstr>Proximal Humeral Fracture</vt:lpstr>
      <vt:lpstr>Proximal Humeral Fracture</vt:lpstr>
      <vt:lpstr>Proximal Humeral Fractures</vt:lpstr>
      <vt:lpstr>Proximal Humeral Fracture</vt:lpstr>
      <vt:lpstr>Proximal Humeral Fracture</vt:lpstr>
      <vt:lpstr>Proximal Humeral Fracture</vt:lpstr>
      <vt:lpstr>Proximal Humeral Fracture</vt:lpstr>
      <vt:lpstr>Proximal Humeral Fracture</vt:lpstr>
      <vt:lpstr>Proximal Humeral Fracture</vt:lpstr>
      <vt:lpstr>Proximal Humeral Fractures</vt:lpstr>
      <vt:lpstr>Proximal Humeral Fracture</vt:lpstr>
      <vt:lpstr>Proximal Humeral Fracture</vt:lpstr>
      <vt:lpstr>Proximal Humeral Fracture</vt:lpstr>
      <vt:lpstr>Proximal Humeral Fracture</vt:lpstr>
      <vt:lpstr>Proximal Humeral Fractures</vt:lpstr>
      <vt:lpstr>Proximal Humeral Fracture</vt:lpstr>
      <vt:lpstr>Proximal Humeral Fractures</vt:lpstr>
      <vt:lpstr>Proximal Humeral Fractures</vt:lpstr>
      <vt:lpstr>Proximal Humeral Fractures</vt:lpstr>
      <vt:lpstr>Proximal Humeral Fracture</vt:lpstr>
      <vt:lpstr>Proximal Humeral Fractures</vt:lpstr>
      <vt:lpstr>Proximal Humeral Fracture</vt:lpstr>
      <vt:lpstr>Proximal Humeral Fracture</vt:lpstr>
      <vt:lpstr>Proximal Humeral Fractures</vt:lpstr>
      <vt:lpstr>Proximal Humeral Fracture</vt:lpstr>
      <vt:lpstr>Proximal Humeral Fracture</vt:lpstr>
      <vt:lpstr>Proximal Humeral Fractures</vt:lpstr>
      <vt:lpstr>Proximal humeral fractures</vt:lpstr>
      <vt:lpstr>Summary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Derek Cuff</dc:creator>
  <cp:lastModifiedBy>Will Howard</cp:lastModifiedBy>
  <cp:revision>4</cp:revision>
  <dcterms:created xsi:type="dcterms:W3CDTF">2025-05-11T18:01:44Z</dcterms:created>
  <dcterms:modified xsi:type="dcterms:W3CDTF">2025-09-15T17:44:52Z</dcterms:modified>
</cp:coreProperties>
</file>