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1pPr>
    <a:lvl2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2pPr>
    <a:lvl3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3pPr>
    <a:lvl4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4pPr>
    <a:lvl5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5pPr>
    <a:lvl6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6pPr>
    <a:lvl7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7pPr>
    <a:lvl8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8pPr>
    <a:lvl9pPr marL="0" marR="0" indent="0" algn="l" defTabSz="825500" rtl="0" fontAlgn="auto" latinLnBrk="0" hangingPunct="0">
      <a:lnSpc>
        <a:spcPct val="100000"/>
      </a:lnSpc>
      <a:spcBef>
        <a:spcPts val="510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>
          <a:outerShdw blurRad="50800" dist="38100" dir="5400000" rotWithShape="0">
            <a:srgbClr val="000000"/>
          </a:outerShdw>
        </a:effectLst>
        <a:uFillTx/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929292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photo of the lower portion of a bicycle wheel"/>
          <p:cNvSpPr>
            <a:spLocks noGrp="1"/>
          </p:cNvSpPr>
          <p:nvPr>
            <p:ph type="pic" sz="quarter" idx="21"/>
          </p:nvPr>
        </p:nvSpPr>
        <p:spPr>
          <a:xfrm>
            <a:off x="15225183" y="6694487"/>
            <a:ext cx="8551334" cy="6413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2" name="Close-up photo of a bicycle chain on a gear"/>
          <p:cNvSpPr>
            <a:spLocks noGrp="1"/>
          </p:cNvSpPr>
          <p:nvPr>
            <p:ph type="pic" sz="quarter" idx="22"/>
          </p:nvPr>
        </p:nvSpPr>
        <p:spPr>
          <a:xfrm>
            <a:off x="15773400" y="914400"/>
            <a:ext cx="7476848" cy="560504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Close-up photo of bicycle gears"/>
          <p:cNvSpPr>
            <a:spLocks noGrp="1"/>
          </p:cNvSpPr>
          <p:nvPr>
            <p:ph type="pic" idx="23"/>
          </p:nvPr>
        </p:nvSpPr>
        <p:spPr>
          <a:xfrm>
            <a:off x="1077599" y="355600"/>
            <a:ext cx="14423165" cy="19240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4221" y="13122415"/>
            <a:ext cx="368504" cy="387070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>
                <a:solidFill>
                  <a:srgbClr val="73BFFF"/>
                </a:solidFill>
                <a:effectLst>
                  <a:outerShdw blurRad="38100" dist="36285" dir="2700000" rotWithShape="0">
                    <a:srgbClr val="000000">
                      <a:alpha val="48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12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>
                <a:effectLst>
                  <a:outerShdw blurRad="38100" dist="54428" dir="2700000" rotWithShape="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lose-up photo of a bicycle chain on a gear"/>
          <p:cNvSpPr>
            <a:spLocks noGrp="1"/>
          </p:cNvSpPr>
          <p:nvPr>
            <p:ph type="pic" idx="21"/>
          </p:nvPr>
        </p:nvSpPr>
        <p:spPr>
          <a:xfrm>
            <a:off x="-12700" y="-3924300"/>
            <a:ext cx="24384000" cy="1827953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artial view of a metal gear"/>
          <p:cNvSpPr>
            <a:spLocks noGrp="1"/>
          </p:cNvSpPr>
          <p:nvPr>
            <p:ph type="pic" idx="21"/>
          </p:nvPr>
        </p:nvSpPr>
        <p:spPr>
          <a:xfrm>
            <a:off x="1473200" y="-2692400"/>
            <a:ext cx="21437602" cy="1607075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ose-up photo of bicycle gears"/>
          <p:cNvSpPr>
            <a:spLocks noGrp="1"/>
          </p:cNvSpPr>
          <p:nvPr>
            <p:ph type="pic" idx="21"/>
          </p:nvPr>
        </p:nvSpPr>
        <p:spPr>
          <a:xfrm>
            <a:off x="12925240" y="918941"/>
            <a:ext cx="11599695" cy="1547389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5800">
                <a:solidFill>
                  <a:srgbClr val="73B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ose-up photo of bicycle gears"/>
          <p:cNvSpPr>
            <a:spLocks noGrp="1"/>
          </p:cNvSpPr>
          <p:nvPr>
            <p:ph type="pic" sz="half" idx="21"/>
          </p:nvPr>
        </p:nvSpPr>
        <p:spPr>
          <a:xfrm>
            <a:off x="13169900" y="2376299"/>
            <a:ext cx="9522179" cy="1270258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7"/>
              </a:buBlip>
            </a:lvl1pPr>
            <a:lvl2pPr>
              <a:buBlip>
                <a:blip r:embed="rId17"/>
              </a:buBlip>
            </a:lvl2pPr>
            <a:lvl3pPr>
              <a:buBlip>
                <a:blip r:embed="rId17"/>
              </a:buBlip>
            </a:lvl3pPr>
            <a:lvl4pPr>
              <a:buBlip>
                <a:blip r:embed="rId17"/>
              </a:buBlip>
            </a:lvl4pPr>
            <a:lvl5pPr>
              <a:buBlip>
                <a:blip r:embed="rId17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721936" y="13122415"/>
            <a:ext cx="368504" cy="38707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spcBef>
                <a:spcPts val="0"/>
              </a:spcBef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127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190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254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317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381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444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5080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5715000" marR="0" indent="-63500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Pct val="30000"/>
        <a:buFontTx/>
        <a:buBlip>
          <a:blip r:embed="rId17"/>
        </a:buBlip>
        <a:tabLst/>
        <a:defRPr sz="5000" b="0" i="0" u="none" strike="noStrike" cap="none" spc="0" baseline="0">
          <a:solidFill>
            <a:srgbClr val="FFFFFF"/>
          </a:solidFill>
          <a:effectLst>
            <a:outerShdw blurRad="50800" dist="38100" dir="5400000" rotWithShape="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ediatric Spondylolysis"/>
          <p:cNvSpPr txBox="1">
            <a:spLocks noGrp="1"/>
          </p:cNvSpPr>
          <p:nvPr>
            <p:ph type="ctrTitle"/>
          </p:nvPr>
        </p:nvSpPr>
        <p:spPr>
          <a:xfrm>
            <a:off x="1473200" y="4394200"/>
            <a:ext cx="21437600" cy="4927600"/>
          </a:xfrm>
          <a:prstGeom prst="rect">
            <a:avLst/>
          </a:prstGeom>
        </p:spPr>
        <p:txBody>
          <a:bodyPr/>
          <a:lstStyle/>
          <a:p>
            <a:r>
              <a:t>Pediatric Spondylolysis</a:t>
            </a:r>
          </a:p>
        </p:txBody>
      </p:sp>
      <p:sp>
        <p:nvSpPr>
          <p:cNvPr id="138" name="Eric Sundberg MD FAAOS"/>
          <p:cNvSpPr txBox="1">
            <a:spLocks noGrp="1"/>
          </p:cNvSpPr>
          <p:nvPr>
            <p:ph type="subTitle" sz="quarter" idx="1"/>
          </p:nvPr>
        </p:nvSpPr>
        <p:spPr>
          <a:xfrm>
            <a:off x="1473200" y="9698546"/>
            <a:ext cx="21437600" cy="2209801"/>
          </a:xfrm>
          <a:prstGeom prst="rect">
            <a:avLst/>
          </a:prstGeom>
        </p:spPr>
        <p:txBody>
          <a:bodyPr/>
          <a:lstStyle/>
          <a:p>
            <a:r>
              <a:t>Eric Sundberg MD FAAOS</a:t>
            </a:r>
          </a:p>
        </p:txBody>
      </p:sp>
      <p:pic>
        <p:nvPicPr>
          <p:cNvPr id="139" name="Coastal Logo.png" descr="Coastal Logo.png"/>
          <p:cNvPicPr>
            <a:picLocks noChangeAspect="1"/>
          </p:cNvPicPr>
          <p:nvPr/>
        </p:nvPicPr>
        <p:blipFill>
          <a:blip r:embed="rId2"/>
          <a:srcRect l="1683" t="6666" r="1393" b="6698"/>
          <a:stretch>
            <a:fillRect/>
          </a:stretch>
        </p:blipFill>
        <p:spPr>
          <a:xfrm>
            <a:off x="15323623" y="9626719"/>
            <a:ext cx="7906003" cy="1413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211" extrusionOk="0">
                <a:moveTo>
                  <a:pt x="1853" y="0"/>
                </a:moveTo>
                <a:cubicBezTo>
                  <a:pt x="1517" y="0"/>
                  <a:pt x="993" y="1192"/>
                  <a:pt x="678" y="2674"/>
                </a:cubicBezTo>
                <a:cubicBezTo>
                  <a:pt x="220" y="4836"/>
                  <a:pt x="0" y="7775"/>
                  <a:pt x="0" y="10679"/>
                </a:cubicBezTo>
                <a:cubicBezTo>
                  <a:pt x="1" y="14413"/>
                  <a:pt x="367" y="18095"/>
                  <a:pt x="1059" y="20001"/>
                </a:cubicBezTo>
                <a:cubicBezTo>
                  <a:pt x="1603" y="21497"/>
                  <a:pt x="2068" y="21600"/>
                  <a:pt x="2599" y="20340"/>
                </a:cubicBezTo>
                <a:cubicBezTo>
                  <a:pt x="2959" y="19488"/>
                  <a:pt x="2983" y="19477"/>
                  <a:pt x="3360" y="20132"/>
                </a:cubicBezTo>
                <a:cubicBezTo>
                  <a:pt x="3575" y="20504"/>
                  <a:pt x="3904" y="20811"/>
                  <a:pt x="4093" y="20811"/>
                </a:cubicBezTo>
                <a:cubicBezTo>
                  <a:pt x="4439" y="20811"/>
                  <a:pt x="5033" y="19775"/>
                  <a:pt x="5033" y="19173"/>
                </a:cubicBezTo>
                <a:cubicBezTo>
                  <a:pt x="5033" y="18995"/>
                  <a:pt x="4841" y="18669"/>
                  <a:pt x="4607" y="18446"/>
                </a:cubicBezTo>
                <a:cubicBezTo>
                  <a:pt x="4264" y="18120"/>
                  <a:pt x="4139" y="18162"/>
                  <a:pt x="3964" y="18660"/>
                </a:cubicBezTo>
                <a:lnTo>
                  <a:pt x="3746" y="19280"/>
                </a:lnTo>
                <a:lnTo>
                  <a:pt x="3345" y="16778"/>
                </a:lnTo>
                <a:cubicBezTo>
                  <a:pt x="3125" y="15404"/>
                  <a:pt x="2916" y="14283"/>
                  <a:pt x="2879" y="14283"/>
                </a:cubicBezTo>
                <a:cubicBezTo>
                  <a:pt x="2843" y="14283"/>
                  <a:pt x="2660" y="14927"/>
                  <a:pt x="2473" y="15712"/>
                </a:cubicBezTo>
                <a:cubicBezTo>
                  <a:pt x="2082" y="17357"/>
                  <a:pt x="1744" y="17563"/>
                  <a:pt x="1331" y="16421"/>
                </a:cubicBezTo>
                <a:cubicBezTo>
                  <a:pt x="941" y="15341"/>
                  <a:pt x="738" y="13377"/>
                  <a:pt x="738" y="10697"/>
                </a:cubicBezTo>
                <a:cubicBezTo>
                  <a:pt x="738" y="7855"/>
                  <a:pt x="930" y="6063"/>
                  <a:pt x="1356" y="4926"/>
                </a:cubicBezTo>
                <a:cubicBezTo>
                  <a:pt x="1795" y="3756"/>
                  <a:pt x="1976" y="3858"/>
                  <a:pt x="2437" y="5533"/>
                </a:cubicBezTo>
                <a:lnTo>
                  <a:pt x="2837" y="6987"/>
                </a:lnTo>
                <a:lnTo>
                  <a:pt x="3102" y="5503"/>
                </a:lnTo>
                <a:lnTo>
                  <a:pt x="3367" y="4026"/>
                </a:lnTo>
                <a:lnTo>
                  <a:pt x="3090" y="2686"/>
                </a:lnTo>
                <a:cubicBezTo>
                  <a:pt x="2804" y="1304"/>
                  <a:pt x="2203" y="0"/>
                  <a:pt x="1853" y="0"/>
                </a:cubicBezTo>
                <a:close/>
                <a:moveTo>
                  <a:pt x="15434" y="7308"/>
                </a:moveTo>
                <a:cubicBezTo>
                  <a:pt x="15262" y="7227"/>
                  <a:pt x="15086" y="7561"/>
                  <a:pt x="14963" y="8422"/>
                </a:cubicBezTo>
                <a:cubicBezTo>
                  <a:pt x="14879" y="9013"/>
                  <a:pt x="14810" y="9889"/>
                  <a:pt x="14810" y="10370"/>
                </a:cubicBezTo>
                <a:cubicBezTo>
                  <a:pt x="14810" y="11499"/>
                  <a:pt x="15004" y="13017"/>
                  <a:pt x="15207" y="13467"/>
                </a:cubicBezTo>
                <a:cubicBezTo>
                  <a:pt x="15294" y="13661"/>
                  <a:pt x="15410" y="13744"/>
                  <a:pt x="15464" y="13645"/>
                </a:cubicBezTo>
                <a:cubicBezTo>
                  <a:pt x="15518" y="13547"/>
                  <a:pt x="15591" y="13467"/>
                  <a:pt x="15627" y="13467"/>
                </a:cubicBezTo>
                <a:cubicBezTo>
                  <a:pt x="15761" y="13467"/>
                  <a:pt x="15995" y="11642"/>
                  <a:pt x="15995" y="10590"/>
                </a:cubicBezTo>
                <a:cubicBezTo>
                  <a:pt x="15995" y="8724"/>
                  <a:pt x="15720" y="7443"/>
                  <a:pt x="15434" y="7308"/>
                </a:cubicBezTo>
                <a:close/>
                <a:moveTo>
                  <a:pt x="4827" y="7320"/>
                </a:moveTo>
                <a:cubicBezTo>
                  <a:pt x="4640" y="7470"/>
                  <a:pt x="4462" y="8115"/>
                  <a:pt x="4371" y="9327"/>
                </a:cubicBezTo>
                <a:cubicBezTo>
                  <a:pt x="4296" y="10322"/>
                  <a:pt x="4301" y="10742"/>
                  <a:pt x="4401" y="11811"/>
                </a:cubicBezTo>
                <a:cubicBezTo>
                  <a:pt x="4468" y="12519"/>
                  <a:pt x="4595" y="13263"/>
                  <a:pt x="4685" y="13467"/>
                </a:cubicBezTo>
                <a:cubicBezTo>
                  <a:pt x="5074" y="14351"/>
                  <a:pt x="5477" y="12770"/>
                  <a:pt x="5477" y="10358"/>
                </a:cubicBezTo>
                <a:cubicBezTo>
                  <a:pt x="5477" y="8196"/>
                  <a:pt x="5140" y="7071"/>
                  <a:pt x="4827" y="7320"/>
                </a:cubicBezTo>
                <a:close/>
                <a:moveTo>
                  <a:pt x="7885" y="7344"/>
                </a:moveTo>
                <a:cubicBezTo>
                  <a:pt x="7701" y="7344"/>
                  <a:pt x="7552" y="7530"/>
                  <a:pt x="7552" y="7755"/>
                </a:cubicBezTo>
                <a:cubicBezTo>
                  <a:pt x="7552" y="7979"/>
                  <a:pt x="7618" y="8160"/>
                  <a:pt x="7700" y="8160"/>
                </a:cubicBezTo>
                <a:cubicBezTo>
                  <a:pt x="7833" y="8160"/>
                  <a:pt x="7848" y="8436"/>
                  <a:pt x="7848" y="10816"/>
                </a:cubicBezTo>
                <a:cubicBezTo>
                  <a:pt x="7848" y="12312"/>
                  <a:pt x="7880" y="13467"/>
                  <a:pt x="7921" y="13467"/>
                </a:cubicBezTo>
                <a:cubicBezTo>
                  <a:pt x="7963" y="13467"/>
                  <a:pt x="7996" y="12312"/>
                  <a:pt x="7996" y="10816"/>
                </a:cubicBezTo>
                <a:cubicBezTo>
                  <a:pt x="7996" y="8731"/>
                  <a:pt x="8019" y="8160"/>
                  <a:pt x="8106" y="8160"/>
                </a:cubicBezTo>
                <a:cubicBezTo>
                  <a:pt x="8167" y="8160"/>
                  <a:pt x="8218" y="7979"/>
                  <a:pt x="8218" y="7755"/>
                </a:cubicBezTo>
                <a:cubicBezTo>
                  <a:pt x="8218" y="7530"/>
                  <a:pt x="8068" y="7344"/>
                  <a:pt x="7885" y="7344"/>
                </a:cubicBezTo>
                <a:close/>
                <a:moveTo>
                  <a:pt x="9551" y="7344"/>
                </a:moveTo>
                <a:cubicBezTo>
                  <a:pt x="9508" y="7344"/>
                  <a:pt x="9477" y="8637"/>
                  <a:pt x="9477" y="10405"/>
                </a:cubicBezTo>
                <a:lnTo>
                  <a:pt x="9477" y="13467"/>
                </a:lnTo>
                <a:lnTo>
                  <a:pt x="9778" y="13467"/>
                </a:lnTo>
                <a:cubicBezTo>
                  <a:pt x="9959" y="13467"/>
                  <a:pt x="10060" y="13302"/>
                  <a:pt x="10033" y="13056"/>
                </a:cubicBezTo>
                <a:cubicBezTo>
                  <a:pt x="10008" y="12831"/>
                  <a:pt x="9905" y="12651"/>
                  <a:pt x="9806" y="12651"/>
                </a:cubicBezTo>
                <a:cubicBezTo>
                  <a:pt x="9633" y="12651"/>
                  <a:pt x="9625" y="12534"/>
                  <a:pt x="9625" y="9994"/>
                </a:cubicBezTo>
                <a:cubicBezTo>
                  <a:pt x="9625" y="8498"/>
                  <a:pt x="9592" y="7344"/>
                  <a:pt x="9551" y="7344"/>
                </a:cubicBezTo>
                <a:close/>
                <a:moveTo>
                  <a:pt x="12069" y="7344"/>
                </a:moveTo>
                <a:lnTo>
                  <a:pt x="12069" y="10405"/>
                </a:lnTo>
                <a:cubicBezTo>
                  <a:pt x="12069" y="12174"/>
                  <a:pt x="12100" y="13467"/>
                  <a:pt x="12143" y="13467"/>
                </a:cubicBezTo>
                <a:cubicBezTo>
                  <a:pt x="12184" y="13467"/>
                  <a:pt x="12219" y="12868"/>
                  <a:pt x="12220" y="12139"/>
                </a:cubicBezTo>
                <a:lnTo>
                  <a:pt x="12221" y="10816"/>
                </a:lnTo>
                <a:lnTo>
                  <a:pt x="12436" y="12240"/>
                </a:lnTo>
                <a:cubicBezTo>
                  <a:pt x="12678" y="13849"/>
                  <a:pt x="12819" y="13756"/>
                  <a:pt x="12588" y="12139"/>
                </a:cubicBezTo>
                <a:cubicBezTo>
                  <a:pt x="12404" y="10846"/>
                  <a:pt x="12404" y="10753"/>
                  <a:pt x="12587" y="10489"/>
                </a:cubicBezTo>
                <a:cubicBezTo>
                  <a:pt x="12683" y="10350"/>
                  <a:pt x="12735" y="9937"/>
                  <a:pt x="12735" y="9303"/>
                </a:cubicBezTo>
                <a:cubicBezTo>
                  <a:pt x="12735" y="7963"/>
                  <a:pt x="12603" y="7344"/>
                  <a:pt x="12314" y="7344"/>
                </a:cubicBezTo>
                <a:lnTo>
                  <a:pt x="12069" y="7344"/>
                </a:lnTo>
                <a:close/>
                <a:moveTo>
                  <a:pt x="13254" y="7344"/>
                </a:moveTo>
                <a:cubicBezTo>
                  <a:pt x="13091" y="7344"/>
                  <a:pt x="12958" y="7530"/>
                  <a:pt x="12958" y="7755"/>
                </a:cubicBezTo>
                <a:cubicBezTo>
                  <a:pt x="12958" y="7979"/>
                  <a:pt x="13008" y="8160"/>
                  <a:pt x="13069" y="8160"/>
                </a:cubicBezTo>
                <a:cubicBezTo>
                  <a:pt x="13157" y="8160"/>
                  <a:pt x="13180" y="8731"/>
                  <a:pt x="13180" y="10816"/>
                </a:cubicBezTo>
                <a:cubicBezTo>
                  <a:pt x="13180" y="12312"/>
                  <a:pt x="13212" y="13467"/>
                  <a:pt x="13254" y="13467"/>
                </a:cubicBezTo>
                <a:cubicBezTo>
                  <a:pt x="13296" y="13467"/>
                  <a:pt x="13328" y="12312"/>
                  <a:pt x="13328" y="10816"/>
                </a:cubicBezTo>
                <a:cubicBezTo>
                  <a:pt x="13328" y="8731"/>
                  <a:pt x="13352" y="8160"/>
                  <a:pt x="13439" y="8160"/>
                </a:cubicBezTo>
                <a:cubicBezTo>
                  <a:pt x="13500" y="8160"/>
                  <a:pt x="13550" y="7979"/>
                  <a:pt x="13550" y="7755"/>
                </a:cubicBezTo>
                <a:cubicBezTo>
                  <a:pt x="13550" y="7530"/>
                  <a:pt x="13417" y="7344"/>
                  <a:pt x="13254" y="7344"/>
                </a:cubicBezTo>
                <a:close/>
                <a:moveTo>
                  <a:pt x="13847" y="7344"/>
                </a:moveTo>
                <a:cubicBezTo>
                  <a:pt x="13804" y="7344"/>
                  <a:pt x="13772" y="8637"/>
                  <a:pt x="13772" y="10405"/>
                </a:cubicBezTo>
                <a:cubicBezTo>
                  <a:pt x="13772" y="12174"/>
                  <a:pt x="13804" y="13467"/>
                  <a:pt x="13847" y="13467"/>
                </a:cubicBezTo>
                <a:cubicBezTo>
                  <a:pt x="13887" y="13467"/>
                  <a:pt x="13920" y="12823"/>
                  <a:pt x="13920" y="12037"/>
                </a:cubicBezTo>
                <a:cubicBezTo>
                  <a:pt x="13920" y="10677"/>
                  <a:pt x="13933" y="10608"/>
                  <a:pt x="14180" y="10608"/>
                </a:cubicBezTo>
                <a:cubicBezTo>
                  <a:pt x="14426" y="10608"/>
                  <a:pt x="14439" y="10677"/>
                  <a:pt x="14439" y="12037"/>
                </a:cubicBezTo>
                <a:cubicBezTo>
                  <a:pt x="14439" y="12823"/>
                  <a:pt x="14472" y="13467"/>
                  <a:pt x="14513" y="13467"/>
                </a:cubicBezTo>
                <a:cubicBezTo>
                  <a:pt x="14555" y="13467"/>
                  <a:pt x="14587" y="12174"/>
                  <a:pt x="14587" y="10405"/>
                </a:cubicBezTo>
                <a:cubicBezTo>
                  <a:pt x="14587" y="8637"/>
                  <a:pt x="14555" y="7344"/>
                  <a:pt x="14513" y="7344"/>
                </a:cubicBezTo>
                <a:cubicBezTo>
                  <a:pt x="14472" y="7344"/>
                  <a:pt x="14439" y="7898"/>
                  <a:pt x="14439" y="8571"/>
                </a:cubicBezTo>
                <a:cubicBezTo>
                  <a:pt x="14439" y="9698"/>
                  <a:pt x="14418" y="9792"/>
                  <a:pt x="14180" y="9792"/>
                </a:cubicBezTo>
                <a:cubicBezTo>
                  <a:pt x="13941" y="9792"/>
                  <a:pt x="13920" y="9698"/>
                  <a:pt x="13920" y="8571"/>
                </a:cubicBezTo>
                <a:cubicBezTo>
                  <a:pt x="13920" y="7898"/>
                  <a:pt x="13887" y="7344"/>
                  <a:pt x="13847" y="7344"/>
                </a:cubicBezTo>
                <a:close/>
                <a:moveTo>
                  <a:pt x="16216" y="7344"/>
                </a:moveTo>
                <a:lnTo>
                  <a:pt x="16216" y="10405"/>
                </a:lnTo>
                <a:cubicBezTo>
                  <a:pt x="16216" y="12174"/>
                  <a:pt x="16248" y="13467"/>
                  <a:pt x="16291" y="13467"/>
                </a:cubicBezTo>
                <a:cubicBezTo>
                  <a:pt x="16332" y="13467"/>
                  <a:pt x="16364" y="12823"/>
                  <a:pt x="16364" y="12037"/>
                </a:cubicBezTo>
                <a:cubicBezTo>
                  <a:pt x="16364" y="10726"/>
                  <a:pt x="16382" y="10608"/>
                  <a:pt x="16584" y="10608"/>
                </a:cubicBezTo>
                <a:cubicBezTo>
                  <a:pt x="16731" y="10608"/>
                  <a:pt x="16831" y="10330"/>
                  <a:pt x="16887" y="9762"/>
                </a:cubicBezTo>
                <a:cubicBezTo>
                  <a:pt x="17004" y="8557"/>
                  <a:pt x="16792" y="7344"/>
                  <a:pt x="16464" y="7344"/>
                </a:cubicBezTo>
                <a:lnTo>
                  <a:pt x="16216" y="7344"/>
                </a:lnTo>
                <a:close/>
                <a:moveTo>
                  <a:pt x="17180" y="7344"/>
                </a:moveTo>
                <a:lnTo>
                  <a:pt x="17180" y="10405"/>
                </a:lnTo>
                <a:lnTo>
                  <a:pt x="17180" y="13467"/>
                </a:lnTo>
                <a:lnTo>
                  <a:pt x="17513" y="13467"/>
                </a:lnTo>
                <a:cubicBezTo>
                  <a:pt x="17696" y="13467"/>
                  <a:pt x="17845" y="13280"/>
                  <a:pt x="17845" y="13056"/>
                </a:cubicBezTo>
                <a:cubicBezTo>
                  <a:pt x="17845" y="12831"/>
                  <a:pt x="17730" y="12651"/>
                  <a:pt x="17587" y="12651"/>
                </a:cubicBezTo>
                <a:cubicBezTo>
                  <a:pt x="17360" y="12651"/>
                  <a:pt x="17328" y="12526"/>
                  <a:pt x="17328" y="11632"/>
                </a:cubicBezTo>
                <a:cubicBezTo>
                  <a:pt x="17328" y="10738"/>
                  <a:pt x="17360" y="10608"/>
                  <a:pt x="17587" y="10608"/>
                </a:cubicBezTo>
                <a:cubicBezTo>
                  <a:pt x="17730" y="10608"/>
                  <a:pt x="17845" y="10427"/>
                  <a:pt x="17845" y="10203"/>
                </a:cubicBezTo>
                <a:cubicBezTo>
                  <a:pt x="17845" y="9978"/>
                  <a:pt x="17730" y="9792"/>
                  <a:pt x="17587" y="9792"/>
                </a:cubicBezTo>
                <a:cubicBezTo>
                  <a:pt x="17377" y="9792"/>
                  <a:pt x="17328" y="9636"/>
                  <a:pt x="17328" y="8976"/>
                </a:cubicBezTo>
                <a:cubicBezTo>
                  <a:pt x="17328" y="8315"/>
                  <a:pt x="17377" y="8160"/>
                  <a:pt x="17587" y="8160"/>
                </a:cubicBezTo>
                <a:cubicBezTo>
                  <a:pt x="17730" y="8160"/>
                  <a:pt x="17845" y="7979"/>
                  <a:pt x="17845" y="7755"/>
                </a:cubicBezTo>
                <a:cubicBezTo>
                  <a:pt x="17845" y="7530"/>
                  <a:pt x="17696" y="7344"/>
                  <a:pt x="17513" y="7344"/>
                </a:cubicBezTo>
                <a:lnTo>
                  <a:pt x="17180" y="7344"/>
                </a:lnTo>
                <a:close/>
                <a:moveTo>
                  <a:pt x="18068" y="7344"/>
                </a:moveTo>
                <a:lnTo>
                  <a:pt x="18068" y="10405"/>
                </a:lnTo>
                <a:lnTo>
                  <a:pt x="18068" y="13467"/>
                </a:lnTo>
                <a:lnTo>
                  <a:pt x="18396" y="13467"/>
                </a:lnTo>
                <a:cubicBezTo>
                  <a:pt x="18662" y="13467"/>
                  <a:pt x="18753" y="13261"/>
                  <a:pt x="18878" y="12389"/>
                </a:cubicBezTo>
                <a:cubicBezTo>
                  <a:pt x="19205" y="10095"/>
                  <a:pt x="18927" y="7344"/>
                  <a:pt x="18368" y="7344"/>
                </a:cubicBezTo>
                <a:lnTo>
                  <a:pt x="18068" y="7344"/>
                </a:lnTo>
                <a:close/>
                <a:moveTo>
                  <a:pt x="19328" y="7344"/>
                </a:moveTo>
                <a:cubicBezTo>
                  <a:pt x="19285" y="7344"/>
                  <a:pt x="19253" y="8637"/>
                  <a:pt x="19253" y="10405"/>
                </a:cubicBezTo>
                <a:cubicBezTo>
                  <a:pt x="19253" y="12174"/>
                  <a:pt x="19285" y="13467"/>
                  <a:pt x="19328" y="13467"/>
                </a:cubicBezTo>
                <a:cubicBezTo>
                  <a:pt x="19370" y="13467"/>
                  <a:pt x="19401" y="12174"/>
                  <a:pt x="19401" y="10405"/>
                </a:cubicBezTo>
                <a:cubicBezTo>
                  <a:pt x="19401" y="8637"/>
                  <a:pt x="19370" y="7344"/>
                  <a:pt x="19328" y="7344"/>
                </a:cubicBezTo>
                <a:close/>
                <a:moveTo>
                  <a:pt x="20208" y="7344"/>
                </a:moveTo>
                <a:cubicBezTo>
                  <a:pt x="19900" y="7344"/>
                  <a:pt x="19624" y="8774"/>
                  <a:pt x="19624" y="10370"/>
                </a:cubicBezTo>
                <a:cubicBezTo>
                  <a:pt x="19624" y="11496"/>
                  <a:pt x="19818" y="13017"/>
                  <a:pt x="20021" y="13479"/>
                </a:cubicBezTo>
                <a:cubicBezTo>
                  <a:pt x="20196" y="13877"/>
                  <a:pt x="20498" y="13633"/>
                  <a:pt x="20641" y="12978"/>
                </a:cubicBezTo>
                <a:cubicBezTo>
                  <a:pt x="20805" y="12231"/>
                  <a:pt x="20659" y="11818"/>
                  <a:pt x="20471" y="12496"/>
                </a:cubicBezTo>
                <a:cubicBezTo>
                  <a:pt x="20318" y="13048"/>
                  <a:pt x="20253" y="13072"/>
                  <a:pt x="20066" y="12645"/>
                </a:cubicBezTo>
                <a:cubicBezTo>
                  <a:pt x="19615" y="11615"/>
                  <a:pt x="19749" y="8160"/>
                  <a:pt x="20240" y="8160"/>
                </a:cubicBezTo>
                <a:cubicBezTo>
                  <a:pt x="20373" y="8160"/>
                  <a:pt x="20522" y="8377"/>
                  <a:pt x="20570" y="8642"/>
                </a:cubicBezTo>
                <a:cubicBezTo>
                  <a:pt x="20618" y="8908"/>
                  <a:pt x="20683" y="8987"/>
                  <a:pt x="20715" y="8815"/>
                </a:cubicBezTo>
                <a:cubicBezTo>
                  <a:pt x="20814" y="8270"/>
                  <a:pt x="20495" y="7344"/>
                  <a:pt x="20208" y="7344"/>
                </a:cubicBezTo>
                <a:close/>
                <a:moveTo>
                  <a:pt x="8739" y="7356"/>
                </a:moveTo>
                <a:cubicBezTo>
                  <a:pt x="8708" y="7364"/>
                  <a:pt x="8356" y="11355"/>
                  <a:pt x="8231" y="13121"/>
                </a:cubicBezTo>
                <a:cubicBezTo>
                  <a:pt x="8169" y="13982"/>
                  <a:pt x="8351" y="13357"/>
                  <a:pt x="8426" y="12448"/>
                </a:cubicBezTo>
                <a:cubicBezTo>
                  <a:pt x="8489" y="11685"/>
                  <a:pt x="8568" y="11424"/>
                  <a:pt x="8736" y="11424"/>
                </a:cubicBezTo>
                <a:cubicBezTo>
                  <a:pt x="8909" y="11424"/>
                  <a:pt x="8979" y="11668"/>
                  <a:pt x="9033" y="12448"/>
                </a:cubicBezTo>
                <a:cubicBezTo>
                  <a:pt x="9071" y="13009"/>
                  <a:pt x="9140" y="13467"/>
                  <a:pt x="9185" y="13467"/>
                </a:cubicBezTo>
                <a:cubicBezTo>
                  <a:pt x="9230" y="13467"/>
                  <a:pt x="9256" y="13319"/>
                  <a:pt x="9242" y="13139"/>
                </a:cubicBezTo>
                <a:cubicBezTo>
                  <a:pt x="9041" y="10465"/>
                  <a:pt x="8769" y="7347"/>
                  <a:pt x="8739" y="7356"/>
                </a:cubicBezTo>
                <a:close/>
                <a:moveTo>
                  <a:pt x="3740" y="7368"/>
                </a:moveTo>
                <a:cubicBezTo>
                  <a:pt x="3594" y="7324"/>
                  <a:pt x="3435" y="7440"/>
                  <a:pt x="3332" y="7743"/>
                </a:cubicBezTo>
                <a:cubicBezTo>
                  <a:pt x="2986" y="8763"/>
                  <a:pt x="3045" y="12622"/>
                  <a:pt x="3419" y="13449"/>
                </a:cubicBezTo>
                <a:cubicBezTo>
                  <a:pt x="3643" y="13945"/>
                  <a:pt x="3641" y="13942"/>
                  <a:pt x="3911" y="13425"/>
                </a:cubicBezTo>
                <a:cubicBezTo>
                  <a:pt x="4039" y="13179"/>
                  <a:pt x="4144" y="12734"/>
                  <a:pt x="4144" y="12436"/>
                </a:cubicBezTo>
                <a:cubicBezTo>
                  <a:pt x="4144" y="12009"/>
                  <a:pt x="4095" y="12034"/>
                  <a:pt x="3910" y="12544"/>
                </a:cubicBezTo>
                <a:cubicBezTo>
                  <a:pt x="3703" y="13111"/>
                  <a:pt x="3652" y="13114"/>
                  <a:pt x="3484" y="12597"/>
                </a:cubicBezTo>
                <a:cubicBezTo>
                  <a:pt x="3269" y="11936"/>
                  <a:pt x="3183" y="9741"/>
                  <a:pt x="3333" y="8744"/>
                </a:cubicBezTo>
                <a:cubicBezTo>
                  <a:pt x="3440" y="8036"/>
                  <a:pt x="3858" y="7971"/>
                  <a:pt x="3980" y="8642"/>
                </a:cubicBezTo>
                <a:cubicBezTo>
                  <a:pt x="4103" y="9323"/>
                  <a:pt x="4185" y="8723"/>
                  <a:pt x="4072" y="7969"/>
                </a:cubicBezTo>
                <a:cubicBezTo>
                  <a:pt x="4019" y="7619"/>
                  <a:pt x="3886" y="7412"/>
                  <a:pt x="3740" y="7368"/>
                </a:cubicBezTo>
                <a:close/>
                <a:moveTo>
                  <a:pt x="11228" y="7380"/>
                </a:moveTo>
                <a:cubicBezTo>
                  <a:pt x="11092" y="7458"/>
                  <a:pt x="10964" y="7724"/>
                  <a:pt x="10885" y="8160"/>
                </a:cubicBezTo>
                <a:cubicBezTo>
                  <a:pt x="10622" y="9608"/>
                  <a:pt x="10722" y="12720"/>
                  <a:pt x="11055" y="13461"/>
                </a:cubicBezTo>
                <a:cubicBezTo>
                  <a:pt x="11269" y="13936"/>
                  <a:pt x="11288" y="13940"/>
                  <a:pt x="11505" y="13485"/>
                </a:cubicBezTo>
                <a:cubicBezTo>
                  <a:pt x="11608" y="13270"/>
                  <a:pt x="11746" y="12517"/>
                  <a:pt x="11812" y="11811"/>
                </a:cubicBezTo>
                <a:cubicBezTo>
                  <a:pt x="11912" y="10745"/>
                  <a:pt x="11917" y="10322"/>
                  <a:pt x="11842" y="9327"/>
                </a:cubicBezTo>
                <a:cubicBezTo>
                  <a:pt x="11793" y="8668"/>
                  <a:pt x="11693" y="7953"/>
                  <a:pt x="11620" y="7737"/>
                </a:cubicBezTo>
                <a:cubicBezTo>
                  <a:pt x="11509" y="7411"/>
                  <a:pt x="11365" y="7301"/>
                  <a:pt x="11228" y="7380"/>
                </a:cubicBezTo>
                <a:close/>
                <a:moveTo>
                  <a:pt x="21185" y="7427"/>
                </a:moveTo>
                <a:cubicBezTo>
                  <a:pt x="20898" y="7611"/>
                  <a:pt x="20893" y="9068"/>
                  <a:pt x="21174" y="10447"/>
                </a:cubicBezTo>
                <a:cubicBezTo>
                  <a:pt x="21299" y="11059"/>
                  <a:pt x="21401" y="11786"/>
                  <a:pt x="21401" y="12061"/>
                </a:cubicBezTo>
                <a:cubicBezTo>
                  <a:pt x="21401" y="12876"/>
                  <a:pt x="21192" y="13071"/>
                  <a:pt x="21066" y="12377"/>
                </a:cubicBezTo>
                <a:cubicBezTo>
                  <a:pt x="21002" y="12023"/>
                  <a:pt x="20926" y="11867"/>
                  <a:pt x="20897" y="12025"/>
                </a:cubicBezTo>
                <a:cubicBezTo>
                  <a:pt x="20869" y="12184"/>
                  <a:pt x="20925" y="12668"/>
                  <a:pt x="21023" y="13103"/>
                </a:cubicBezTo>
                <a:cubicBezTo>
                  <a:pt x="21179" y="13800"/>
                  <a:pt x="21218" y="13829"/>
                  <a:pt x="21356" y="13330"/>
                </a:cubicBezTo>
                <a:cubicBezTo>
                  <a:pt x="21600" y="12441"/>
                  <a:pt x="21590" y="11212"/>
                  <a:pt x="21331" y="10155"/>
                </a:cubicBezTo>
                <a:cubicBezTo>
                  <a:pt x="21021" y="8893"/>
                  <a:pt x="21028" y="8004"/>
                  <a:pt x="21344" y="8386"/>
                </a:cubicBezTo>
                <a:cubicBezTo>
                  <a:pt x="21562" y="8650"/>
                  <a:pt x="21574" y="8612"/>
                  <a:pt x="21480" y="7987"/>
                </a:cubicBezTo>
                <a:cubicBezTo>
                  <a:pt x="21420" y="7587"/>
                  <a:pt x="21297" y="7356"/>
                  <a:pt x="21185" y="7427"/>
                </a:cubicBezTo>
                <a:close/>
                <a:moveTo>
                  <a:pt x="7072" y="7469"/>
                </a:moveTo>
                <a:cubicBezTo>
                  <a:pt x="6930" y="7578"/>
                  <a:pt x="6810" y="8106"/>
                  <a:pt x="6810" y="8750"/>
                </a:cubicBezTo>
                <a:cubicBezTo>
                  <a:pt x="6810" y="9017"/>
                  <a:pt x="6911" y="9760"/>
                  <a:pt x="7033" y="10405"/>
                </a:cubicBezTo>
                <a:cubicBezTo>
                  <a:pt x="7155" y="11050"/>
                  <a:pt x="7255" y="11809"/>
                  <a:pt x="7255" y="12091"/>
                </a:cubicBezTo>
                <a:cubicBezTo>
                  <a:pt x="7255" y="12975"/>
                  <a:pt x="7103" y="13166"/>
                  <a:pt x="6961" y="12460"/>
                </a:cubicBezTo>
                <a:cubicBezTo>
                  <a:pt x="6879" y="12050"/>
                  <a:pt x="6807" y="11940"/>
                  <a:pt x="6780" y="12186"/>
                </a:cubicBezTo>
                <a:cubicBezTo>
                  <a:pt x="6755" y="12410"/>
                  <a:pt x="6809" y="12882"/>
                  <a:pt x="6900" y="13234"/>
                </a:cubicBezTo>
                <a:cubicBezTo>
                  <a:pt x="7096" y="13993"/>
                  <a:pt x="7080" y="13980"/>
                  <a:pt x="7260" y="13449"/>
                </a:cubicBezTo>
                <a:cubicBezTo>
                  <a:pt x="7469" y="12832"/>
                  <a:pt x="7435" y="11336"/>
                  <a:pt x="7181" y="9994"/>
                </a:cubicBezTo>
                <a:cubicBezTo>
                  <a:pt x="7059" y="9349"/>
                  <a:pt x="6959" y="8650"/>
                  <a:pt x="6959" y="8440"/>
                </a:cubicBezTo>
                <a:cubicBezTo>
                  <a:pt x="6959" y="8229"/>
                  <a:pt x="7059" y="8168"/>
                  <a:pt x="7181" y="8303"/>
                </a:cubicBezTo>
                <a:cubicBezTo>
                  <a:pt x="7449" y="8598"/>
                  <a:pt x="7481" y="7877"/>
                  <a:pt x="7217" y="7511"/>
                </a:cubicBezTo>
                <a:cubicBezTo>
                  <a:pt x="7168" y="7444"/>
                  <a:pt x="7119" y="7433"/>
                  <a:pt x="7072" y="7469"/>
                </a:cubicBezTo>
                <a:close/>
                <a:moveTo>
                  <a:pt x="6145" y="7737"/>
                </a:moveTo>
                <a:cubicBezTo>
                  <a:pt x="6076" y="7583"/>
                  <a:pt x="6016" y="8341"/>
                  <a:pt x="5878" y="9816"/>
                </a:cubicBezTo>
                <a:cubicBezTo>
                  <a:pt x="5743" y="11262"/>
                  <a:pt x="5632" y="12674"/>
                  <a:pt x="5630" y="12955"/>
                </a:cubicBezTo>
                <a:cubicBezTo>
                  <a:pt x="5623" y="13822"/>
                  <a:pt x="5745" y="13521"/>
                  <a:pt x="5834" y="12448"/>
                </a:cubicBezTo>
                <a:cubicBezTo>
                  <a:pt x="5895" y="11706"/>
                  <a:pt x="5976" y="11424"/>
                  <a:pt x="6130" y="11424"/>
                </a:cubicBezTo>
                <a:cubicBezTo>
                  <a:pt x="6284" y="11424"/>
                  <a:pt x="6365" y="11706"/>
                  <a:pt x="6426" y="12448"/>
                </a:cubicBezTo>
                <a:cubicBezTo>
                  <a:pt x="6473" y="13009"/>
                  <a:pt x="6544" y="13467"/>
                  <a:pt x="6583" y="13467"/>
                </a:cubicBezTo>
                <a:cubicBezTo>
                  <a:pt x="6622" y="13467"/>
                  <a:pt x="6570" y="12409"/>
                  <a:pt x="6466" y="11120"/>
                </a:cubicBezTo>
                <a:cubicBezTo>
                  <a:pt x="6292" y="8954"/>
                  <a:pt x="6214" y="7890"/>
                  <a:pt x="6145" y="7737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rogression SJ Article.png" descr="Progression SJ Artic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830" y="698633"/>
            <a:ext cx="20698340" cy="708553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Moderately Strong Evidence - Disc Degeneration…"/>
          <p:cNvSpPr txBox="1"/>
          <p:nvPr/>
        </p:nvSpPr>
        <p:spPr>
          <a:xfrm>
            <a:off x="2650506" y="7997597"/>
            <a:ext cx="19255350" cy="4553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b="1">
                <a:solidFill>
                  <a:srgbClr val="00FD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Moderately Strong Evidence - Disc Degeneration</a:t>
            </a:r>
          </a:p>
          <a:p>
            <a:pPr algn="ctr"/>
            <a:r>
              <a:t>Some Evidence - transverse process width, </a:t>
            </a:r>
            <a:r>
              <a:rPr>
                <a:solidFill>
                  <a:srgbClr val="00F900"/>
                </a:solidFill>
              </a:rPr>
              <a:t>pelvic incidence</a:t>
            </a:r>
            <a:r>
              <a:t>, </a:t>
            </a:r>
            <a:r>
              <a:rPr>
                <a:solidFill>
                  <a:srgbClr val="00F900"/>
                </a:solidFill>
              </a:rPr>
              <a:t>pelvic</a:t>
            </a:r>
            <a:r>
              <a:t> </a:t>
            </a:r>
            <a:r>
              <a:rPr>
                <a:solidFill>
                  <a:srgbClr val="00F900"/>
                </a:solidFill>
              </a:rPr>
              <a:t>tilt</a:t>
            </a:r>
            <a:r>
              <a:t>, </a:t>
            </a:r>
            <a:r>
              <a:rPr>
                <a:solidFill>
                  <a:srgbClr val="00F900"/>
                </a:solidFill>
              </a:rPr>
              <a:t>sacral slope</a:t>
            </a:r>
            <a:r>
              <a:t>, </a:t>
            </a:r>
            <a:r>
              <a:rPr>
                <a:solidFill>
                  <a:srgbClr val="00F900"/>
                </a:solidFill>
              </a:rPr>
              <a:t>lumbar lordosis</a:t>
            </a:r>
            <a:r>
              <a:t>, lumbar index, thoracic kyphosis, facet joint angle above the level of defect, facet joint degeneration, facet tropism, multifidus size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elvic incidence.png" descr="pelvic incid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72" y="1025136"/>
            <a:ext cx="11308491" cy="10195992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elvic Incidence = Pelvic Tilt + Sacral Sclope"/>
          <p:cNvSpPr txBox="1"/>
          <p:nvPr/>
        </p:nvSpPr>
        <p:spPr>
          <a:xfrm>
            <a:off x="1561087" y="11635076"/>
            <a:ext cx="12401743" cy="845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Pelvic Incidence = Pelvic Tilt + Sacral Sclope </a:t>
            </a:r>
          </a:p>
        </p:txBody>
      </p:sp>
      <p:pic>
        <p:nvPicPr>
          <p:cNvPr id="178" name="lumbar lordosis.jpg" descr="lumbar lordosi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7065" y="1441753"/>
            <a:ext cx="6557505" cy="9362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spondy and disc.jpg" descr="spondy and dis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0" y="1341639"/>
            <a:ext cx="16256000" cy="9080501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Meyerding Classification"/>
          <p:cNvSpPr txBox="1"/>
          <p:nvPr/>
        </p:nvSpPr>
        <p:spPr>
          <a:xfrm>
            <a:off x="7574191" y="10849263"/>
            <a:ext cx="9235618" cy="101892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100" b="1">
                <a:solidFill>
                  <a:srgbClr val="79E4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Meyerding Classification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</a:t>
            </a:r>
          </a:p>
        </p:txBody>
      </p:sp>
      <p:sp>
        <p:nvSpPr>
          <p:cNvPr id="184" name="Initial treatment is nonsurgical…"/>
          <p:cNvSpPr txBox="1">
            <a:spLocks noGrp="1"/>
          </p:cNvSpPr>
          <p:nvPr>
            <p:ph type="body" idx="1"/>
          </p:nvPr>
        </p:nvSpPr>
        <p:spPr>
          <a:xfrm>
            <a:off x="1473200" y="3260673"/>
            <a:ext cx="21437600" cy="8039101"/>
          </a:xfrm>
          <a:prstGeom prst="rect">
            <a:avLst/>
          </a:prstGeom>
        </p:spPr>
        <p:txBody>
          <a:bodyPr/>
          <a:lstStyle/>
          <a:p>
            <a:pPr marL="387350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Initial treatment is </a:t>
            </a:r>
            <a:r>
              <a:rPr b="1">
                <a:solidFill>
                  <a:srgbClr val="4FFF3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nonsurgical</a:t>
            </a:r>
            <a:endParaRPr>
              <a:solidFill>
                <a:srgbClr val="4FFF37"/>
              </a:solidFill>
            </a:endParaRPr>
          </a:p>
          <a:p>
            <a:pPr marL="774700" lvl="1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Activity modification </a:t>
            </a:r>
            <a:r>
              <a:rPr b="1">
                <a:solidFill>
                  <a:srgbClr val="39F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3-6 months</a:t>
            </a:r>
            <a:r>
              <a:t> (can be challenging) and NSAIDs</a:t>
            </a:r>
          </a:p>
          <a:p>
            <a:pPr marL="1162050" lvl="2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a 2005 study of adolescent soccer players showed </a:t>
            </a:r>
            <a:r>
              <a:rPr b="1">
                <a:solidFill>
                  <a:srgbClr val="20E8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improved return to sport with 3 months of rest</a:t>
            </a:r>
            <a:r>
              <a:t> (100% versus 75%)</a:t>
            </a:r>
          </a:p>
          <a:p>
            <a:pPr marL="774700" lvl="1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Bracing (avoid hyperextension because of shear stress it generates)</a:t>
            </a:r>
          </a:p>
          <a:p>
            <a:pPr marL="1162050" lvl="2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a 2009 meta-analysis </a:t>
            </a:r>
            <a:r>
              <a:rPr b="1">
                <a:solidFill>
                  <a:srgbClr val="2FE4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did not show a difference in outcomes with bracing</a:t>
            </a:r>
          </a:p>
          <a:p>
            <a:pPr marL="774700" lvl="1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Physical Therapy</a:t>
            </a:r>
          </a:p>
          <a:p>
            <a:pPr marL="1162050" lvl="2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range of motion, progressive strengthening (esp abdominal strengthening), sport specific training</a:t>
            </a:r>
          </a:p>
          <a:p>
            <a:pPr marL="774700" lvl="1" indent="-387350" defTabSz="503555">
              <a:spcBef>
                <a:spcPts val="3100"/>
              </a:spcBef>
              <a:buBlip>
                <a:blip r:embed="rId2"/>
              </a:buBlip>
              <a:defRPr sz="3660">
                <a:effectLst>
                  <a:outerShdw blurRad="30988" dist="23241" dir="5400000" rotWithShape="0">
                    <a:srgbClr val="000000"/>
                  </a:outerShdw>
                </a:effectLst>
              </a:defRPr>
            </a:pPr>
            <a:r>
              <a:t>Facet/Pars Injections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</a:t>
            </a:r>
          </a:p>
        </p:txBody>
      </p:sp>
      <p:sp>
        <p:nvSpPr>
          <p:cNvPr id="187" name="Results…"/>
          <p:cNvSpPr txBox="1">
            <a:spLocks noGrp="1"/>
          </p:cNvSpPr>
          <p:nvPr>
            <p:ph type="body" idx="1"/>
          </p:nvPr>
        </p:nvSpPr>
        <p:spPr>
          <a:xfrm>
            <a:off x="1473200" y="3260673"/>
            <a:ext cx="21437600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b="1">
                <a:solidFill>
                  <a:srgbClr val="44FF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Results</a:t>
            </a:r>
          </a:p>
          <a:p>
            <a:pPr lvl="1">
              <a:buBlip>
                <a:blip r:embed="rId2"/>
              </a:buBlip>
            </a:pPr>
            <a:r>
              <a:t>2001 study showed favorable results with nonoperative management with </a:t>
            </a:r>
            <a:r>
              <a:rPr b="1">
                <a:solidFill>
                  <a:srgbClr val="3FF0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90% excellent results at 11 years</a:t>
            </a:r>
          </a:p>
          <a:p>
            <a:pPr lvl="1">
              <a:buBlip>
                <a:blip r:embed="rId2"/>
              </a:buBlip>
            </a:pPr>
            <a:r>
              <a:t>treatment of acute spondylolysis results in healing rates &gt;90%</a:t>
            </a:r>
          </a:p>
          <a:p>
            <a:pPr lvl="1">
              <a:buBlip>
                <a:blip r:embed="rId2"/>
              </a:buBlip>
            </a:pPr>
            <a:r>
              <a:t>treatment of chronic spondylolysis is more likely to results in nonunion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Bone Stimul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Bone Stimulators</a:t>
            </a:r>
          </a:p>
        </p:txBody>
      </p:sp>
      <p:sp>
        <p:nvSpPr>
          <p:cNvPr id="190" name="152 of 201 athletes received a bone stimulator with 79.6% healing versus 24.4%"/>
          <p:cNvSpPr txBox="1">
            <a:spLocks noGrp="1"/>
          </p:cNvSpPr>
          <p:nvPr>
            <p:ph type="body" sz="quarter" idx="1"/>
          </p:nvPr>
        </p:nvSpPr>
        <p:spPr>
          <a:xfrm>
            <a:off x="1078480" y="8819050"/>
            <a:ext cx="12148783" cy="2067754"/>
          </a:xfrm>
          <a:prstGeom prst="rect">
            <a:avLst/>
          </a:prstGeom>
        </p:spPr>
        <p:txBody>
          <a:bodyPr/>
          <a:lstStyle/>
          <a:p>
            <a:pPr marL="571500" indent="-571500" defTabSz="742950">
              <a:spcBef>
                <a:spcPts val="4500"/>
              </a:spcBef>
              <a:buBlip>
                <a:blip r:embed="rId2"/>
              </a:buBlip>
              <a:defRPr sz="4500">
                <a:effectLst>
                  <a:outerShdw blurRad="45720" dist="34289" dir="5400000" rotWithShape="0">
                    <a:srgbClr val="000000"/>
                  </a:outerShdw>
                </a:effectLst>
              </a:defRPr>
            </a:pPr>
            <a:r>
              <a:t>152 of 201 athletes received a bone stimulator with </a:t>
            </a:r>
            <a:r>
              <a:rPr b="1">
                <a:solidFill>
                  <a:srgbClr val="2FF9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79.6% healing versus 24.4%</a:t>
            </a:r>
          </a:p>
        </p:txBody>
      </p:sp>
      <p:pic>
        <p:nvPicPr>
          <p:cNvPr id="191" name="bone stim.jpg" descr="bone stim.jpg"/>
          <p:cNvPicPr>
            <a:picLocks noChangeAspect="1"/>
          </p:cNvPicPr>
          <p:nvPr/>
        </p:nvPicPr>
        <p:blipFill>
          <a:blip r:embed="rId3"/>
          <a:srcRect l="14742" r="13020"/>
          <a:stretch>
            <a:fillRect/>
          </a:stretch>
        </p:blipFill>
        <p:spPr>
          <a:xfrm>
            <a:off x="14632276" y="3441792"/>
            <a:ext cx="8807143" cy="683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Treatment spondylolysis article.png" descr="Treatment spondylolysis artic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36" y="3823814"/>
            <a:ext cx="12791071" cy="41221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reat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Treatment</a:t>
            </a:r>
          </a:p>
        </p:txBody>
      </p:sp>
      <p:sp>
        <p:nvSpPr>
          <p:cNvPr id="195" name="Surgical…"/>
          <p:cNvSpPr txBox="1">
            <a:spLocks noGrp="1"/>
          </p:cNvSpPr>
          <p:nvPr>
            <p:ph type="body" sz="half" idx="1"/>
          </p:nvPr>
        </p:nvSpPr>
        <p:spPr>
          <a:xfrm>
            <a:off x="1473200" y="3260673"/>
            <a:ext cx="12148782" cy="80391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b="1">
                <a:solidFill>
                  <a:srgbClr val="44FF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Surgical</a:t>
            </a:r>
          </a:p>
          <a:p>
            <a:pPr lvl="1">
              <a:buBlip>
                <a:blip r:embed="rId2"/>
              </a:buBlip>
            </a:pPr>
            <a:r>
              <a:t>failure &gt;6 months nonoperative management</a:t>
            </a:r>
          </a:p>
          <a:p>
            <a:pPr lvl="1">
              <a:buBlip>
                <a:blip r:embed="rId2"/>
              </a:buBlip>
            </a:pPr>
            <a:r>
              <a:t>progressive neurologic deficit</a:t>
            </a:r>
          </a:p>
          <a:p>
            <a:pPr lvl="1">
              <a:buBlip>
                <a:blip r:embed="rId2"/>
              </a:buBlip>
            </a:pPr>
            <a:r>
              <a:t>progressive spondylolisthesis</a:t>
            </a:r>
          </a:p>
          <a:p>
            <a:pPr>
              <a:buBlip>
                <a:blip r:embed="rId2"/>
              </a:buBlip>
              <a:defRPr b="1">
                <a:solidFill>
                  <a:srgbClr val="44FF4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Pars repair v. decompression/fusion</a:t>
            </a:r>
          </a:p>
        </p:txBody>
      </p:sp>
      <p:pic>
        <p:nvPicPr>
          <p:cNvPr id="196" name="pars repair 2.jpg" descr="pars repair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2084" y="3425536"/>
            <a:ext cx="9120074" cy="68649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ars repair techniques.png" descr="Pars repair techniqu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0" y="4432300"/>
            <a:ext cx="13970000" cy="4851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Lag screw"/>
          <p:cNvSpPr txBox="1"/>
          <p:nvPr/>
        </p:nvSpPr>
        <p:spPr>
          <a:xfrm>
            <a:off x="6227844" y="10768221"/>
            <a:ext cx="324231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37F0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Lag screw</a:t>
            </a:r>
          </a:p>
        </p:txBody>
      </p:sp>
      <p:sp>
        <p:nvSpPr>
          <p:cNvPr id="200" name="Cerclage Wiring"/>
          <p:cNvSpPr txBox="1"/>
          <p:nvPr/>
        </p:nvSpPr>
        <p:spPr>
          <a:xfrm>
            <a:off x="9923204" y="9597020"/>
            <a:ext cx="4945381" cy="85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3BFF2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Cerclage Wiring</a:t>
            </a:r>
          </a:p>
        </p:txBody>
      </p:sp>
      <p:sp>
        <p:nvSpPr>
          <p:cNvPr id="201" name="Pedicle Screw/Hook"/>
          <p:cNvSpPr txBox="1"/>
          <p:nvPr/>
        </p:nvSpPr>
        <p:spPr>
          <a:xfrm>
            <a:off x="14111816" y="10768221"/>
            <a:ext cx="6263641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33F3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Pedicle Screw/Hook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erc debridement.png" descr="perc debridement.png"/>
          <p:cNvPicPr>
            <a:picLocks noChangeAspect="1"/>
          </p:cNvPicPr>
          <p:nvPr/>
        </p:nvPicPr>
        <p:blipFill>
          <a:blip r:embed="rId2"/>
          <a:srcRect l="1301" b="1027"/>
          <a:stretch>
            <a:fillRect/>
          </a:stretch>
        </p:blipFill>
        <p:spPr>
          <a:xfrm>
            <a:off x="12528423" y="840955"/>
            <a:ext cx="10993796" cy="4883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perc screw placement.png" descr="perc screw placement.png"/>
          <p:cNvPicPr>
            <a:picLocks noChangeAspect="1"/>
          </p:cNvPicPr>
          <p:nvPr/>
        </p:nvPicPr>
        <p:blipFill>
          <a:blip r:embed="rId3"/>
          <a:srcRect l="3306" t="4105" r="3306" b="4105"/>
          <a:stretch>
            <a:fillRect/>
          </a:stretch>
        </p:blipFill>
        <p:spPr>
          <a:xfrm>
            <a:off x="1158098" y="577438"/>
            <a:ext cx="10036218" cy="50346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postop xr.png" descr="postop xr.png"/>
          <p:cNvPicPr>
            <a:picLocks noChangeAspect="1"/>
          </p:cNvPicPr>
          <p:nvPr/>
        </p:nvPicPr>
        <p:blipFill>
          <a:blip r:embed="rId4"/>
          <a:srcRect l="2575" t="1288" r="2575" b="1288"/>
          <a:stretch>
            <a:fillRect/>
          </a:stretch>
        </p:blipFill>
        <p:spPr>
          <a:xfrm>
            <a:off x="1878426" y="5730125"/>
            <a:ext cx="8595499" cy="7469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ostop ct.png" descr="postop ct.png"/>
          <p:cNvPicPr>
            <a:picLocks noChangeAspect="1"/>
          </p:cNvPicPr>
          <p:nvPr/>
        </p:nvPicPr>
        <p:blipFill>
          <a:blip r:embed="rId5"/>
          <a:srcRect l="6837" t="5428" r="8797" b="2054"/>
          <a:stretch>
            <a:fillRect/>
          </a:stretch>
        </p:blipFill>
        <p:spPr>
          <a:xfrm>
            <a:off x="10815639" y="6560387"/>
            <a:ext cx="12853159" cy="5808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ercutaneous Direct Pars Repair in Young Athle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Percutaneous Direct Pars Repair in Young Athletes</a:t>
            </a:r>
          </a:p>
        </p:txBody>
      </p:sp>
      <p:sp>
        <p:nvSpPr>
          <p:cNvPr id="209" name="retrospective observational study in athletes referred for minimally invasive direct pars repair after &gt;6 months of failed nonoperative managemen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retrospective observational study in athletes referred for minimally invasive direct pars repair after &gt;6 months of failed nonoperative management</a:t>
            </a:r>
          </a:p>
          <a:p>
            <a:pPr>
              <a:buBlip>
                <a:blip r:embed="rId2"/>
              </a:buBlip>
              <a:defRPr b="1">
                <a:solidFill>
                  <a:srgbClr val="1CF6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VAS improved from 7.62 to 0.28</a:t>
            </a:r>
          </a:p>
          <a:p>
            <a:pPr>
              <a:buBlip>
                <a:blip r:embed="rId2"/>
              </a:buBlip>
            </a:pPr>
            <a:r>
              <a:rPr b="1">
                <a:solidFill>
                  <a:srgbClr val="20FF2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20/21</a:t>
            </a:r>
            <a:r>
              <a:t> patients showed evidence of </a:t>
            </a:r>
            <a:r>
              <a:rPr b="1">
                <a:solidFill>
                  <a:srgbClr val="2AFF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union</a:t>
            </a:r>
            <a:r>
              <a:t> on final follow up</a:t>
            </a:r>
          </a:p>
        </p:txBody>
      </p:sp>
      <p:sp>
        <p:nvSpPr>
          <p:cNvPr id="210" name="Jamshidi et al. Neurosurgery 2023"/>
          <p:cNvSpPr txBox="1"/>
          <p:nvPr/>
        </p:nvSpPr>
        <p:spPr>
          <a:xfrm>
            <a:off x="13966045" y="12052300"/>
            <a:ext cx="9478011" cy="845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Jamshidi et al. Neurosurgery 2023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43" name="Spondylosis: degenerative condition of the spine affecting the discs and facet joints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3213910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  <a:defRPr b="1">
                <a:solidFill>
                  <a:srgbClr val="75FBF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Spondylosis: degenerative condition of the spine affecting the discs and facet joints</a:t>
            </a:r>
          </a:p>
          <a:p>
            <a:pPr>
              <a:buBlip>
                <a:blip r:embed="rId2"/>
              </a:buBlip>
            </a:pPr>
            <a:r>
              <a:t>Spondylolysis: defect in the pars interarticularis</a:t>
            </a:r>
          </a:p>
          <a:p>
            <a:pPr>
              <a:buBlip>
                <a:blip r:embed="rId2"/>
              </a:buBlip>
            </a:pPr>
            <a:r>
              <a:t>Spondylolisthesis: ventral migration of the spinal column over its caudal segment</a:t>
            </a:r>
          </a:p>
        </p:txBody>
      </p:sp>
      <p:pic>
        <p:nvPicPr>
          <p:cNvPr id="144" name="spondylosis.jpg" descr="spondylosis.jpg"/>
          <p:cNvPicPr>
            <a:picLocks noChangeAspect="1"/>
          </p:cNvPicPr>
          <p:nvPr/>
        </p:nvPicPr>
        <p:blipFill>
          <a:blip r:embed="rId3"/>
          <a:srcRect l="24337" t="3145" r="24848" b="1477"/>
          <a:stretch>
            <a:fillRect/>
          </a:stretch>
        </p:blipFill>
        <p:spPr>
          <a:xfrm>
            <a:off x="16035227" y="3508771"/>
            <a:ext cx="6344417" cy="66984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References</a:t>
            </a:r>
          </a:p>
        </p:txBody>
      </p:sp>
      <p:sp>
        <p:nvSpPr>
          <p:cNvPr id="213" name="Choi et al. Management of Lumbar Spondylolysis in the Adolescent Athlete. The Spine Journal 2022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Choi et al. Management of Lumbar Spondylolysis in the Adolescent Athlete. The Spine Journal 2022</a:t>
            </a:r>
          </a:p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Hsu WK et al. Management of Lumbar Conditions in the Elite Athlete. JAAOS 2017</a:t>
            </a:r>
          </a:p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Hsu W et al. Lumbar Spine Injuries in Recreational Athletes: A Review. JAAOS 2025</a:t>
            </a:r>
          </a:p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Rambo AJ et al. Lumbar Spondylosis in the Pediatric Population: A Retrospective CT review and Radiology Rereview. JAAOS 2025</a:t>
            </a:r>
          </a:p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Ghobrial GM et al. Minimally Invasive Direct Pars Repair with Cannulated Screws and rhBMP. Neurosurgical Focus 2017</a:t>
            </a:r>
          </a:p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Jamshidi et al. Percutaneous Direct Pars Repair in Young Athletes. Neurosurgery 2023</a:t>
            </a:r>
          </a:p>
          <a:p>
            <a:pPr marL="438150" indent="-438150" defTabSz="569594">
              <a:spcBef>
                <a:spcPts val="3500"/>
              </a:spcBef>
              <a:buBlip>
                <a:blip r:embed="rId2"/>
              </a:buBlip>
              <a:defRPr sz="3450">
                <a:effectLst>
                  <a:outerShdw blurRad="35052" dist="26289" dir="5400000" rotWithShape="0">
                    <a:srgbClr val="000000"/>
                  </a:outerShdw>
                </a:effectLst>
              </a:defRPr>
            </a:pPr>
            <a:r>
              <a:t>Sima S et al. Imaging Predictors of Lumbar Spondylolysis to Spondylolisthesis: A Systematic Review. The Spine Journal 2024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leadville 1.jpg" descr="leadville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30" y="3408307"/>
            <a:ext cx="4612240" cy="6899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leadville 2.jpg" descr="leadville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208" y="1157579"/>
            <a:ext cx="4003275" cy="59884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leadville 3.jpg" descr="leadville 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799" y="6853537"/>
            <a:ext cx="3807796" cy="5717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leadville 4.jpeg" descr="leadville 4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59986" y="5224431"/>
            <a:ext cx="9780495" cy="733537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hank You"/>
          <p:cNvSpPr txBox="1"/>
          <p:nvPr/>
        </p:nvSpPr>
        <p:spPr>
          <a:xfrm>
            <a:off x="14140225" y="2014075"/>
            <a:ext cx="5620017" cy="1428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7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Thank You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47" name="Spondylosis: degenerative condition of the spine affecting the discs and facet joints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3213910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Spondylosis: degenerative condition of the spine affecting the discs and facet joints</a:t>
            </a:r>
          </a:p>
          <a:p>
            <a:pPr>
              <a:buBlip>
                <a:blip r:embed="rId2"/>
              </a:buBlip>
              <a:defRPr b="1">
                <a:solidFill>
                  <a:srgbClr val="6FF0F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Spondylolysis: defect in the pars interarticularis</a:t>
            </a:r>
          </a:p>
          <a:p>
            <a:pPr>
              <a:buBlip>
                <a:blip r:embed="rId2"/>
              </a:buBlip>
            </a:pPr>
            <a:r>
              <a:t>Spondylolisthesis: ventral migration of the spinal column over its caudal segment</a:t>
            </a:r>
          </a:p>
        </p:txBody>
      </p:sp>
      <p:pic>
        <p:nvPicPr>
          <p:cNvPr id="148" name="Spondylolysis-versus-spondylolisthesis-low-back-pain-toronto-1024x517-1.jpeg" descr="Spondylolysis-versus-spondylolisthesis-low-back-pain-toronto-1024x517-1.jpeg"/>
          <p:cNvPicPr>
            <a:picLocks noChangeAspect="1"/>
          </p:cNvPicPr>
          <p:nvPr/>
        </p:nvPicPr>
        <p:blipFill>
          <a:blip r:embed="rId3"/>
          <a:srcRect l="32191" r="33389"/>
          <a:stretch>
            <a:fillRect/>
          </a:stretch>
        </p:blipFill>
        <p:spPr>
          <a:xfrm>
            <a:off x="17384598" y="3574963"/>
            <a:ext cx="4476077" cy="656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rminolog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Terminology</a:t>
            </a:r>
          </a:p>
        </p:txBody>
      </p:sp>
      <p:sp>
        <p:nvSpPr>
          <p:cNvPr id="151" name="Spondylosis: degenerative condition of the spine affecting the discs and facet joints…"/>
          <p:cNvSpPr txBox="1">
            <a:spLocks noGrp="1"/>
          </p:cNvSpPr>
          <p:nvPr>
            <p:ph type="body" sz="half" idx="1"/>
          </p:nvPr>
        </p:nvSpPr>
        <p:spPr>
          <a:xfrm>
            <a:off x="1473200" y="3898900"/>
            <a:ext cx="13213910" cy="80391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Spondylosis: degenerative condition of the spine affecting the discs and facet joints</a:t>
            </a:r>
          </a:p>
          <a:p>
            <a:pPr>
              <a:buBlip>
                <a:blip r:embed="rId2"/>
              </a:buBlip>
            </a:pPr>
            <a:r>
              <a:t>Spondylolysis: defect in the pars interarticularis</a:t>
            </a:r>
          </a:p>
          <a:p>
            <a:pPr>
              <a:buBlip>
                <a:blip r:embed="rId2"/>
              </a:buBlip>
              <a:defRPr b="1">
                <a:solidFill>
                  <a:srgbClr val="6AE5F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Spondylolisthesis: ventral migration of the spinal column over its caudal segment</a:t>
            </a:r>
          </a:p>
        </p:txBody>
      </p:sp>
      <p:pic>
        <p:nvPicPr>
          <p:cNvPr id="152" name="Spondylolysis-versus-spondylolisthesis-low-back-pain-toronto-1024x517-1.jpeg" descr="Spondylolysis-versus-spondylolisthesis-low-back-pain-toronto-1024x517-1.jpeg"/>
          <p:cNvPicPr>
            <a:picLocks noChangeAspect="1"/>
          </p:cNvPicPr>
          <p:nvPr/>
        </p:nvPicPr>
        <p:blipFill>
          <a:blip r:embed="rId3"/>
          <a:srcRect l="64883"/>
          <a:stretch>
            <a:fillRect/>
          </a:stretch>
        </p:blipFill>
        <p:spPr>
          <a:xfrm>
            <a:off x="17525163" y="3575120"/>
            <a:ext cx="4566854" cy="6565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pondylo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Spondylolysis</a:t>
            </a:r>
          </a:p>
        </p:txBody>
      </p:sp>
      <p:sp>
        <p:nvSpPr>
          <p:cNvPr id="155" name="most common at the L5-S1 segmen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most common at the L5-S1 segment</a:t>
            </a:r>
          </a:p>
          <a:p>
            <a:pPr>
              <a:buBlip>
                <a:blip r:embed="rId2"/>
              </a:buBlip>
            </a:pPr>
            <a:r>
              <a:t>bilateral in 80% of cases</a:t>
            </a:r>
          </a:p>
          <a:p>
            <a:pPr>
              <a:buBlip>
                <a:blip r:embed="rId2"/>
              </a:buBlip>
            </a:pPr>
            <a:r>
              <a:t>incidence between 3-11.5% (general population)</a:t>
            </a:r>
          </a:p>
          <a:p>
            <a:pPr>
              <a:buBlip>
                <a:blip r:embed="rId2"/>
              </a:buBlip>
            </a:pPr>
            <a:r>
              <a:t>as high as 23-65% in young athletes</a:t>
            </a:r>
          </a:p>
        </p:txBody>
      </p:sp>
      <p:pic>
        <p:nvPicPr>
          <p:cNvPr id="156" name="back pain cartoon.jpg" descr="back pain cart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080" y="2216523"/>
            <a:ext cx="9282953" cy="9282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pondyloly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Spondylolysis</a:t>
            </a:r>
          </a:p>
        </p:txBody>
      </p:sp>
      <p:sp>
        <p:nvSpPr>
          <p:cNvPr id="159" name="congenital theory disproved by Rowe and Roche (500 infants)…"/>
          <p:cNvSpPr txBox="1">
            <a:spLocks noGrp="1"/>
          </p:cNvSpPr>
          <p:nvPr>
            <p:ph type="body" sz="half" idx="1"/>
          </p:nvPr>
        </p:nvSpPr>
        <p:spPr>
          <a:xfrm>
            <a:off x="910059" y="3410844"/>
            <a:ext cx="12874633" cy="8725429"/>
          </a:xfrm>
          <a:prstGeom prst="rect">
            <a:avLst/>
          </a:prstGeom>
        </p:spPr>
        <p:txBody>
          <a:bodyPr/>
          <a:lstStyle/>
          <a:p>
            <a:pPr marL="527050" indent="-527050" defTabSz="685165">
              <a:spcBef>
                <a:spcPts val="4200"/>
              </a:spcBef>
              <a:buBlip>
                <a:blip r:embed="rId2"/>
              </a:buBlip>
              <a:defRPr sz="415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congenital theory disproved by Rowe and Roche (500 infants)</a:t>
            </a:r>
          </a:p>
          <a:p>
            <a:pPr marL="527050" indent="-527050" defTabSz="685165">
              <a:spcBef>
                <a:spcPts val="4200"/>
              </a:spcBef>
              <a:buBlip>
                <a:blip r:embed="rId2"/>
              </a:buBlip>
              <a:defRPr sz="415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genetic predisposition</a:t>
            </a:r>
          </a:p>
          <a:p>
            <a:pPr marL="527050" indent="-527050" defTabSz="685165">
              <a:spcBef>
                <a:spcPts val="4200"/>
              </a:spcBef>
              <a:buBlip>
                <a:blip r:embed="rId2"/>
              </a:buBlip>
              <a:defRPr sz="415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history of trauma is common, but a true traumatic spondylolysthesis is rare (repetitive mechanical stress)</a:t>
            </a:r>
          </a:p>
          <a:p>
            <a:pPr marL="527050" indent="-527050" defTabSz="685165">
              <a:spcBef>
                <a:spcPts val="4200"/>
              </a:spcBef>
              <a:buBlip>
                <a:blip r:embed="rId2"/>
              </a:buBlip>
              <a:defRPr sz="415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some studies have shown that up to 50% of back pain in adolescent athletes is attributable to spondylolysis</a:t>
            </a:r>
          </a:p>
          <a:p>
            <a:pPr marL="527050" indent="-527050" defTabSz="685165">
              <a:spcBef>
                <a:spcPts val="4200"/>
              </a:spcBef>
              <a:buBlip>
                <a:blip r:embed="rId2"/>
              </a:buBlip>
              <a:defRPr sz="4150">
                <a:effectLst>
                  <a:outerShdw blurRad="42164" dist="31623" dir="5400000" rotWithShape="0">
                    <a:srgbClr val="000000"/>
                  </a:outerShdw>
                </a:effectLst>
              </a:defRPr>
            </a:pPr>
            <a:r>
              <a:t>football, weightlifting, wrestling, diving, gymnastics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pondylolysis Present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Spondylolysis Presentation</a:t>
            </a:r>
          </a:p>
        </p:txBody>
      </p:sp>
      <p:sp>
        <p:nvSpPr>
          <p:cNvPr id="163" name="often asymptomatic, esp when unilateral, 20% are symptomatic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622300" indent="-622300" defTabSz="808990">
              <a:spcBef>
                <a:spcPts val="4900"/>
              </a:spcBef>
              <a:buBlip>
                <a:blip r:embed="rId2"/>
              </a:buBlip>
              <a:defRPr sz="4900">
                <a:effectLst>
                  <a:outerShdw blurRad="49784" dist="37338" dir="5400000" rotWithShape="0">
                    <a:srgbClr val="000000"/>
                  </a:outerShdw>
                </a:effectLst>
              </a:defRPr>
            </a:pPr>
            <a:r>
              <a:t>often asymptomatic, esp when unilateral, 20% are symptomatic</a:t>
            </a:r>
          </a:p>
          <a:p>
            <a:pPr marL="622300" indent="-622300" defTabSz="808990">
              <a:spcBef>
                <a:spcPts val="4900"/>
              </a:spcBef>
              <a:buBlip>
                <a:blip r:embed="rId2"/>
              </a:buBlip>
              <a:defRPr sz="4900">
                <a:effectLst>
                  <a:outerShdw blurRad="49784" dist="37338" dir="5400000" rotWithShape="0">
                    <a:srgbClr val="000000"/>
                  </a:outerShdw>
                </a:effectLst>
              </a:defRPr>
            </a:pPr>
            <a:r>
              <a:t>onset of symptoms often coincides with growth spurt (10-15yo)</a:t>
            </a:r>
          </a:p>
          <a:p>
            <a:pPr marL="622300" indent="-622300" defTabSz="808990">
              <a:spcBef>
                <a:spcPts val="4900"/>
              </a:spcBef>
              <a:buBlip>
                <a:blip r:embed="rId2"/>
              </a:buBlip>
              <a:defRPr sz="4900">
                <a:effectLst>
                  <a:outerShdw blurRad="49784" dist="37338" dir="5400000" rotWithShape="0">
                    <a:srgbClr val="000000"/>
                  </a:outerShdw>
                </a:effectLst>
              </a:defRPr>
            </a:pPr>
            <a:r>
              <a:t>Typically presents as back pain, worse with activities, rarely associated with neurologic symptoms</a:t>
            </a:r>
          </a:p>
        </p:txBody>
      </p:sp>
      <p:pic>
        <p:nvPicPr>
          <p:cNvPr id="164" name="back pain 2.jpg" descr="back pain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1708" y="3751583"/>
            <a:ext cx="6250302" cy="8333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Lumbar pathology.jpeg" descr="Lumbar pathology.jpeg"/>
          <p:cNvPicPr>
            <a:picLocks noGrp="1"/>
          </p:cNvPicPr>
          <p:nvPr>
            <p:ph type="pic" idx="21"/>
          </p:nvPr>
        </p:nvPicPr>
        <p:blipFill>
          <a:blip r:embed="rId2"/>
          <a:stretch>
            <a:fillRect/>
          </a:stretch>
        </p:blipFill>
        <p:spPr>
          <a:xfrm>
            <a:off x="12979400" y="901700"/>
            <a:ext cx="9906000" cy="11912600"/>
          </a:xfrm>
          <a:prstGeom prst="rect">
            <a:avLst/>
          </a:prstGeom>
        </p:spPr>
      </p:pic>
      <p:sp>
        <p:nvSpPr>
          <p:cNvPr id="167" name="Differenti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Differential</a:t>
            </a:r>
          </a:p>
        </p:txBody>
      </p:sp>
      <p:sp>
        <p:nvSpPr>
          <p:cNvPr id="168" name="Lumbar HNP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Lumbar HNP</a:t>
            </a:r>
          </a:p>
          <a:p>
            <a:r>
              <a:t>Lumbar DDD</a:t>
            </a:r>
          </a:p>
          <a:p>
            <a:r>
              <a:t>Strain/Sprain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rogression to Spondylolisthe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Progression to Spondylolisthesis</a:t>
            </a:r>
          </a:p>
        </p:txBody>
      </p:sp>
      <p:sp>
        <p:nvSpPr>
          <p:cNvPr id="171" name="Laurent et al demonstrated progression of spondylolisthesis in 44% of adolescents with spondylolysi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Laurent et al demonstrated progression of spondylolisthesis in 44% of adolescents with spondylolysis</a:t>
            </a:r>
          </a:p>
          <a:p>
            <a:pPr>
              <a:buBlip>
                <a:blip r:embed="rId2"/>
              </a:buBlip>
            </a:pPr>
            <a:r>
              <a:t>Inoue et al found that </a:t>
            </a:r>
            <a:r>
              <a:rPr b="1">
                <a:solidFill>
                  <a:srgbClr val="68E2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25%</a:t>
            </a:r>
            <a:r>
              <a:t> of patients with spondylolysis had concurrent spondylolisthesis in the </a:t>
            </a:r>
            <a:r>
              <a:rPr b="1">
                <a:solidFill>
                  <a:srgbClr val="62D5F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3rd decade of life</a:t>
            </a:r>
            <a:r>
              <a:t> but </a:t>
            </a:r>
            <a:r>
              <a:rPr b="1">
                <a:solidFill>
                  <a:srgbClr val="59BE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80%</a:t>
            </a:r>
            <a:r>
              <a:t> had spondylolisthesis by the </a:t>
            </a:r>
            <a:r>
              <a:rPr b="1">
                <a:solidFill>
                  <a:srgbClr val="5CC3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6th decade of life</a:t>
            </a:r>
          </a:p>
          <a:p>
            <a:pPr>
              <a:buBlip>
                <a:blip r:embed="rId2"/>
              </a:buBlip>
            </a:pPr>
            <a:r>
              <a:t>The progression of spondylolysis to isthmic spondylolisthesis has been associated with increased LBP and radicular symptoms</a:t>
            </a: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510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50800" dist="38100" dir="5400000" rotWithShape="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709</Words>
  <Application>Microsoft Office PowerPoint</Application>
  <PresentationFormat>Custom</PresentationFormat>
  <Paragraphs>80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Helvetica Neue</vt:lpstr>
      <vt:lpstr>Helvetica Neue Light</vt:lpstr>
      <vt:lpstr>Industrial</vt:lpstr>
      <vt:lpstr>Pediatric Spondylolysis</vt:lpstr>
      <vt:lpstr>Terminology</vt:lpstr>
      <vt:lpstr>Terminology</vt:lpstr>
      <vt:lpstr>Terminology</vt:lpstr>
      <vt:lpstr>Spondylolysis</vt:lpstr>
      <vt:lpstr>Spondylolysis</vt:lpstr>
      <vt:lpstr>Spondylolysis Presentation</vt:lpstr>
      <vt:lpstr>Differential</vt:lpstr>
      <vt:lpstr>Progression to Spondylolisthesis</vt:lpstr>
      <vt:lpstr>PowerPoint Presentation</vt:lpstr>
      <vt:lpstr>PowerPoint Presentation</vt:lpstr>
      <vt:lpstr>PowerPoint Presentation</vt:lpstr>
      <vt:lpstr>Treatment</vt:lpstr>
      <vt:lpstr>Treatment</vt:lpstr>
      <vt:lpstr>Bone Stimulators</vt:lpstr>
      <vt:lpstr>Treatment</vt:lpstr>
      <vt:lpstr>PowerPoint Presentation</vt:lpstr>
      <vt:lpstr>PowerPoint Presentation</vt:lpstr>
      <vt:lpstr>Percutaneous Direct Pars Repair in Young Athletes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Will Howard</dc:creator>
  <cp:lastModifiedBy>Will Howard</cp:lastModifiedBy>
  <cp:revision>1</cp:revision>
  <dcterms:modified xsi:type="dcterms:W3CDTF">2025-09-15T17:43:43Z</dcterms:modified>
</cp:coreProperties>
</file>