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8" r:id="rId4"/>
  </p:sldMasterIdLst>
  <p:notesMasterIdLst>
    <p:notesMasterId r:id="rId27"/>
  </p:notesMasterIdLst>
  <p:handoutMasterIdLst>
    <p:handoutMasterId r:id="rId28"/>
  </p:handoutMasterIdLst>
  <p:sldIdLst>
    <p:sldId id="334" r:id="rId5"/>
    <p:sldId id="350" r:id="rId6"/>
    <p:sldId id="352" r:id="rId7"/>
    <p:sldId id="351" r:id="rId8"/>
    <p:sldId id="353" r:id="rId9"/>
    <p:sldId id="354" r:id="rId10"/>
    <p:sldId id="358" r:id="rId11"/>
    <p:sldId id="359" r:id="rId12"/>
    <p:sldId id="360" r:id="rId13"/>
    <p:sldId id="357" r:id="rId14"/>
    <p:sldId id="361" r:id="rId15"/>
    <p:sldId id="362" r:id="rId16"/>
    <p:sldId id="364" r:id="rId17"/>
    <p:sldId id="372" r:id="rId18"/>
    <p:sldId id="363" r:id="rId19"/>
    <p:sldId id="365" r:id="rId20"/>
    <p:sldId id="366" r:id="rId21"/>
    <p:sldId id="367" r:id="rId22"/>
    <p:sldId id="368" r:id="rId23"/>
    <p:sldId id="369" r:id="rId24"/>
    <p:sldId id="370" r:id="rId25"/>
    <p:sldId id="3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C2073-D495-1F49-280F-6EBBB7052491}" v="1" dt="2025-03-30T23:03:51.665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9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7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087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007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8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1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7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9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5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2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978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13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2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7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7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6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7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5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68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dirty="0"/>
              <a:pPr algn="r"/>
              <a:t>9/15/2025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dirty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edial Meniscus Tear | Knee Specialist | Minnesota">
            <a:extLst>
              <a:ext uri="{FF2B5EF4-FFF2-40B4-BE49-F238E27FC236}">
                <a16:creationId xmlns:a16="http://schemas.microsoft.com/office/drawing/2014/main" id="{BB1399AB-50C8-E387-03BA-B8EBED493B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405" b="19405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578BA-AEB9-F39F-2B2F-A3E6DBB57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JOSEPH NOAH MD</a:t>
            </a:r>
          </a:p>
          <a:p>
            <a:pPr algn="ctr"/>
            <a:r>
              <a:rPr lang="en-US" sz="3200" dirty="0"/>
              <a:t>SUNCOAST ORTHOPAEDIC INSTITUTE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Meniscal root tears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4E577-129D-C51D-9B31-98F84A15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9FFDB-3730-F4F2-5B1E-3D3EA58EA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158" y="2587752"/>
            <a:ext cx="3977575" cy="3593592"/>
          </a:xfrm>
        </p:spPr>
        <p:txBody>
          <a:bodyPr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ROOT TEARS ARE ALSO ASSOCIATED WITH "GHOST SIGN"</a:t>
            </a:r>
          </a:p>
          <a:p>
            <a:r>
              <a:rPr lang="en-US" sz="2000" dirty="0">
                <a:ea typeface="+mn-lt"/>
                <a:cs typeface="+mn-lt"/>
              </a:rPr>
              <a:t>ALTERATION OF KNEE BIOMECHANICS LEADS TO MENISCAL EXTRUSION</a:t>
            </a:r>
            <a:endParaRPr lang="en-US" dirty="0">
              <a:ea typeface="+mn-lt"/>
              <a:cs typeface="+mn-lt"/>
            </a:endParaRP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B6F939-136F-3E4C-C021-42C57957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IMAGING</a:t>
            </a:r>
          </a:p>
        </p:txBody>
      </p:sp>
      <p:pic>
        <p:nvPicPr>
          <p:cNvPr id="16" name="Picture Placeholder 15" descr="Meniscal Root Tears | Knee Specialist ...">
            <a:extLst>
              <a:ext uri="{FF2B5EF4-FFF2-40B4-BE49-F238E27FC236}">
                <a16:creationId xmlns:a16="http://schemas.microsoft.com/office/drawing/2014/main" id="{530170B0-3B25-D128-6D48-75377DDF7C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54" r="7054"/>
          <a:stretch/>
        </p:blipFill>
        <p:spPr>
          <a:xfrm>
            <a:off x="188788" y="2587212"/>
            <a:ext cx="6189925" cy="4102099"/>
          </a:xfrm>
        </p:spPr>
      </p:pic>
    </p:spTree>
    <p:extLst>
      <p:ext uri="{BB962C8B-B14F-4D97-AF65-F5344CB8AC3E}">
        <p14:creationId xmlns:p14="http://schemas.microsoft.com/office/powerpoint/2010/main" val="10385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1241B-2CC0-A1F1-F9D3-903CA01B0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AD63E-B369-5199-E401-1C65F62E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158" y="2587752"/>
            <a:ext cx="3977575" cy="3593592"/>
          </a:xfrm>
        </p:spPr>
        <p:txBody>
          <a:bodyPr>
            <a:normAutofit fontScale="70000" lnSpcReduction="20000"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IN SOME OLDER OR LESS ACTIVE PATIENTS NONOPERATIVE TREATMENT CAN BE TRIED</a:t>
            </a:r>
            <a:endParaRPr lang="en-US" dirty="0"/>
          </a:p>
          <a:p>
            <a:r>
              <a:rPr lang="en-US" sz="2000" dirty="0">
                <a:ea typeface="+mn-lt"/>
                <a:cs typeface="+mn-lt"/>
              </a:rPr>
              <a:t>ACTIVITY</a:t>
            </a:r>
            <a:r>
              <a:rPr lang="en-US" sz="2000" dirty="0"/>
              <a:t> MODIFICATION (WEIGHTBEARING)</a:t>
            </a:r>
            <a:endParaRPr lang="en-US" dirty="0"/>
          </a:p>
          <a:p>
            <a:r>
              <a:rPr lang="en-US" sz="2000" dirty="0"/>
              <a:t>NSAIDS AND STEROID INJECTION TO REDUCE INFLAMMATION</a:t>
            </a:r>
            <a:endParaRPr lang="en-US" dirty="0"/>
          </a:p>
          <a:p>
            <a:r>
              <a:rPr lang="en-US" sz="2000" dirty="0"/>
              <a:t>PHYSICAL THERAPY TO INCREASE QUAD AND HAMSTRING STRENGTH</a:t>
            </a:r>
            <a:endParaRPr lang="en-US" dirty="0"/>
          </a:p>
          <a:p>
            <a:r>
              <a:rPr lang="en-US" sz="2000" dirty="0"/>
              <a:t>REPAIR NOT INDICATED IN PATIENTS WITH SIGNIFICANT DENEGERATIVE CHANGES AND TRICOMPARTMENTAL DISEASE</a:t>
            </a: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5325F8-971B-ABB1-1985-3A7522A2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TREATMENT</a:t>
            </a:r>
            <a:br>
              <a:rPr lang="en-US" sz="4400" dirty="0"/>
            </a:br>
            <a:r>
              <a:rPr lang="en-US" sz="4400" dirty="0"/>
              <a:t>NONSURGICAL</a:t>
            </a:r>
          </a:p>
        </p:txBody>
      </p:sp>
      <p:pic>
        <p:nvPicPr>
          <p:cNvPr id="7" name="Picture Placeholder 6" descr="meniscal horns on knee joint ...">
            <a:extLst>
              <a:ext uri="{FF2B5EF4-FFF2-40B4-BE49-F238E27FC236}">
                <a16:creationId xmlns:a16="http://schemas.microsoft.com/office/drawing/2014/main" id="{6A9E56C3-A4B1-06F8-6BE7-7CBE34820D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17" r="9917"/>
          <a:stretch/>
        </p:blipFill>
        <p:spPr>
          <a:xfrm>
            <a:off x="343568" y="2344590"/>
            <a:ext cx="6709833" cy="4277783"/>
          </a:xfrm>
        </p:spPr>
      </p:pic>
    </p:spTree>
    <p:extLst>
      <p:ext uri="{BB962C8B-B14F-4D97-AF65-F5344CB8AC3E}">
        <p14:creationId xmlns:p14="http://schemas.microsoft.com/office/powerpoint/2010/main" val="31183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668F-7BEC-BD32-B281-FBD6EC02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E080-B4BE-7E90-5387-AD5E69A7A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8741" y="2577169"/>
            <a:ext cx="4477637" cy="3593592"/>
          </a:xfrm>
        </p:spPr>
        <p:txBody>
          <a:bodyPr>
            <a:normAutofit fontScale="70000" lnSpcReduction="20000"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IN SOME PATIENTS, OLDER AND WITH UNICOMPARTMENTAL MEDIAL COMPARTMENT DISEASE (EXTENSIVE BONE EDEMA AND CARTILAGE WEAR) AND A ROOT TEAR, PARTIAL KNEE ARTHROPLASTY MAY BE BEST SOLUTION</a:t>
            </a:r>
            <a:endParaRPr lang="en-US" sz="2000" dirty="0"/>
          </a:p>
          <a:p>
            <a:r>
              <a:rPr lang="en-US" sz="2000" dirty="0"/>
              <a:t>FOR MOST PATIENTS, ARTHROSCOPIC REPAIR OF THE ROOT WILL BE RECOMMENDED</a:t>
            </a:r>
          </a:p>
          <a:p>
            <a:r>
              <a:rPr lang="en-US" sz="2000" dirty="0"/>
              <a:t>NO PLACE FOR ARTHROSCOPIC PARTIAL MEDIAL MENISCECTOMY SINCE IT CANNOT IMPROVE FUNCTION</a:t>
            </a:r>
            <a:endParaRPr lang="en-US" dirty="0"/>
          </a:p>
          <a:p>
            <a:r>
              <a:rPr lang="en-US" sz="2000" dirty="0"/>
              <a:t>REPAIR CAN SOMETIMES REVERSE BONE CHANGES (EDEMA) AS JOINT BIOMECHANICS ARE RESTORED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C313F1-009B-3291-7230-72A0A0B3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TREATMENT</a:t>
            </a:r>
            <a:br>
              <a:rPr lang="en-US" sz="4400" dirty="0"/>
            </a:br>
            <a:r>
              <a:rPr lang="en-US" sz="4400" dirty="0"/>
              <a:t>SURGICAL</a:t>
            </a:r>
          </a:p>
        </p:txBody>
      </p:sp>
      <p:pic>
        <p:nvPicPr>
          <p:cNvPr id="6" name="Picture Placeholder 5" descr="A close-up of a mri scan&#10;&#10;AI-generated content may be incorrect.">
            <a:extLst>
              <a:ext uri="{FF2B5EF4-FFF2-40B4-BE49-F238E27FC236}">
                <a16:creationId xmlns:a16="http://schemas.microsoft.com/office/drawing/2014/main" id="{BB41BDDB-3E6C-4D58-567B-3379DD0396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92" t="-230" r="3224" b="319"/>
          <a:stretch/>
        </p:blipFill>
        <p:spPr>
          <a:xfrm>
            <a:off x="-15876" y="2273004"/>
            <a:ext cx="7536727" cy="4586205"/>
          </a:xfrm>
        </p:spPr>
      </p:pic>
    </p:spTree>
    <p:extLst>
      <p:ext uri="{BB962C8B-B14F-4D97-AF65-F5344CB8AC3E}">
        <p14:creationId xmlns:p14="http://schemas.microsoft.com/office/powerpoint/2010/main" val="11569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74B5-459B-E6E6-E2D0-AEF28C90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538B-0111-5148-8D28-44044BB43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8421" y="2583169"/>
            <a:ext cx="5765346" cy="3587592"/>
          </a:xfrm>
        </p:spPr>
        <p:txBody>
          <a:bodyPr>
            <a:normAutofit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/>
              <a:t>THE GOAL TO REPAIR IS RETURN THE MENISCUS ROOT BACK TO ITS NORMAL INSERTION</a:t>
            </a:r>
          </a:p>
          <a:p>
            <a:r>
              <a:rPr lang="en-US" sz="2000" dirty="0">
                <a:ea typeface="+mn-lt"/>
                <a:cs typeface="+mn-lt"/>
              </a:rPr>
              <a:t>THIS REQUIRES REINSERTING THE ROOT BACK DOWN TO THE TIBIA</a:t>
            </a:r>
          </a:p>
          <a:p>
            <a:r>
              <a:rPr lang="en-US" sz="2000" dirty="0">
                <a:ea typeface="+mn-lt"/>
                <a:cs typeface="+mn-lt"/>
              </a:rPr>
              <a:t>THE REPAIR NEEDS TO BE AS ANATOMICAL AS POSSIBLE TO RESTORE NORMAL JOINT BIOMECHANICS</a:t>
            </a: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1B856-4B39-9ADA-7BB4-E6C5329C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TREATMENT</a:t>
            </a:r>
            <a:br>
              <a:rPr lang="en-US" sz="4400" dirty="0"/>
            </a:br>
            <a:r>
              <a:rPr lang="en-US" sz="4400" dirty="0"/>
              <a:t>SURGICAL</a:t>
            </a:r>
          </a:p>
        </p:txBody>
      </p:sp>
      <p:pic>
        <p:nvPicPr>
          <p:cNvPr id="9" name="Picture Placeholder 8" descr="Meniscal Root Repair | Knee Injuries ...">
            <a:extLst>
              <a:ext uri="{FF2B5EF4-FFF2-40B4-BE49-F238E27FC236}">
                <a16:creationId xmlns:a16="http://schemas.microsoft.com/office/drawing/2014/main" id="{92F73C6F-C8F9-ACAD-FEEB-D1FD17392B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38" b="10438"/>
          <a:stretch/>
        </p:blipFill>
        <p:spPr>
          <a:xfrm>
            <a:off x="325325" y="2327665"/>
            <a:ext cx="4755733" cy="4413773"/>
          </a:xfrm>
        </p:spPr>
      </p:pic>
    </p:spTree>
    <p:extLst>
      <p:ext uri="{BB962C8B-B14F-4D97-AF65-F5344CB8AC3E}">
        <p14:creationId xmlns:p14="http://schemas.microsoft.com/office/powerpoint/2010/main" val="18261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742BC-CA2B-C8E9-3637-B3486B38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4F16-56CB-5C92-80C6-BD801240B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2421" y="2583169"/>
            <a:ext cx="4301346" cy="358759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a typeface="+mn-lt"/>
                <a:cs typeface="+mn-lt"/>
              </a:rPr>
              <a:t>THE MENISCUS IS MOBILIZED MAKING SURE THAT IT CAN BE REDUCED BACK TO IT NORMAL INSERTION</a:t>
            </a:r>
            <a:endParaRPr lang="en-US" dirty="0"/>
          </a:p>
          <a:p>
            <a:r>
              <a:rPr lang="en-US" sz="2000" dirty="0">
                <a:ea typeface="+mn-lt"/>
                <a:cs typeface="+mn-lt"/>
              </a:rPr>
              <a:t>A MENISCAL SUTURE PASSER IS USED TO PASS NONABSORBABLE SUTURES THROUGH THE MENISCAL ROOT TISSUE</a:t>
            </a:r>
            <a:endParaRPr lang="en-US"/>
          </a:p>
          <a:p>
            <a:r>
              <a:rPr lang="en-US" sz="2000" dirty="0">
                <a:ea typeface="+mn-lt"/>
                <a:cs typeface="+mn-lt"/>
              </a:rPr>
              <a:t>THESE SUTURES WILL LATER BE PULLED OUT THROUGH A TUNNEL CREATED IN THE TIBIA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A46261-0236-61F9-8F43-66020A1B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TREATMENT</a:t>
            </a:r>
            <a:br>
              <a:rPr lang="en-US" sz="4400" dirty="0"/>
            </a:br>
            <a:r>
              <a:rPr lang="en-US" sz="4400" dirty="0"/>
              <a:t>SURGICAL</a:t>
            </a:r>
          </a:p>
        </p:txBody>
      </p:sp>
      <p:pic>
        <p:nvPicPr>
          <p:cNvPr id="10" name="Picture Placeholder 9" descr="Posterior Medial Meniscus Root Repair Using Two Transtibial Tunnels with  Modified Mason&amp;ndash;Allen Stitches: A Technical Note">
            <a:extLst>
              <a:ext uri="{FF2B5EF4-FFF2-40B4-BE49-F238E27FC236}">
                <a16:creationId xmlns:a16="http://schemas.microsoft.com/office/drawing/2014/main" id="{8C7B4348-44CE-9295-2093-BC9D0AB018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0211" t="-1554" r="34269" b="1684"/>
          <a:stretch/>
        </p:blipFill>
        <p:spPr>
          <a:xfrm>
            <a:off x="-979641" y="2276856"/>
            <a:ext cx="8056472" cy="4578348"/>
          </a:xfrm>
        </p:spPr>
      </p:pic>
    </p:spTree>
    <p:extLst>
      <p:ext uri="{BB962C8B-B14F-4D97-AF65-F5344CB8AC3E}">
        <p14:creationId xmlns:p14="http://schemas.microsoft.com/office/powerpoint/2010/main" val="25420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97967-0C99-CB28-5DC7-77A33BE2C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0E1D4-9DD8-3009-BCEC-30A3E7CC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6421" y="2577169"/>
            <a:ext cx="5327346" cy="3599592"/>
          </a:xfrm>
        </p:spPr>
        <p:txBody>
          <a:bodyPr>
            <a:normAutofit lnSpcReduction="10000"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/>
              <a:t>A TUNNEL IS CREATED USING A SPECIALIZED GUIDE</a:t>
            </a:r>
          </a:p>
          <a:p>
            <a:r>
              <a:rPr lang="en-US" sz="2000" dirty="0">
                <a:ea typeface="+mn-lt"/>
                <a:cs typeface="+mn-lt"/>
              </a:rPr>
              <a:t>A TUNNEL IS DRILLED EXITING INTO THE KNEE</a:t>
            </a:r>
          </a:p>
          <a:p>
            <a:r>
              <a:rPr lang="en-US" sz="2000" dirty="0">
                <a:ea typeface="+mn-lt"/>
                <a:cs typeface="+mn-lt"/>
              </a:rPr>
              <a:t>A SUTURE RETRIEVER IS THEN PASSED AND PULLED OUT THE FRONT OF THE KNEE</a:t>
            </a:r>
          </a:p>
          <a:p>
            <a:r>
              <a:rPr lang="en-US" sz="2000" dirty="0">
                <a:ea typeface="+mn-lt"/>
                <a:cs typeface="+mn-lt"/>
              </a:rPr>
              <a:t>THE MENISCAL SUTURES ARE PASSED INTO THIS SUTURE RETRIEVER</a:t>
            </a:r>
          </a:p>
          <a:p>
            <a:endParaRPr lang="en-US" sz="2000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A0348C-8EF1-96E6-02B2-C68C2582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TREATMENT</a:t>
            </a:r>
            <a:br>
              <a:rPr lang="en-US" sz="4400" dirty="0"/>
            </a:br>
            <a:r>
              <a:rPr lang="en-US" sz="4400" dirty="0"/>
              <a:t>SURGICAL</a:t>
            </a:r>
          </a:p>
        </p:txBody>
      </p:sp>
      <p:pic>
        <p:nvPicPr>
          <p:cNvPr id="19" name="Picture Placeholder 18" descr="Double Bone Plug Meniscus Reconstruction">
            <a:extLst>
              <a:ext uri="{FF2B5EF4-FFF2-40B4-BE49-F238E27FC236}">
                <a16:creationId xmlns:a16="http://schemas.microsoft.com/office/drawing/2014/main" id="{F4A0E284-27D4-6347-86B8-E1590C949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7429" t="-182" r="-18845" b="2916"/>
          <a:stretch/>
        </p:blipFill>
        <p:spPr>
          <a:xfrm>
            <a:off x="131227" y="2456966"/>
            <a:ext cx="5861578" cy="3714050"/>
          </a:xfrm>
        </p:spPr>
      </p:pic>
    </p:spTree>
    <p:extLst>
      <p:ext uri="{BB962C8B-B14F-4D97-AF65-F5344CB8AC3E}">
        <p14:creationId xmlns:p14="http://schemas.microsoft.com/office/powerpoint/2010/main" val="2349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62929-D37F-D920-348C-0ED20209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Repairing a torn meniscal root ">
            <a:extLst>
              <a:ext uri="{FF2B5EF4-FFF2-40B4-BE49-F238E27FC236}">
                <a16:creationId xmlns:a16="http://schemas.microsoft.com/office/drawing/2014/main" id="{7C52EADB-8895-A615-A2A0-AD10D4C3AB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382" b="133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E88E-B070-382A-7BDF-95C4A0816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THE SUTURES ARE THEN PASSED INTO THE PREVIOUSLY PLACED RETRIEVER AND PULLED OUT THE TIBIAL TUNNEL</a:t>
            </a:r>
          </a:p>
          <a:p>
            <a:r>
              <a:rPr lang="en-US" sz="2000" dirty="0">
                <a:ea typeface="+mn-lt"/>
                <a:cs typeface="+mn-lt"/>
              </a:rPr>
              <a:t>THE SUTURES ARE TENSIONED PULLING THE ROOT INTO THE TIBIAL TUNNEL</a:t>
            </a:r>
          </a:p>
          <a:p>
            <a:r>
              <a:rPr lang="en-US" sz="2000" dirty="0">
                <a:ea typeface="+mn-lt"/>
                <a:cs typeface="+mn-lt"/>
              </a:rPr>
              <a:t>THE SUTURES ARE THEN SECURED TO THE TIBIA VIA AN ANCHOR OR BUTTON</a:t>
            </a:r>
          </a:p>
          <a:p>
            <a:endParaRPr lang="en-US" sz="2000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D64F56-6211-1B20-4467-2121C0D4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TREATMENT </a:t>
            </a:r>
            <a:br>
              <a:rPr lang="en-US" sz="4400" dirty="0"/>
            </a:br>
            <a:r>
              <a:rPr lang="en-US" sz="4400" dirty="0"/>
              <a:t>SURGICAL</a:t>
            </a:r>
          </a:p>
        </p:txBody>
      </p:sp>
    </p:spTree>
    <p:extLst>
      <p:ext uri="{BB962C8B-B14F-4D97-AF65-F5344CB8AC3E}">
        <p14:creationId xmlns:p14="http://schemas.microsoft.com/office/powerpoint/2010/main" val="37213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8474BF-1E00-EFDC-553D-98593538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MENISCUS ROOT TEARS</a:t>
            </a:r>
            <a:br>
              <a:rPr lang="en-US" sz="4000" dirty="0"/>
            </a:br>
            <a:r>
              <a:rPr lang="en-US" sz="4000" dirty="0"/>
              <a:t>SURGICAL TREATMENT</a:t>
            </a:r>
            <a:br>
              <a:rPr lang="en-US" sz="4000" dirty="0"/>
            </a:br>
            <a:r>
              <a:rPr lang="en-US" sz="4000" dirty="0"/>
              <a:t>REHAB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F2297C-CDB5-F5FA-DC2E-AD5C322186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PHASE 1: WEEKS 0-6 </a:t>
            </a:r>
          </a:p>
          <a:p>
            <a:r>
              <a:rPr lang="en-US" dirty="0"/>
              <a:t>WEIGHT BEARING: STRICT NWB</a:t>
            </a:r>
          </a:p>
          <a:p>
            <a:r>
              <a:rPr lang="en-US" dirty="0"/>
              <a:t>HINGED KNEE BRACE: 6 WKS</a:t>
            </a:r>
          </a:p>
          <a:p>
            <a:r>
              <a:rPr lang="en-US" dirty="0"/>
              <a:t>BRACE IS LOCKED IN FULL EXTENSION FOR AMBULATION AND SLEEP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5ED2C-5870-A70E-DCF6-695AECE15E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CAN BE REMOVED FOR HYGIENE AND THERAPY</a:t>
            </a:r>
          </a:p>
          <a:p>
            <a:r>
              <a:rPr lang="en-US" dirty="0"/>
              <a:t>BRACE CAN BE UNLOCKED 0-30 DEGREES WHILE PATIENT IS AWAKE</a:t>
            </a:r>
          </a:p>
          <a:p>
            <a:r>
              <a:rPr lang="en-US" dirty="0"/>
              <a:t>PROTECT AGAINST HAMSTRING CONTRACTION (ATTACHES TO POSTERIOR ROOT)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3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7626F-B4AF-E760-01C2-4B7899F1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F71F1A-CDCC-467B-6F00-63DAD49B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MENISCUS ROOT TEARS</a:t>
            </a:r>
            <a:br>
              <a:rPr lang="en-US" sz="4000" dirty="0"/>
            </a:br>
            <a:r>
              <a:rPr lang="en-US" sz="4000" dirty="0"/>
              <a:t>SURGICAL TREATMENT</a:t>
            </a:r>
            <a:br>
              <a:rPr lang="en-US" sz="4000" dirty="0"/>
            </a:br>
            <a:r>
              <a:rPr lang="en-US" sz="4000" dirty="0"/>
              <a:t>REHAB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86BC466-0D17-87CB-7A76-DDD196166E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RANGE OF MOTION: AAROM-AROM FOR EXTENSION</a:t>
            </a:r>
          </a:p>
          <a:p>
            <a:r>
              <a:rPr lang="en-US" dirty="0"/>
              <a:t>PROM FOR KNEE FLEXION</a:t>
            </a:r>
          </a:p>
          <a:p>
            <a:r>
              <a:rPr lang="en-US" dirty="0"/>
              <a:t>0-4 WEEKS: NO FLEXION &gt;90*</a:t>
            </a:r>
          </a:p>
          <a:p>
            <a:r>
              <a:rPr lang="en-US" dirty="0"/>
              <a:t>4-6 WEEKS: FULL ROM </a:t>
            </a:r>
          </a:p>
          <a:p>
            <a:r>
              <a:rPr lang="en-US" dirty="0"/>
              <a:t>EXERCISES USUALLY START AT 2-3 WEEKS POSTOP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AE7B-71E3-2B5A-44E7-0DF4F5FF6F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QUAD SETS, PASSIVE HEEL SLIDES, 4 WAY STRAIGHT LEG RAISES IN BRACE</a:t>
            </a:r>
            <a:endParaRPr lang="en-US" dirty="0"/>
          </a:p>
          <a:p>
            <a:r>
              <a:rPr lang="en-US" dirty="0"/>
              <a:t>ISOMETRIC ABD AND </a:t>
            </a:r>
            <a:r>
              <a:rPr lang="en-US"/>
              <a:t>ADDUCTIONS</a:t>
            </a:r>
            <a:endParaRPr lang="en-US" dirty="0"/>
          </a:p>
          <a:p>
            <a:r>
              <a:rPr lang="en-US" dirty="0"/>
              <a:t>PRONE AND SUPINE HANGS FOR FULL EXTENSION</a:t>
            </a:r>
          </a:p>
          <a:p>
            <a:r>
              <a:rPr lang="en-US" dirty="0"/>
              <a:t>AT 4 WKS PROTECTED SUPINE WALL SLIDES TO &lt;90*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70BC9-D157-A728-7612-CB66F6F4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6EE3A6-7BCA-7003-154D-AA13EB27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MENISCUS ROOT TEARS</a:t>
            </a:r>
            <a:br>
              <a:rPr lang="en-US" sz="4000" dirty="0"/>
            </a:br>
            <a:r>
              <a:rPr lang="en-US" sz="4000" dirty="0"/>
              <a:t>SURGICAL TREATMENT</a:t>
            </a:r>
            <a:br>
              <a:rPr lang="en-US" sz="4000" dirty="0"/>
            </a:br>
            <a:r>
              <a:rPr lang="en-US" sz="4000" dirty="0"/>
              <a:t>REHAB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B29462-6341-B132-8ED1-4FF7513B04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PHASE 2: WEEKS 7-11</a:t>
            </a:r>
          </a:p>
          <a:p>
            <a:r>
              <a:rPr lang="en-US" dirty="0">
                <a:ea typeface="+mn-lt"/>
                <a:cs typeface="+mn-lt"/>
              </a:rPr>
              <a:t>AVOID SQUATTING/FLEXION &gt; 90° IN WEIGHT BEARING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WEIGHT BEARING: AS TOLERATED – OFF CRUTCHES 6-8 WKS WHEN NORMAL GAIT ACHIEVED</a:t>
            </a:r>
            <a:endParaRPr lang="en-US" dirty="0"/>
          </a:p>
          <a:p>
            <a:r>
              <a:rPr lang="en-US" dirty="0"/>
              <a:t>BRACE IS REMOVED IN COMPLIANT PATIENTS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06E4D-A138-5B1B-5C99-2E244BA088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EXERCISES : CLOSED CHAIN</a:t>
            </a:r>
          </a:p>
          <a:p>
            <a:r>
              <a:rPr lang="en-US" dirty="0"/>
              <a:t>LUNGES: 0-60 , LEG PRESS: 0-90, NORDIC TRACK, ELLIPTICAL, DEEP WATER RUN</a:t>
            </a:r>
          </a:p>
          <a:p>
            <a:r>
              <a:rPr lang="en-US" dirty="0"/>
              <a:t>PROPRIOCEPTIVE AND BALANCE EXERCISES</a:t>
            </a:r>
          </a:p>
          <a:p>
            <a:r>
              <a:rPr lang="en-US" dirty="0"/>
              <a:t>LIGHT HAMSTRING WORK AT 8 WKS</a:t>
            </a:r>
          </a:p>
          <a:p>
            <a:r>
              <a:rPr lang="en-US" dirty="0"/>
              <a:t>STATIONARY BIKE (HIGH SEAT, LOW RESISTANCE &lt;110*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8C8C8-2CBD-DDD0-1F1B-4A214E6A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EACH KNEE HAS A MEDIAL </a:t>
            </a:r>
            <a:r>
              <a:rPr lang="en-US"/>
              <a:t>AND LATERAL MENISCUS</a:t>
            </a:r>
            <a:endParaRPr lang="en-US" dirty="0"/>
          </a:p>
          <a:p>
            <a:r>
              <a:rPr lang="en-US" dirty="0"/>
              <a:t>THE MENISCI ARE SEMILUNAR WEDGES MADE OF </a:t>
            </a:r>
            <a:r>
              <a:rPr lang="en-US"/>
              <a:t>FIBROCARTILAGE </a:t>
            </a:r>
          </a:p>
          <a:p>
            <a:r>
              <a:rPr lang="en-US" dirty="0"/>
              <a:t>THEIR FUNCTION IS TO HELP DISTRIBUTE AXIAL LOAD AND REDUCE JOINT FORCES </a:t>
            </a:r>
          </a:p>
          <a:p>
            <a:r>
              <a:rPr lang="en-US" dirty="0"/>
              <a:t>ALSO HAVE IMPORTANT ROLE IN JOINT STABILITY</a:t>
            </a:r>
          </a:p>
          <a:p>
            <a:r>
              <a:rPr lang="en-US" dirty="0"/>
              <a:t>LOSS OF MENISCUS TISSUE INCREASES JOINT FORCES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DF0EA8-3CA9-746F-543F-CDCF8E79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2078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Meniscus anatomy</a:t>
            </a:r>
          </a:p>
        </p:txBody>
      </p:sp>
      <p:pic>
        <p:nvPicPr>
          <p:cNvPr id="7" name="Picture Placeholder 6" descr="Meniscal Root Tears - Dr. Chris Jones ...">
            <a:extLst>
              <a:ext uri="{FF2B5EF4-FFF2-40B4-BE49-F238E27FC236}">
                <a16:creationId xmlns:a16="http://schemas.microsoft.com/office/drawing/2014/main" id="{1BDDA4D8-F0A2-6E50-45DC-A13E35C147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12" b="4612"/>
          <a:stretch/>
        </p:blipFill>
        <p:spPr>
          <a:xfrm>
            <a:off x="-1752" y="2401298"/>
            <a:ext cx="6673461" cy="4058749"/>
          </a:xfrm>
        </p:spPr>
      </p:pic>
    </p:spTree>
    <p:extLst>
      <p:ext uri="{BB962C8B-B14F-4D97-AF65-F5344CB8AC3E}">
        <p14:creationId xmlns:p14="http://schemas.microsoft.com/office/powerpoint/2010/main" val="155786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978B7-17A1-06CC-BE0B-618DC3521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397AB-9DA2-2E4F-9BDD-401E757C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MENISCUS ROOT TEARS</a:t>
            </a:r>
            <a:br>
              <a:rPr lang="en-US" sz="4000" dirty="0"/>
            </a:br>
            <a:r>
              <a:rPr lang="en-US" sz="4000" dirty="0"/>
              <a:t>SURGICAL TREATMENT</a:t>
            </a:r>
            <a:br>
              <a:rPr lang="en-US" sz="4000" dirty="0"/>
            </a:br>
            <a:r>
              <a:rPr lang="en-US" sz="4000" dirty="0"/>
              <a:t>REHAB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E14D4CF-C893-FE2A-3CB7-3B00894337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PHASE 3: WEEKS 12-16</a:t>
            </a:r>
          </a:p>
          <a:p>
            <a:r>
              <a:rPr lang="en-US" dirty="0"/>
              <a:t>FULL WEIGHT BEARING</a:t>
            </a:r>
          </a:p>
          <a:p>
            <a:r>
              <a:rPr lang="en-US" dirty="0">
                <a:ea typeface="+mn-lt"/>
                <a:cs typeface="+mn-lt"/>
              </a:rPr>
              <a:t>FULL PAINLESS MOTION SHOULD BE ACHIEVED</a:t>
            </a:r>
            <a:endParaRPr lang="en-US" dirty="0"/>
          </a:p>
          <a:p>
            <a:r>
              <a:rPr lang="en-US" dirty="0"/>
              <a:t>INCREASED HAMSTRING AND QUAD STRENGTHENING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A237B-9D2C-6E47-7483-0C39E916AD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FOCUS ON SINGLE LEG STRENGTH (PLYOMETRICS AND SPORTS SPECIFIC DRILLS)</a:t>
            </a:r>
          </a:p>
          <a:p>
            <a:r>
              <a:rPr lang="en-US" dirty="0"/>
              <a:t>4 WAY RESISTED BAND WORK</a:t>
            </a:r>
          </a:p>
          <a:p>
            <a:r>
              <a:rPr lang="en-US" dirty="0"/>
              <a:t>BALANCE BOARD</a:t>
            </a:r>
          </a:p>
          <a:p>
            <a:r>
              <a:rPr lang="en-US" dirty="0"/>
              <a:t>FOCUS ON RETURN TO NORMAL ACTIVITIES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3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63F1-08FF-D1E5-C4A7-EA1843DD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MENISCAL ROOT TEARS</a:t>
            </a:r>
            <a:br>
              <a:rPr lang="en-US" sz="3600" dirty="0"/>
            </a:br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BE08-AB13-04A6-7AAE-4EDDF06A79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400" dirty="0"/>
              <a:t>ARE SIGNIFICANT INJURIES THAT CAN LEAD TO RAPID JOINT DEGENERATION</a:t>
            </a:r>
          </a:p>
          <a:p>
            <a:r>
              <a:rPr lang="en-US" sz="2400" dirty="0"/>
              <a:t>NONOPERATIVE TREATMENT CAN BE USED IN LESS ACTIVE OLDER PATIENTS</a:t>
            </a:r>
          </a:p>
          <a:p>
            <a:r>
              <a:rPr lang="en-US" sz="2400" dirty="0"/>
              <a:t>SURGERY WHEN PERFORMED MUST REDUCE MENISCAL ROOT TO ANATOMICAL POSITION</a:t>
            </a:r>
          </a:p>
          <a:p>
            <a:r>
              <a:rPr lang="en-US" sz="2400" dirty="0"/>
              <a:t>SURGICAL TREATMENT REQUIRES AN EXTENSIVE POSTOP REHAB COURSE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B5EBB-994C-3D10-AFF3-50B41D704B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IN OLDER SYMPTOMATIC PATIENTS OR THOSE WITH SIGNIFICANT  UNDERLYING JOINT DEGENERATION OR WHO CANNOT ADHERE TO POSTOP REHAB </a:t>
            </a:r>
          </a:p>
          <a:p>
            <a:r>
              <a:rPr lang="en-US" dirty="0"/>
              <a:t>IMPLANT ARTHROPLASTY (PARTIAL OR TOTAL KNEE) MAY BE BEST OPTION</a:t>
            </a:r>
          </a:p>
          <a:p>
            <a:r>
              <a:rPr lang="en-US" dirty="0"/>
              <a:t>CAN BE FULL WEIGHT BEARING AND START IMMEDIATE ROM EXERCISES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646F4-E0DE-7F01-316A-534C60A97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E143C-B733-E80F-3708-467A70B1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JOSEPH NOAH, MD</a:t>
            </a:r>
            <a:br>
              <a:rPr lang="en-US" sz="4000" dirty="0"/>
            </a:br>
            <a:r>
              <a:rPr lang="en-US" sz="4000" dirty="0"/>
              <a:t>SUNCOAST ORTHOPAEDIC</a:t>
            </a:r>
            <a:br>
              <a:rPr lang="en-US" sz="4000" dirty="0"/>
            </a:br>
            <a:r>
              <a:rPr lang="en-US" sz="4000" dirty="0"/>
              <a:t>INSTITUTE</a:t>
            </a:r>
          </a:p>
        </p:txBody>
      </p:sp>
      <p:pic>
        <p:nvPicPr>
          <p:cNvPr id="11" name="Picture Placeholder 10" descr="Meniscal Root Tears - Dr. Chris Jones ...">
            <a:extLst>
              <a:ext uri="{FF2B5EF4-FFF2-40B4-BE49-F238E27FC236}">
                <a16:creationId xmlns:a16="http://schemas.microsoft.com/office/drawing/2014/main" id="{09481062-DBE0-E9E2-099C-79B12C0F0F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44" b="13644"/>
          <a:stretch/>
        </p:blipFill>
        <p:spPr>
          <a:xfrm>
            <a:off x="140444" y="2270054"/>
            <a:ext cx="6521903" cy="4558390"/>
          </a:xfrm>
        </p:spPr>
      </p:pic>
    </p:spTree>
    <p:extLst>
      <p:ext uri="{BB962C8B-B14F-4D97-AF65-F5344CB8AC3E}">
        <p14:creationId xmlns:p14="http://schemas.microsoft.com/office/powerpoint/2010/main" val="61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natomy Of The Meniscus - Everything You Need To Know - Dr. Nabil Ebraheim  - YouTube">
            <a:extLst>
              <a:ext uri="{FF2B5EF4-FFF2-40B4-BE49-F238E27FC236}">
                <a16:creationId xmlns:a16="http://schemas.microsoft.com/office/drawing/2014/main" id="{E56180E2-CBD7-457C-79F3-AF68B19446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30" b="34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5C6A9-3A69-98EA-1FD8-113999E24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MENISCUS TEARS GENERALLY OCCUR WITH A TWISTING/PIVOTING INJURY. ALSO SEEN WITH LIGAMENT INJURIES</a:t>
            </a:r>
          </a:p>
          <a:p>
            <a:r>
              <a:rPr lang="en-US" dirty="0"/>
              <a:t>CAN ALSO OCCUR WITH DEEP FLEXION INJURY</a:t>
            </a:r>
          </a:p>
          <a:p>
            <a:r>
              <a:rPr lang="en-US" dirty="0"/>
              <a:t>MOST OF THE MENISCUS LACKS ADEQUATE BLOOD SUPPLY SO HEALING IS INCONSISTENT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15F44-3398-B5FC-564C-325033EF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MENISCUS ANATOMY</a:t>
            </a:r>
          </a:p>
        </p:txBody>
      </p:sp>
    </p:spTree>
    <p:extLst>
      <p:ext uri="{BB962C8B-B14F-4D97-AF65-F5344CB8AC3E}">
        <p14:creationId xmlns:p14="http://schemas.microsoft.com/office/powerpoint/2010/main" val="240374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9BB4-BDFE-290B-B64E-E2FE5849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meniscus is anchored both anteriorly and posteriorly to the tibia (meniscal roots)</a:t>
            </a:r>
          </a:p>
          <a:p>
            <a:r>
              <a:rPr lang="en-US" dirty="0"/>
              <a:t>The mid portion of the meniscus is secured to the knee capsule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9C039D-9DA8-E1DB-0B4C-8F9B6B84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Meniscus anatomy</a:t>
            </a:r>
          </a:p>
        </p:txBody>
      </p:sp>
      <p:pic>
        <p:nvPicPr>
          <p:cNvPr id="7" name="Picture Placeholder 6" descr="Meniscotibial Ligament Complex ...">
            <a:extLst>
              <a:ext uri="{FF2B5EF4-FFF2-40B4-BE49-F238E27FC236}">
                <a16:creationId xmlns:a16="http://schemas.microsoft.com/office/drawing/2014/main" id="{0E03D6E6-6827-7F58-D7AE-88B7E06FE3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12" b="4612"/>
          <a:stretch/>
        </p:blipFill>
        <p:spPr>
          <a:xfrm>
            <a:off x="85895" y="2449051"/>
            <a:ext cx="6459732" cy="4177597"/>
          </a:xfrm>
        </p:spPr>
      </p:pic>
    </p:spTree>
    <p:extLst>
      <p:ext uri="{BB962C8B-B14F-4D97-AF65-F5344CB8AC3E}">
        <p14:creationId xmlns:p14="http://schemas.microsoft.com/office/powerpoint/2010/main" val="24543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r David Samra | Meniscus &amp; Labral Tears">
            <a:extLst>
              <a:ext uri="{FF2B5EF4-FFF2-40B4-BE49-F238E27FC236}">
                <a16:creationId xmlns:a16="http://schemas.microsoft.com/office/drawing/2014/main" id="{072E835D-DC4F-6D25-68C5-531E84F8E8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241" t="2682" r="901" b="-2683"/>
          <a:stretch/>
        </p:blipFill>
        <p:spPr>
          <a:xfrm>
            <a:off x="595157" y="2924141"/>
            <a:ext cx="7110616" cy="399451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1B48-F771-4DCA-64A7-9E6D4BC4E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5158" y="2587752"/>
            <a:ext cx="2885575" cy="3593592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MENISCAL ROOT TEARS ARE LESS COMMON THAN MENISCAL BODY TEARS</a:t>
            </a:r>
          </a:p>
          <a:p>
            <a:r>
              <a:rPr lang="en-US" sz="2000" dirty="0"/>
              <a:t>MENISCUS ROOT AIDS THE FUNCTION BY SECURING THE MENISCUS IN PLACE</a:t>
            </a:r>
          </a:p>
          <a:p>
            <a:r>
              <a:rPr lang="en-US" sz="2000" dirty="0"/>
              <a:t>ALLOWING FOR OPTIMAL SHOCK ABSORBING FUNCTION </a:t>
            </a:r>
          </a:p>
          <a:p>
            <a:r>
              <a:rPr lang="en-US" sz="2000" dirty="0"/>
              <a:t>CONTROLS "HOOP STRESS"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31A318-5720-60F1-CAB3-E7739105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7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9396D-1473-9C81-1454-0EF5A389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AA8DD-39FE-C384-3A7D-69E11B494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158" y="2587752"/>
            <a:ext cx="3977575" cy="3593592"/>
          </a:xfrm>
        </p:spPr>
        <p:txBody>
          <a:bodyPr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ROOT TEARS ARE ASSOCIATED WITH MENISCAL EXTRUSION ALTERATION OF CIRCUMFERENTIAL HOOP STRESS</a:t>
            </a:r>
            <a:endParaRPr lang="en-US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ALTERATION OF KNEE BIOMECHANICS </a:t>
            </a:r>
            <a:endParaRPr lang="en-US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INCREASES TIBIOFEMORAL CONTACT PRESSURE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A4059C-AD61-672C-0C84-0B1FE72A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IMPORTANCE</a:t>
            </a:r>
            <a:endParaRPr lang="en-US" dirty="0"/>
          </a:p>
        </p:txBody>
      </p:sp>
      <p:pic>
        <p:nvPicPr>
          <p:cNvPr id="7" name="Picture Placeholder 6" descr="Meniscal Root Tears - Dr. Chris Jones Colorado Springs, CO">
            <a:extLst>
              <a:ext uri="{FF2B5EF4-FFF2-40B4-BE49-F238E27FC236}">
                <a16:creationId xmlns:a16="http://schemas.microsoft.com/office/drawing/2014/main" id="{08893193-D1C7-22BD-7C1A-487A919235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" t="17530" b="9363"/>
          <a:stretch/>
        </p:blipFill>
        <p:spPr>
          <a:xfrm>
            <a:off x="168000" y="2573742"/>
            <a:ext cx="6409477" cy="4402128"/>
          </a:xfrm>
        </p:spPr>
      </p:pic>
    </p:spTree>
    <p:extLst>
      <p:ext uri="{BB962C8B-B14F-4D97-AF65-F5344CB8AC3E}">
        <p14:creationId xmlns:p14="http://schemas.microsoft.com/office/powerpoint/2010/main" val="236289031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D904E-3466-8CD6-F9F5-D53D9BD1C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D640D-4236-BFDC-BAD1-BCE4C7550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158" y="2587752"/>
            <a:ext cx="3977575" cy="359359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a typeface="+mn-lt"/>
                <a:cs typeface="+mn-lt"/>
              </a:rPr>
              <a:t>BIOMECHANICAL STUDIES SHOW THAT ROOT TEARS ARE THE EQUIVALENT OF A TOTAL MENISCECTOMY</a:t>
            </a:r>
          </a:p>
          <a:p>
            <a:r>
              <a:rPr lang="en-US" sz="2000" dirty="0">
                <a:ea typeface="+mn-lt"/>
                <a:cs typeface="+mn-lt"/>
              </a:rPr>
              <a:t>25% INCREASE IN MEDIAL COMPARTMENT PEAK CONTACT PRESSURE</a:t>
            </a:r>
            <a:endParaRPr lang="en-US" sz="2000" dirty="0"/>
          </a:p>
          <a:p>
            <a:r>
              <a:rPr lang="en-US" sz="2000" dirty="0"/>
              <a:t>LEFT UNTREATED SIGNIFICANT DEGENERATIVE CHANGES CAN OCCUR</a:t>
            </a: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99B609-4F70-589D-EF8C-4AD0BFEA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IMPORTANCE</a:t>
            </a:r>
          </a:p>
        </p:txBody>
      </p:sp>
      <p:pic>
        <p:nvPicPr>
          <p:cNvPr id="10" name="Picture Placeholder 9" descr="Medial meniscus posterior root tear ...">
            <a:extLst>
              <a:ext uri="{FF2B5EF4-FFF2-40B4-BE49-F238E27FC236}">
                <a16:creationId xmlns:a16="http://schemas.microsoft.com/office/drawing/2014/main" id="{E507C6B8-CD40-113B-3ABF-8A1DBA70BF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87" b="8087"/>
          <a:stretch/>
        </p:blipFill>
        <p:spPr>
          <a:xfrm>
            <a:off x="616618" y="2813960"/>
            <a:ext cx="4861982" cy="3561291"/>
          </a:xfrm>
        </p:spPr>
      </p:pic>
    </p:spTree>
    <p:extLst>
      <p:ext uri="{BB962C8B-B14F-4D97-AF65-F5344CB8AC3E}">
        <p14:creationId xmlns:p14="http://schemas.microsoft.com/office/powerpoint/2010/main" val="298827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E4D76-830E-B202-FD8B-AEE15370A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DCD21-65CC-DE45-5FF8-0DA52173C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5492" y="2778252"/>
            <a:ext cx="4316241" cy="3593592"/>
          </a:xfrm>
        </p:spPr>
        <p:txBody>
          <a:bodyPr>
            <a:normAutofit fontScale="47500" lnSpcReduction="20000"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/>
          </a:p>
          <a:p>
            <a:r>
              <a:rPr lang="en-US" sz="3600" dirty="0"/>
              <a:t>CAN OCCUR SECONDARY TO TRAUMA (HYPERFLEXION)</a:t>
            </a:r>
            <a:endParaRPr lang="en-US"/>
          </a:p>
          <a:p>
            <a:r>
              <a:rPr lang="en-US" sz="3600" dirty="0"/>
              <a:t>70% ARE DEGENERATIVE OR ASSOCIATED WITH MINOR EVENT (SQUATTING)</a:t>
            </a:r>
          </a:p>
          <a:p>
            <a:r>
              <a:rPr lang="en-US" sz="3600" dirty="0"/>
              <a:t>ASSOCIATED WITH PAIN AND SWELLING</a:t>
            </a:r>
          </a:p>
          <a:p>
            <a:r>
              <a:rPr lang="en-US" sz="3600" dirty="0"/>
              <a:t>WEIGHTBEARING PAIN</a:t>
            </a:r>
          </a:p>
          <a:p>
            <a:r>
              <a:rPr lang="en-US" sz="3600" dirty="0"/>
              <a:t>MORE COMMON IN HIGHER BMI PATIENTS</a:t>
            </a:r>
          </a:p>
          <a:p>
            <a:endParaRPr lang="en-US" sz="3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/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82020-7DBB-7E00-CE38-E9E13070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DIAGNOSIS</a:t>
            </a:r>
          </a:p>
        </p:txBody>
      </p:sp>
      <p:pic>
        <p:nvPicPr>
          <p:cNvPr id="6" name="Picture Placeholder 5" descr="Meniscal Root Tears - Dr. Chris Jones ...">
            <a:extLst>
              <a:ext uri="{FF2B5EF4-FFF2-40B4-BE49-F238E27FC236}">
                <a16:creationId xmlns:a16="http://schemas.microsoft.com/office/drawing/2014/main" id="{4CD02E7E-ED5D-A57C-52F8-90E9508373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145" b="16145"/>
          <a:stretch/>
        </p:blipFill>
        <p:spPr>
          <a:xfrm>
            <a:off x="709223" y="2476882"/>
            <a:ext cx="5248273" cy="4195761"/>
          </a:xfrm>
        </p:spPr>
      </p:pic>
    </p:spTree>
    <p:extLst>
      <p:ext uri="{BB962C8B-B14F-4D97-AF65-F5344CB8AC3E}">
        <p14:creationId xmlns:p14="http://schemas.microsoft.com/office/powerpoint/2010/main" val="383568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01A13-4D6B-9246-7D4B-421EEBA2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A6EAC-E763-0F83-C9CE-972E19600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158" y="2587752"/>
            <a:ext cx="3977575" cy="3593592"/>
          </a:xfrm>
        </p:spPr>
        <p:txBody>
          <a:bodyPr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IN LONGER STANDING TEARS MEDIAL BONE EDEMA AND STRESS REACTION SEEN</a:t>
            </a:r>
          </a:p>
          <a:p>
            <a:r>
              <a:rPr lang="en-US" sz="2000" dirty="0"/>
              <a:t>MOST COMMONLY ON TIBIAL SIDE BUT CAN ALSO FEMUR</a:t>
            </a:r>
          </a:p>
          <a:p>
            <a:r>
              <a:rPr lang="en-US" sz="2000" dirty="0"/>
              <a:t>THIS MAY EXPLAIN THE INCREASED PAIN SEEN IN SOME PATIENTS</a:t>
            </a: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FBA6E-459F-5BD7-91E1-C514EFAF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Meniscus ROOT TEARS</a:t>
            </a:r>
            <a:br>
              <a:rPr lang="en-US" sz="4400" dirty="0"/>
            </a:br>
            <a:r>
              <a:rPr lang="en-US" sz="4400" dirty="0"/>
              <a:t>IMAGING</a:t>
            </a:r>
          </a:p>
        </p:txBody>
      </p:sp>
      <p:pic>
        <p:nvPicPr>
          <p:cNvPr id="6" name="Picture Placeholder 5" descr="Ortopedi ve Travmatoloji - Ankara - Meniscal Roor Repair">
            <a:extLst>
              <a:ext uri="{FF2B5EF4-FFF2-40B4-BE49-F238E27FC236}">
                <a16:creationId xmlns:a16="http://schemas.microsoft.com/office/drawing/2014/main" id="{4306DE0D-CD75-161C-C279-F85E17DF3D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58" b="11558"/>
          <a:stretch/>
        </p:blipFill>
        <p:spPr>
          <a:xfrm>
            <a:off x="84667" y="2288879"/>
            <a:ext cx="6571469" cy="4484455"/>
          </a:xfrm>
        </p:spPr>
      </p:pic>
    </p:spTree>
    <p:extLst>
      <p:ext uri="{BB962C8B-B14F-4D97-AF65-F5344CB8AC3E}">
        <p14:creationId xmlns:p14="http://schemas.microsoft.com/office/powerpoint/2010/main" val="23982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uxtaposeVTI">
  <a:themeElements>
    <a:clrScheme name="JuxtaposeVTI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JuxtaposeVTI">
      <a:majorFont>
        <a:latin typeface="Franklin Gothic Demi Cond" panose="020B0706030402020204"/>
        <a:ea typeface=""/>
        <a:cs typeface=""/>
      </a:majorFont>
      <a:minorFont>
        <a:latin typeface="Franklin Gothic Medium" panose="020B0603020102020204"/>
        <a:ea typeface=""/>
        <a:cs typeface=""/>
      </a:minorFont>
    </a:fontScheme>
    <a:fmtScheme name="Juxtapos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B0236716-CA63-41C1-B6AD-997AE15F064B}" vid="{0E0AE8FC-D493-434E-BDCC-ED5FFB2DA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44979-59F0-4F8D-AA35-90255837C7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5F9F641-3334-4981-BACF-D4CA6882C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6729F-0CF3-48D0-9AFD-AAAEB43092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996</Words>
  <Application>Microsoft Office PowerPoint</Application>
  <PresentationFormat>Widescreen</PresentationFormat>
  <Paragraphs>151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Meniscal root tears</vt:lpstr>
      <vt:lpstr>Meniscus anatomy</vt:lpstr>
      <vt:lpstr>MENISCUS ANATOMY</vt:lpstr>
      <vt:lpstr>Meniscus anatomy</vt:lpstr>
      <vt:lpstr>Meniscus ROOT TEARS IMPORTANCE</vt:lpstr>
      <vt:lpstr>Meniscus ROOT TEARS IMPORTANCE</vt:lpstr>
      <vt:lpstr>Meniscus ROOT TEARS IMPORTANCE</vt:lpstr>
      <vt:lpstr>Meniscus ROOT TEARS DIAGNOSIS</vt:lpstr>
      <vt:lpstr>Meniscus ROOT TEARS IMAGING</vt:lpstr>
      <vt:lpstr>Meniscus ROOT TEARS IMAGING</vt:lpstr>
      <vt:lpstr>Meniscus ROOT TEARS TREATMENT NONSURGICAL</vt:lpstr>
      <vt:lpstr>Meniscus ROOT TEARS TREATMENT SURGICAL</vt:lpstr>
      <vt:lpstr>Meniscus ROOT TEARS TREATMENT SURGICAL</vt:lpstr>
      <vt:lpstr>Meniscus ROOT TEARS TREATMENT SURGICAL</vt:lpstr>
      <vt:lpstr>Meniscus ROOT TEARS TREATMENT SURGICAL</vt:lpstr>
      <vt:lpstr>Meniscus ROOT TEARS TREATMENT  SURGICAL</vt:lpstr>
      <vt:lpstr>MENISCUS ROOT TEARS SURGICAL TREATMENT REHAB</vt:lpstr>
      <vt:lpstr>MENISCUS ROOT TEARS SURGICAL TREATMENT REHAB</vt:lpstr>
      <vt:lpstr>MENISCUS ROOT TEARS SURGICAL TREATMENT REHAB</vt:lpstr>
      <vt:lpstr>MENISCUS ROOT TEARS SURGICAL TREATMENT REHAB</vt:lpstr>
      <vt:lpstr>MENISCAL ROOT TEARS SUMMARY</vt:lpstr>
      <vt:lpstr>JOSEPH NOAH, MD SUNCOAST ORTHOPAEDIC INSTITUTE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Howard</dc:creator>
  <cp:lastModifiedBy>Will Howard</cp:lastModifiedBy>
  <cp:revision>1735</cp:revision>
  <dcterms:created xsi:type="dcterms:W3CDTF">2023-12-10T14:43:58Z</dcterms:created>
  <dcterms:modified xsi:type="dcterms:W3CDTF">2025-09-15T17:42:59Z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