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50" r:id="rId3"/>
    <p:sldId id="289" r:id="rId4"/>
    <p:sldId id="288" r:id="rId5"/>
    <p:sldId id="287" r:id="rId6"/>
    <p:sldId id="261" r:id="rId7"/>
    <p:sldId id="262" r:id="rId8"/>
    <p:sldId id="264" r:id="rId9"/>
    <p:sldId id="265" r:id="rId10"/>
    <p:sldId id="263" r:id="rId11"/>
    <p:sldId id="266" r:id="rId12"/>
    <p:sldId id="278" r:id="rId13"/>
    <p:sldId id="285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90" r:id="rId22"/>
    <p:sldId id="279" r:id="rId23"/>
    <p:sldId id="275" r:id="rId24"/>
    <p:sldId id="276" r:id="rId25"/>
    <p:sldId id="258" r:id="rId26"/>
    <p:sldId id="277" r:id="rId27"/>
    <p:sldId id="407" r:id="rId28"/>
    <p:sldId id="408" r:id="rId29"/>
    <p:sldId id="286" r:id="rId30"/>
    <p:sldId id="405" r:id="rId31"/>
    <p:sldId id="283" r:id="rId32"/>
    <p:sldId id="406" r:id="rId33"/>
    <p:sldId id="293" r:id="rId34"/>
    <p:sldId id="284" r:id="rId35"/>
    <p:sldId id="282" r:id="rId36"/>
    <p:sldId id="292" r:id="rId37"/>
    <p:sldId id="281" r:id="rId38"/>
    <p:sldId id="291" r:id="rId39"/>
    <p:sldId id="409" r:id="rId40"/>
    <p:sldId id="40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75455-8D29-387F-0C93-7D08C1872DCA}" v="96" dt="2025-08-23T11:11:49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297"/>
            <a:ext cx="10515600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88050-5855-754D-B6D1-27F5E829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248D9E72-72C2-A744-B9ED-14BA2662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>
                <a:cs typeface="Arial"/>
              </a:rPr>
              <a:t>Title Name or Department Name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57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0101" y="3477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Robotic Technologies in Total Joint Replacement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101" y="287862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/>
              <a:t>Joshua Greenspoon MD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6FD46F05-A0DE-B07A-8537-D89FD547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77" y="4026357"/>
            <a:ext cx="7070202" cy="25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6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94E6C-9DC8-46FD-CC1D-774D0C1FD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21661-5316-7CBE-BB2A-F76F36BA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426D9D-1AB4-FAE3-A2E5-0689FBC1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EE54E2B-7218-3B89-D27E-CAE79CA3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EFADDB-3565-08D6-1042-67C16949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5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6234A-AD2A-D528-A81B-9F306ED7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7C539-4C5E-BC8A-3503-3623C7FE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F21B16-699D-953B-98E5-17476B5E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4BE11F08-0B5A-E202-0B62-9EA46D19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3" name="Picture 2" descr="A screenshot of a medical device&#10;&#10;AI-generated content may be incorrect.">
            <a:extLst>
              <a:ext uri="{FF2B5EF4-FFF2-40B4-BE49-F238E27FC236}">
                <a16:creationId xmlns:a16="http://schemas.microsoft.com/office/drawing/2014/main" id="{1AB4321D-A63E-75A7-606C-6C3254F2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9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B46D02-B70E-D3F7-0891-C0D47660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medical scan&#10;&#10;AI-generated content may be incorrect.">
            <a:extLst>
              <a:ext uri="{FF2B5EF4-FFF2-40B4-BE49-F238E27FC236}">
                <a16:creationId xmlns:a16="http://schemas.microsoft.com/office/drawing/2014/main" id="{229C420F-34C2-90BD-22C6-39A10BC81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" y="3719"/>
            <a:ext cx="12176170" cy="68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EE75A-0D0E-1079-114D-2FEDEA8A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30ED555-FE5C-9D93-9E44-98A081965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4" y="728122"/>
            <a:ext cx="5676900" cy="4210050"/>
          </a:xfrm>
          <a:prstGeom prst="rect">
            <a:avLst/>
          </a:prstGeom>
        </p:spPr>
      </p:pic>
      <p:pic>
        <p:nvPicPr>
          <p:cNvPr id="11" name="Picture 10" descr="A white and blue object with text&#10;&#10;AI-generated content may be incorrect.">
            <a:extLst>
              <a:ext uri="{FF2B5EF4-FFF2-40B4-BE49-F238E27FC236}">
                <a16:creationId xmlns:a16="http://schemas.microsoft.com/office/drawing/2014/main" id="{5CF312E4-349F-F66E-E9D4-648A56E6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782" y="722260"/>
            <a:ext cx="6121452" cy="42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8CBC3-9E74-23AC-28B5-22CD8955C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0563B0-EB4D-EBE1-3E07-463A25DA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A375AA-8535-9A33-B68E-8B6EAC44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DA7AC0FE-3550-5645-BA74-E13E29D1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3" name="Picture 2" descr="X-ray of a hip joint&#10;&#10;AI-generated content may be incorrect.">
            <a:extLst>
              <a:ext uri="{FF2B5EF4-FFF2-40B4-BE49-F238E27FC236}">
                <a16:creationId xmlns:a16="http://schemas.microsoft.com/office/drawing/2014/main" id="{CAAF9410-FA13-49E4-0E08-6E3ACF52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36" y="0"/>
            <a:ext cx="8152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440BA-11EF-4A21-7E86-DFC2D4040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843C52-4123-D388-3800-E2EF781EC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E9AF6-C8C6-9FF2-64E3-35CD513E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78334D96-A934-A957-11BB-6B837E637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X-ray of a pair of legs&#10;&#10;AI-generated content may be incorrect.">
            <a:extLst>
              <a:ext uri="{FF2B5EF4-FFF2-40B4-BE49-F238E27FC236}">
                <a16:creationId xmlns:a16="http://schemas.microsoft.com/office/drawing/2014/main" id="{8543EA96-474F-0962-14CE-9B0D72CA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611" y="0"/>
            <a:ext cx="8080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1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6989A-4E58-A2C8-0531-DE94D3F63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68CBD-3003-F131-24E8-3D30507E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4847EC-4D2A-4698-012C-1421CBE9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6E4716A-210E-2430-C0FB-4D87DCD8D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C524A9-66E8-D9FA-8365-0CCB3AB0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89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3C42D-E679-0D61-7635-958288C2A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78622-952C-1B05-8B1A-35ACDAF1F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A211CB-12F9-7DD8-0E16-EDC3792C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72A9CE82-7847-7087-45CB-DF2480B1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821C30-FDBA-0320-6AFA-47FC8468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4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79996-3DCC-AE07-80DA-0B8FD053A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E3D96-7C83-5888-32C4-E89C83809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01AD96-BD1E-8835-D667-0F92801D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9A31D661-8A62-CD38-850A-FF66E42E0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0E1385-88AF-CE7A-586F-0555A8CE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64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E10E-30C5-59E4-E689-E1E84C766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9DA48-6AC5-503C-49A7-1963E3A51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EEB996-1C67-2064-2B53-06B779E0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A6B0E45C-EE94-6E3A-4E2D-505D1333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0DA315-55F6-06D6-6F93-6321AC2E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8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93688684-5C52-253B-28A3-E2555F9C7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5" name="Picture 4" descr="A group of doctors wearing protective gear&#10;&#10;Description automatically generated">
            <a:extLst>
              <a:ext uri="{FF2B5EF4-FFF2-40B4-BE49-F238E27FC236}">
                <a16:creationId xmlns:a16="http://schemas.microsoft.com/office/drawing/2014/main" id="{75CB0192-85C3-FC19-F191-E708512B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13585" y="950037"/>
            <a:ext cx="5714901" cy="4280809"/>
          </a:xfrm>
          <a:prstGeom prst="rect">
            <a:avLst/>
          </a:prstGeom>
        </p:spPr>
      </p:pic>
      <p:pic>
        <p:nvPicPr>
          <p:cNvPr id="7" name="Content Placeholder 6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AFBC1F2-5DD0-EB6B-AC34-61364C99A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54347" y="228346"/>
            <a:ext cx="7632878" cy="57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01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F393D-ED2A-5F7B-5C21-0A869509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24AEC-DA61-9C81-A751-CF800BAEF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92C1D-1231-F9C3-01FA-E2B41D51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C45E0D32-2B39-0225-5C30-B736EEC3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23342D-B8C0-7CE2-2606-0851616C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20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9CC2A6-2370-741B-9D5B-4421F43DC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112" y="866915"/>
            <a:ext cx="6783470" cy="55786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BB10D8-8EB4-7FB6-A9A3-5B22F81C3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27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omputer screen shot of a computer screen&#10;&#10;AI-generated content may be incorrect.">
            <a:extLst>
              <a:ext uri="{FF2B5EF4-FFF2-40B4-BE49-F238E27FC236}">
                <a16:creationId xmlns:a16="http://schemas.microsoft.com/office/drawing/2014/main" id="{2A7123E0-9E2F-DCD8-2489-1CB61FE49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37" y="-1546"/>
            <a:ext cx="12070771" cy="67714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69E872-4942-B2B3-06A0-CFBE2222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33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9A5F1-F0F3-67D5-8D05-F108606A1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2F42C-DAA0-CF1D-EBE0-8FDF0667E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FD0330-E200-41BB-DDA4-0E63D30C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39A9CA9-60B6-DF3C-5C48-953F62E38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computer screen shot of a computer screen&#10;&#10;AI-generated content may be incorrect.">
            <a:extLst>
              <a:ext uri="{FF2B5EF4-FFF2-40B4-BE49-F238E27FC236}">
                <a16:creationId xmlns:a16="http://schemas.microsoft.com/office/drawing/2014/main" id="{0F27B6DE-649E-1750-5DA8-1B4FD0FE4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4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68594-E30D-6C35-8D38-752ECF6A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E66CC-DB3A-72E4-3721-F9B792990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059344-5A30-4B5E-8B5C-B6792BAE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4B8AF8EF-EC2A-12B0-4B62-6307A3DEF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0C3488-14A7-AE5E-8A6E-A287E5077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1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1DAC-FC68-5F89-6FEC-3F8FEB7E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B4B26C-6361-3FDF-4971-4911FB64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99" y="118025"/>
            <a:ext cx="12007779" cy="67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47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9415E-8633-FEED-5515-D5888F6AA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B494-0A6B-C91C-3F98-417D5FAC0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7B3DA3-C0B0-F71F-01C4-CBABD111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0343107B-66F4-5594-CA2B-5B0039B0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C60F0D-8CF4-F424-C293-247D5A779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44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91B2-ED1F-5F92-7ADB-CA74C6C0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in a surgical gown and gloves in a room&#10;&#10;AI-generated content may be incorrect.">
            <a:extLst>
              <a:ext uri="{FF2B5EF4-FFF2-40B4-BE49-F238E27FC236}">
                <a16:creationId xmlns:a16="http://schemas.microsoft.com/office/drawing/2014/main" id="{8E69A26F-A9F9-F087-C29A-C90BE9082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380320" y="838938"/>
            <a:ext cx="6849835" cy="5176496"/>
          </a:xfrm>
          <a:prstGeom prst="rect">
            <a:avLst/>
          </a:prstGeom>
        </p:spPr>
      </p:pic>
      <p:pic>
        <p:nvPicPr>
          <p:cNvPr id="5" name="Picture 4" descr="A group of people in a surgery&#10;&#10;AI-generated content may be incorrect.">
            <a:extLst>
              <a:ext uri="{FF2B5EF4-FFF2-40B4-BE49-F238E27FC236}">
                <a16:creationId xmlns:a16="http://schemas.microsoft.com/office/drawing/2014/main" id="{0A791E98-FB7B-A1C1-F9FD-A463AB3F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728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13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9CB6-A9CD-E4BC-B4F0-706B57C5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people in surgical gear in a room&#10;&#10;AI-generated content may be incorrect.">
            <a:extLst>
              <a:ext uri="{FF2B5EF4-FFF2-40B4-BE49-F238E27FC236}">
                <a16:creationId xmlns:a16="http://schemas.microsoft.com/office/drawing/2014/main" id="{EF982F1C-05CA-027D-85A9-C40C001CF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80343" y="883515"/>
            <a:ext cx="6832034" cy="51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51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CC7D-78DF-2A74-90DB-8C15C06B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oup of people in surgical gear&#10;&#10;AI-generated content may be incorrect.">
            <a:extLst>
              <a:ext uri="{FF2B5EF4-FFF2-40B4-BE49-F238E27FC236}">
                <a16:creationId xmlns:a16="http://schemas.microsoft.com/office/drawing/2014/main" id="{8ECF8CF1-8A78-B83B-FAB6-41B467E5E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43429" y="967817"/>
            <a:ext cx="4855342" cy="3641506"/>
          </a:xfrm>
          <a:prstGeom prst="rect">
            <a:avLst/>
          </a:prstGeom>
        </p:spPr>
      </p:pic>
      <p:pic>
        <p:nvPicPr>
          <p:cNvPr id="9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B79174-EEA7-2A57-2604-B2E1C608A4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3885520" y="638089"/>
            <a:ext cx="7954925" cy="44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03BD3-2FD2-51E5-621E-2403CE5FC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A6BCE-F9A6-3A9C-64BF-84A54463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/>
              <a:t>Goals of joint replacement</a:t>
            </a:r>
          </a:p>
          <a:p>
            <a:endParaRPr lang="en-US" sz="4000"/>
          </a:p>
        </p:txBody>
      </p:sp>
      <p:pic>
        <p:nvPicPr>
          <p:cNvPr id="6" name="Picture 5" descr="X-ray of a couple of bones&#10;&#10;AI-generated content may be incorrect.">
            <a:extLst>
              <a:ext uri="{FF2B5EF4-FFF2-40B4-BE49-F238E27FC236}">
                <a16:creationId xmlns:a16="http://schemas.microsoft.com/office/drawing/2014/main" id="{E3F1EDA1-5EB0-5EC6-085F-9B7FF22E3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21" b="-2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C9082-5D22-030E-7390-D2F9B0EE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Functional goals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Alleviate pain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Improve function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Restore quality of life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CB33D365-E51E-5AAB-CCE5-727A5072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73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group of people in blue medical gear performing an operation&#10;&#10;AI-generated content may be incorrect.">
            <a:extLst>
              <a:ext uri="{FF2B5EF4-FFF2-40B4-BE49-F238E27FC236}">
                <a16:creationId xmlns:a16="http://schemas.microsoft.com/office/drawing/2014/main" id="{251F8718-A8CD-F0BC-19D3-B657D3977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234" r="36586"/>
          <a:stretch>
            <a:fillRect/>
          </a:stretch>
        </p:blipFill>
        <p:spPr>
          <a:xfrm rot="5400000">
            <a:off x="3922900" y="-948457"/>
            <a:ext cx="4577523" cy="81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1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8EC742-1867-F57E-61BC-7F63862D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A group of people in blue scrubs holding tools&#10;&#10;AI-generated content may be incorrect.">
            <a:extLst>
              <a:ext uri="{FF2B5EF4-FFF2-40B4-BE49-F238E27FC236}">
                <a16:creationId xmlns:a16="http://schemas.microsoft.com/office/drawing/2014/main" id="{CE8E8B42-1196-ED9D-7865-D9A7BC8B2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289" r="40184"/>
          <a:stretch>
            <a:fillRect/>
          </a:stretch>
        </p:blipFill>
        <p:spPr>
          <a:xfrm rot="5400000">
            <a:off x="3947432" y="-447675"/>
            <a:ext cx="3882118" cy="73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8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63EC-75E8-9A46-4D08-3C315F99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people in blue surgical gear performing surgery&#10;&#10;AI-generated content may be incorrect.">
            <a:extLst>
              <a:ext uri="{FF2B5EF4-FFF2-40B4-BE49-F238E27FC236}">
                <a16:creationId xmlns:a16="http://schemas.microsoft.com/office/drawing/2014/main" id="{6733B367-CBA8-461C-9A8A-2EA2765FD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07091" y="879759"/>
            <a:ext cx="6843031" cy="51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23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07B7EF-6F6F-7F4C-4614-1ABB30DA4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CF151E-D49F-E391-E629-1F494D168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1" descr="X-ray of a knee joint&#10;&#10;AI-generated content may be incorrect.">
            <a:extLst>
              <a:ext uri="{FF2B5EF4-FFF2-40B4-BE49-F238E27FC236}">
                <a16:creationId xmlns:a16="http://schemas.microsoft.com/office/drawing/2014/main" id="{ECF6E286-157B-F0C1-753B-4B56DFF46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828" y="94"/>
            <a:ext cx="8541514" cy="6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33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06318-4AEB-FCDA-B5FF-6A390E15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2CFDF4-8DE4-09DE-969D-C6D24A0C6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501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FB7AB-3D72-DBA4-2FD8-A36537826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F29296-6F26-4ECE-F135-2F90B9568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393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13020A-27DE-7FBF-9546-F3783857F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76AE61-DE21-4911-0333-6BAC01B2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4F57CB-B784-7290-9CFF-0861F5E9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mputer screen shot of a white and green object&#10;&#10;AI-generated content may be incorrect.">
            <a:extLst>
              <a:ext uri="{FF2B5EF4-FFF2-40B4-BE49-F238E27FC236}">
                <a16:creationId xmlns:a16="http://schemas.microsoft.com/office/drawing/2014/main" id="{24B7D470-A07A-1F04-EB23-E0D3C9D01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0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3ABEA-9C35-9BF2-62ED-D5AB26FBB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1" descr="A computer screen shot of a white human jaw&#10;&#10;AI-generated content may be incorrect.">
            <a:extLst>
              <a:ext uri="{FF2B5EF4-FFF2-40B4-BE49-F238E27FC236}">
                <a16:creationId xmlns:a16="http://schemas.microsoft.com/office/drawing/2014/main" id="{2A088E31-240A-07E6-AF2C-035EDED9A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D3C8F-4DCC-BDF5-C54E-C3CB2176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X-ray of a pair of legs&#10;&#10;AI-generated content may be incorrect.">
            <a:extLst>
              <a:ext uri="{FF2B5EF4-FFF2-40B4-BE49-F238E27FC236}">
                <a16:creationId xmlns:a16="http://schemas.microsoft.com/office/drawing/2014/main" id="{052A3B40-F1C1-2991-3AF9-D4A2D550A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375" r="-2" b="7340"/>
          <a:stretch>
            <a:fillRect/>
          </a:stretch>
        </p:blipFill>
        <p:spPr>
          <a:xfrm>
            <a:off x="145079" y="1605518"/>
            <a:ext cx="5803323" cy="3890357"/>
          </a:xfrm>
          <a:prstGeom prst="rect">
            <a:avLst/>
          </a:prstGeom>
        </p:spPr>
      </p:pic>
      <p:pic>
        <p:nvPicPr>
          <p:cNvPr id="5" name="Picture 4" descr="X-ray of a knee joint&#10;&#10;AI-generated content may be incorrect.">
            <a:extLst>
              <a:ext uri="{FF2B5EF4-FFF2-40B4-BE49-F238E27FC236}">
                <a16:creationId xmlns:a16="http://schemas.microsoft.com/office/drawing/2014/main" id="{995685CE-7A4E-5BE7-5378-57AA7148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24" r="-2" b="11692"/>
          <a:stretch>
            <a:fillRect/>
          </a:stretch>
        </p:blipFill>
        <p:spPr>
          <a:xfrm>
            <a:off x="6157737" y="160551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3E653-9032-9653-8083-1CDDD91E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Goals of joint replacement</a:t>
            </a:r>
          </a:p>
          <a:p>
            <a:endParaRPr lang="en-US" sz="3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AB43E-E142-6DF2-65C1-7834EA56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/>
          </a:p>
          <a:p>
            <a:pPr indent="-310515"/>
            <a:r>
              <a:rPr lang="en-US" sz="1800"/>
              <a:t>Surgical principles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Respect soft tissues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Ensure appropriate balancing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Appropriate component placement</a:t>
            </a:r>
          </a:p>
        </p:txBody>
      </p:sp>
      <p:pic>
        <p:nvPicPr>
          <p:cNvPr id="4" name="Picture 3" descr="X-ray of a knee joint&#10;&#10;AI-generated content may be incorrect.">
            <a:extLst>
              <a:ext uri="{FF2B5EF4-FFF2-40B4-BE49-F238E27FC236}">
                <a16:creationId xmlns:a16="http://schemas.microsoft.com/office/drawing/2014/main" id="{38456FFF-1C46-60D2-735F-2A6FD124E4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20" r="-2" b="-2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76EA2C5-A32A-6DC4-D59E-CB3F1EFA9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05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10" descr="A building with palm trees in the background&#10;&#10;Description automatically generated">
            <a:extLst>
              <a:ext uri="{FF2B5EF4-FFF2-40B4-BE49-F238E27FC236}">
                <a16:creationId xmlns:a16="http://schemas.microsoft.com/office/drawing/2014/main" id="{D46FB043-D47B-8DFF-33FA-3B2652133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23" r="11815" b="-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588D7E-A996-B111-61E9-96098C23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wearing surgical gear&#10;&#10;AI-generated content may be incorrect.">
            <a:extLst>
              <a:ext uri="{FF2B5EF4-FFF2-40B4-BE49-F238E27FC236}">
                <a16:creationId xmlns:a16="http://schemas.microsoft.com/office/drawing/2014/main" id="{3CE633A5-2BA8-55D2-7AC9-4E7200C0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30" b="1"/>
          <a:stretch>
            <a:fillRect/>
          </a:stretch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C783A-C517-58F7-77F2-2248FF2C0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D68E5A-8FB7-DE91-23C0-D624FEDD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541655" lvl="1" indent="-234315"/>
            <a:endParaRPr lang="en-US" sz="2400">
              <a:cs typeface="Arial"/>
            </a:endParaRPr>
          </a:p>
          <a:p>
            <a:pPr marL="310515" indent="-310515"/>
            <a:endParaRPr lang="en-US" sz="1600"/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07D3BB-5CAB-8083-A0F8-FF33B4E7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technology 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2782426-FCC7-DB19-4002-32D53D12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F58F92-8C1A-8C28-C176-5CFE596CA04F}"/>
              </a:ext>
            </a:extLst>
          </p:cNvPr>
          <p:cNvSpPr txBox="1">
            <a:spLocks/>
          </p:cNvSpPr>
          <p:nvPr/>
        </p:nvSpPr>
        <p:spPr>
          <a:xfrm>
            <a:off x="613709" y="1712646"/>
            <a:ext cx="5058513" cy="44349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b="1" dirty="0">
                <a:ea typeface="+mn-lt"/>
                <a:cs typeface="+mn-lt"/>
              </a:rPr>
              <a:t>Key Components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Pre-operative CT scan and 3D planning software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Robotic arm with haptic feedback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Real-time tracking and navigation systems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Surgeon-controlled robotic assistance</a:t>
            </a:r>
            <a:endParaRPr lang="en-US" dirty="0"/>
          </a:p>
          <a:p>
            <a:r>
              <a:rPr lang="en-US" b="1" dirty="0">
                <a:ea typeface="+mn-lt"/>
                <a:cs typeface="+mn-lt"/>
              </a:rPr>
              <a:t>How They Work: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Pre-op CT creates patient-specific 3D model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Surgeon plans optimal implant positioning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During surgery, robotic arm guides bone preparation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Haptic feedback prevents deviation from surgical plan</a:t>
            </a:r>
            <a:endParaRPr lang="en-US"/>
          </a:p>
          <a:p>
            <a:pPr indent="-310515"/>
            <a:endParaRPr lang="en-US" dirty="0"/>
          </a:p>
        </p:txBody>
      </p:sp>
      <p:pic>
        <p:nvPicPr>
          <p:cNvPr id="9" name="Picture 8" descr="A blue and white machine&#10;&#10;AI-generated content may be incorrect.">
            <a:extLst>
              <a:ext uri="{FF2B5EF4-FFF2-40B4-BE49-F238E27FC236}">
                <a16:creationId xmlns:a16="http://schemas.microsoft.com/office/drawing/2014/main" id="{EEDE7C50-8146-BC0F-0850-B1511E922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2" r="-115" b="137"/>
          <a:stretch>
            <a:fillRect/>
          </a:stretch>
        </p:blipFill>
        <p:spPr>
          <a:xfrm>
            <a:off x="6177511" y="1412787"/>
            <a:ext cx="5826039" cy="47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D6C1D-C361-90F4-AA20-714607DC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BA2B0-5B5F-FFD9-CFAD-A242F7C1B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D37F9B-1E63-F97A-EC7A-7622D0A1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C385800-60B3-80F6-F7DD-DF238556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X-ray of a person&amp;#39;s pelvis&#10;&#10;AI-generated content may be incorrect.">
            <a:extLst>
              <a:ext uri="{FF2B5EF4-FFF2-40B4-BE49-F238E27FC236}">
                <a16:creationId xmlns:a16="http://schemas.microsoft.com/office/drawing/2014/main" id="{0200C6B8-1265-5C71-BDDB-777353EA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22" y="0"/>
            <a:ext cx="9192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FB19-60E3-F6C2-E006-8B75D1C51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0B4A6-8C1B-BBC0-324B-5C6963C9C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B278DB-D74F-C4C7-41D9-9D0519F1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6246C34-2E0C-B39E-CC73-1B359352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2" name="Picture 1" descr="X-ray of a person&amp;#39;s body&#10;&#10;AI-generated content may be incorrect.">
            <a:extLst>
              <a:ext uri="{FF2B5EF4-FFF2-40B4-BE49-F238E27FC236}">
                <a16:creationId xmlns:a16="http://schemas.microsoft.com/office/drawing/2014/main" id="{2F5748D0-E1DB-01E2-4CF1-4302ED96B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10" y="-243"/>
            <a:ext cx="7868932" cy="5840017"/>
          </a:xfrm>
          <a:prstGeom prst="rect">
            <a:avLst/>
          </a:prstGeom>
        </p:spPr>
      </p:pic>
      <p:pic>
        <p:nvPicPr>
          <p:cNvPr id="3" name="Picture 2" descr="X-ray of a person&amp;#39;s hip&#10;&#10;AI-generated content may be incorrect.">
            <a:extLst>
              <a:ext uri="{FF2B5EF4-FFF2-40B4-BE49-F238E27FC236}">
                <a16:creationId xmlns:a16="http://schemas.microsoft.com/office/drawing/2014/main" id="{62FD2D60-22FB-1139-59E3-D1AA082C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803" r="-105"/>
          <a:stretch>
            <a:fillRect/>
          </a:stretch>
        </p:blipFill>
        <p:spPr>
          <a:xfrm>
            <a:off x="1776" y="0"/>
            <a:ext cx="46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9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6B30-4BAD-E3AE-FA6A-3136431F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19C852-1B17-398D-C780-6FF26CFB4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7F2314-C299-4272-6835-3A66F789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182D760-61F5-EAFF-650A-574118C6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4692D8-33EB-F1F2-DD54-EF4FCA3A9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BA9B7-53E9-845A-E7EB-5A6323EA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FEF90-5B9A-C5EE-0D13-E73CABFC7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2701"/>
            <a:ext cx="7203784" cy="4349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0515" indent="-310515"/>
            <a:endParaRPr lang="en-US" dirty="0">
              <a:cs typeface="Arial"/>
            </a:endParaRPr>
          </a:p>
          <a:p>
            <a:pPr marL="310515" indent="-310515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6ABFC2-45A4-A38C-14FD-00E6B2CE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0390192-91DC-235E-8316-F232053F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7" y="6001109"/>
            <a:ext cx="1091386" cy="779254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E008F65-E6A7-938C-3966-B9D0781D1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2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</Words>
  <Application>Microsoft Office PowerPoint</Application>
  <PresentationFormat>Widescreen</PresentationFormat>
  <Paragraphs>28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Courier New</vt:lpstr>
      <vt:lpstr>office theme</vt:lpstr>
      <vt:lpstr>Robotic Technologies in Total Joint Replacement</vt:lpstr>
      <vt:lpstr>PowerPoint Presentation</vt:lpstr>
      <vt:lpstr>Goals of joint replacement </vt:lpstr>
      <vt:lpstr>Goals of joint replacement </vt:lpstr>
      <vt:lpstr>Robotic technology 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Howard</dc:creator>
  <cp:lastModifiedBy>Will Howard</cp:lastModifiedBy>
  <cp:revision>301</cp:revision>
  <dcterms:created xsi:type="dcterms:W3CDTF">2013-07-15T20:26:40Z</dcterms:created>
  <dcterms:modified xsi:type="dcterms:W3CDTF">2025-09-15T17:41:51Z</dcterms:modified>
</cp:coreProperties>
</file>