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17" r:id="rId15"/>
    <p:sldId id="270" r:id="rId16"/>
    <p:sldId id="271" r:id="rId17"/>
    <p:sldId id="272" r:id="rId18"/>
    <p:sldId id="274" r:id="rId19"/>
    <p:sldId id="318" r:id="rId20"/>
    <p:sldId id="277" r:id="rId21"/>
    <p:sldId id="279" r:id="rId22"/>
    <p:sldId id="282" r:id="rId23"/>
    <p:sldId id="280" r:id="rId24"/>
    <p:sldId id="283" r:id="rId25"/>
    <p:sldId id="281" r:id="rId26"/>
    <p:sldId id="285" r:id="rId27"/>
    <p:sldId id="278" r:id="rId28"/>
    <p:sldId id="322" r:id="rId29"/>
    <p:sldId id="320" r:id="rId30"/>
    <p:sldId id="323" r:id="rId31"/>
    <p:sldId id="324" r:id="rId32"/>
    <p:sldId id="325" r:id="rId33"/>
    <p:sldId id="319" r:id="rId34"/>
    <p:sldId id="321" r:id="rId35"/>
    <p:sldId id="326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9A99-F864-A075-A1FC-1B8A9D779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37027-8C67-5C97-86AD-B24B09B8B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1883C-C764-DB8D-FEF0-2B5604DEB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17767-3FC5-2F5F-A713-837D39A8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57E23-F83A-AD68-38BA-B9D83ECA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F7C9-6F33-7EBA-BF27-88EB8A3B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C497-D672-CD3C-A11C-30D397314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7993-44D7-8C61-CF14-E6D59A45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D421A-569B-9D1E-A728-37D02EB2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631E2-FE71-411A-DAA3-A7B4887E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3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D2982-8DBD-25AA-0775-C4619BD6C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FC46E-00FC-0260-5502-79DDB08D0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88FDB-EF0A-1AA9-D7C0-6D81091D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80120-7B09-218C-6796-CA977EAB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7B9DB-CFA1-F046-57D1-54FCDE89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0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1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9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0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77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75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0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F484-0F51-3D28-8B14-5F03BCE2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6C31F-2122-273E-876D-151A56B2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1DDCD-9972-97C5-1C1E-6F2F1C4F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F046-71B4-EDFE-2D11-A4EDCAF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55417-6837-84C6-D804-9456E457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1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7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2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02F9-CF20-BD23-0670-78247244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8DAF-ED25-20C8-D7DE-4F2E0E31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84793-946B-2DBB-1DA1-D0118583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CD0A-7B9B-8FAD-846C-7EA8955E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345B8-E9FD-6163-856A-17A23B49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7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B994-6EB4-8A2E-20BB-79EB3E63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F77BB-D84A-BAA6-8D19-5D8157320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F6332-E89B-8B93-3BC8-6DE576315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07659-1D09-C0E5-9C7F-FC4AAF69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F78E4-E52E-FE2D-2BCB-F662AC9F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21219-00D2-3EAB-3514-9839837A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7BD3-D1F8-218C-FC6F-379558A7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192E6-DF5B-3A1B-2925-0D8A9E35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80EE8-94C6-38A3-8A17-953291C1D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5AA77-650A-438C-D8A3-BBB8C0072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C4F8E-35A2-318B-8F06-4CB4B64D4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BCCD8-DCE9-858E-FB3F-53E40664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47F9B-87FD-6D80-5F83-21247C0C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E9C0A-C2BC-BF09-AC9F-6747E27A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0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FC7F-85BE-C5D5-92C2-6422E500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FCE6B-DECF-605C-36BA-22ED897C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CCF9-3D5F-1163-214E-37B5D6A2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F4E0C-DFE7-EBA1-E43A-92089F27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04446-E18F-9BC4-F16C-205A70A1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D819B-594E-D634-3F4F-7724B981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6BD1D-ECAD-1C77-DAA9-262011AD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ADA6-2A04-5705-CF8A-5C75656D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AA83-B137-BF97-F26C-FAC88903C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DF4F0-2EFC-84D5-995B-18ECF9985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6EA9D-8F6B-4588-D0E5-A8106AE3B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C3D55-4F60-6A5C-24B8-D41BCA37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88E48-9A82-0572-39C7-92022851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BDA7-6512-0437-4116-88EA5C5F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7F5398-A1A2-CBC2-41C8-48CBD0724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2F570-2C0B-9BF6-3580-0DD8A272E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8EF79-AE0E-F868-36F1-E9B626CE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61645-5955-DCA2-173A-E583ACF4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D5D8B-EE1D-E3A1-5A34-9AAFE943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0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6A06F-3A10-E7A6-B44A-80003FEF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25039-7316-9523-C77E-7FFDB52F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DD7B8-362B-0C8F-C831-5D70D857E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AE8BB-1FD1-4833-AADE-B7D7F439669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44BFA-F039-1B37-05E2-079988F36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333FD-74B6-5263-ACB6-3129D589E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31333-65E3-4F2D-95EE-3B2DC2EC96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1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D301-5C60-8AFB-7DFD-0946D678B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9574" y="0"/>
            <a:ext cx="12261574" cy="18685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DE20F-2204-CAB3-286A-26B2896D9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Derek Cuff, M.D.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Suncoast Orthopaedic Institute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GORC, August 23,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58B9B-C368-4C5E-F079-7526E83C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43263"/>
            <a:ext cx="4277779" cy="2405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A0840-EA29-AA84-CB5A-65F4980E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826" y="4443263"/>
            <a:ext cx="3346174" cy="24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8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F8BF-86E3-1FC7-877D-131F3945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7EB29-B14C-D15F-52BB-55DEC32F2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Case 1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52-year old male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Lifting event in garage and feels a slight pop in elbow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Complains of pain and weakness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Nurse practitioner  dx “elbow strain” and sends to PT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visit with PT 2 weeks post injury</a:t>
            </a:r>
          </a:p>
        </p:txBody>
      </p:sp>
    </p:spTree>
    <p:extLst>
      <p:ext uri="{BB962C8B-B14F-4D97-AF65-F5344CB8AC3E}">
        <p14:creationId xmlns:p14="http://schemas.microsoft.com/office/powerpoint/2010/main" val="226156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95D9-6DD4-43C0-0A9F-CAE0FAAC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140B-3A6D-8CD2-6462-21044552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4413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 notices slight deformity at biceps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Decreased strength flexion and sup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Calls my PA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“I think he ruptured his biceps”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F7A6A-B068-1D27-A5C8-313733F8E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3788" y="2323612"/>
            <a:ext cx="4625975" cy="30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E2827F-9F9A-13B8-FF65-E2C9126A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4E60B-3867-810D-D0CC-22FC42CE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478617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Timing is of the essence with this injury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Want to fix acutely within 4-6 weeks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not can scar in and be difficult to repair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MRI obtained immediately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03E079-0926-B7AD-85BA-DF10A17F96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53331" y="2501692"/>
            <a:ext cx="2700131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72D0-CFAB-BF0A-D3FD-25AA91A7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0B4-B8D0-9072-80E9-1FAA454AF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19800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MRI confirms distal biceps tear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scheduled for surgery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OR 4 weeks post injury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Solid repair = excellent outcome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6F9652-85F6-44EA-5B26-1C2DC536F2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9749" y="2996406"/>
            <a:ext cx="3811317" cy="34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4741E4-FEC5-C9E9-5F76-DFBE1575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2D98D-33F7-B89C-A6E4-DE0D18E83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Case 2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66 year old female status post total shoulder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 months post op- never been pleased with result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Referred back to PT for more strengthening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9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3883F3-EDCD-334F-DCC8-749659AD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81D6E-8766-E745-06A8-2EBD5C0F6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 exam: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 to 140,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ER to 75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IR to buttock</a:t>
            </a:r>
          </a:p>
          <a:p>
            <a:pPr lvl="1"/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abduction-ER subtle clunk is felt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is weak in internal rotation 4/5</a:t>
            </a:r>
          </a:p>
        </p:txBody>
      </p:sp>
    </p:spTree>
    <p:extLst>
      <p:ext uri="{BB962C8B-B14F-4D97-AF65-F5344CB8AC3E}">
        <p14:creationId xmlns:p14="http://schemas.microsoft.com/office/powerpoint/2010/main" val="36788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A1E1-3459-00FB-2C27-8D939A37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58F42-7DDF-1C45-5BF3-10DD937F0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8087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Therapist texts me directly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Correctly is concerned about subscapularis repair after TSA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Recalls that subscapularis tear/incompletely healing after TSA is known complication (3-5% incidence)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comes in for eval and 2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opinion</a:t>
            </a:r>
          </a:p>
        </p:txBody>
      </p:sp>
    </p:spTree>
    <p:extLst>
      <p:ext uri="{BB962C8B-B14F-4D97-AF65-F5344CB8AC3E}">
        <p14:creationId xmlns:p14="http://schemas.microsoft.com/office/powerpoint/2010/main" val="129638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A005-BE32-A7AA-8F4B-D4C63F02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B4F8B8-3247-B766-A771-831B648BD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65" y="1825625"/>
            <a:ext cx="11184835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CT arthrogram confirms subscapularis tear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required revision to reverse TSA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Stable shoulder and pleased with outcome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B5DA5-E112-66D5-9375-D4F7E798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442" y="1825625"/>
            <a:ext cx="3761558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9BA7-697B-E148-6D1F-C0F5F527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93FD16-FB62-7F22-9ACE-CD28DA2A9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Future collaborations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Surgical Nutrition</a:t>
            </a:r>
          </a:p>
          <a:p>
            <a:pPr marL="914400" lvl="1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Photo-bio-modulation</a:t>
            </a:r>
          </a:p>
        </p:txBody>
      </p:sp>
    </p:spTree>
    <p:extLst>
      <p:ext uri="{BB962C8B-B14F-4D97-AF65-F5344CB8AC3E}">
        <p14:creationId xmlns:p14="http://schemas.microsoft.com/office/powerpoint/2010/main" val="79888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48DF-4EB6-826E-9117-6EB8EFA6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D3B86-F3C3-C1D6-39ED-D06B2814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Introduced this last year- Early results have been impressive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Surgical nutrition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Something I think therapist can help with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Education of the patient is the key for this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Has been neglected to date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Trying to consider everything we can to improve patient outcomes</a:t>
            </a:r>
          </a:p>
        </p:txBody>
      </p:sp>
    </p:spTree>
    <p:extLst>
      <p:ext uri="{BB962C8B-B14F-4D97-AF65-F5344CB8AC3E}">
        <p14:creationId xmlns:p14="http://schemas.microsoft.com/office/powerpoint/2010/main" val="115937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C3F5-36B2-90BA-81FE-CAEC2766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A77F2-9626-BF75-5FED-8B33F09E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Ignite Orthopedics- royalties, ownership share, consultant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Johnson and Johnson Med Tech- royalties, consultant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Complete Surgical Nutrition- ownership share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Ortholazer franchise owner</a:t>
            </a:r>
          </a:p>
        </p:txBody>
      </p:sp>
    </p:spTree>
    <p:extLst>
      <p:ext uri="{BB962C8B-B14F-4D97-AF65-F5344CB8AC3E}">
        <p14:creationId xmlns:p14="http://schemas.microsoft.com/office/powerpoint/2010/main" val="178323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85524" y="2361855"/>
            <a:ext cx="779741" cy="0"/>
          </a:xfrm>
          <a:prstGeom prst="line">
            <a:avLst/>
          </a:prstGeom>
          <a:ln w="28575" cap="flat">
            <a:solidFill>
              <a:srgbClr val="87CB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54618" y="2811780"/>
            <a:ext cx="3891966" cy="3613495"/>
          </a:xfrm>
          <a:custGeom>
            <a:avLst/>
            <a:gdLst/>
            <a:ahLst/>
            <a:cxnLst/>
            <a:rect l="l" t="t" r="r" b="b"/>
            <a:pathLst>
              <a:path w="5837949" h="5420242">
                <a:moveTo>
                  <a:pt x="0" y="0"/>
                </a:moveTo>
                <a:lnTo>
                  <a:pt x="5837949" y="0"/>
                </a:lnTo>
                <a:lnTo>
                  <a:pt x="5837949" y="5420242"/>
                </a:lnTo>
                <a:lnTo>
                  <a:pt x="0" y="5420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5524" y="685800"/>
            <a:ext cx="3758017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779"/>
              </a:lnSpc>
            </a:pPr>
            <a:r>
              <a:rPr lang="en-US" sz="3734" b="1" spc="399" dirty="0">
                <a:solidFill>
                  <a:prstClr val="black"/>
                </a:solidFill>
                <a:latin typeface="Arial" panose="020B0604020202020204" pitchFamily="34" charset="0"/>
                <a:ea typeface="Muli Heavy"/>
                <a:cs typeface="Arial" panose="020B0604020202020204" pitchFamily="34" charset="0"/>
                <a:sym typeface="Muli Heavy"/>
              </a:rPr>
              <a:t>NUTRITION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16125" y="2678812"/>
            <a:ext cx="6590995" cy="8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243" lvl="1" indent="-187121" defTabSz="609630">
              <a:lnSpc>
                <a:spcPts val="2201"/>
              </a:lnSpc>
              <a:buFont typeface="Arial"/>
              <a:buChar char="•"/>
            </a:pPr>
            <a:r>
              <a:rPr lang="en-US" sz="1733" b="1" spc="-5" dirty="0">
                <a:solidFill>
                  <a:prstClr val="black"/>
                </a:solidFill>
                <a:latin typeface="Arial" panose="020B0604020202020204" pitchFamily="34" charset="0"/>
                <a:ea typeface="Inter 1"/>
                <a:cs typeface="Arial" panose="020B0604020202020204" pitchFamily="34" charset="0"/>
                <a:sym typeface="Inter 1"/>
              </a:rPr>
              <a:t>Surgery places increased stress on the body and results in unique nutritional needs.</a:t>
            </a:r>
          </a:p>
          <a:p>
            <a:pPr defTabSz="609630">
              <a:lnSpc>
                <a:spcPts val="2201"/>
              </a:lnSpc>
            </a:pPr>
            <a:endParaRPr lang="en-US" sz="1733" spc="-5" dirty="0">
              <a:solidFill>
                <a:srgbClr val="FFFFFF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16125" y="4190116"/>
            <a:ext cx="6590995" cy="8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243" lvl="1" indent="-187121" defTabSz="609630">
              <a:lnSpc>
                <a:spcPts val="2201"/>
              </a:lnSpc>
              <a:buFont typeface="Arial"/>
              <a:buChar char="•"/>
            </a:pPr>
            <a:r>
              <a:rPr lang="en-US" sz="1733" b="1" spc="-5" dirty="0">
                <a:solidFill>
                  <a:prstClr val="black"/>
                </a:solidFill>
                <a:latin typeface="Arial" panose="020B0604020202020204" pitchFamily="34" charset="0"/>
                <a:ea typeface="Inter 1"/>
                <a:cs typeface="Arial" panose="020B0604020202020204" pitchFamily="34" charset="0"/>
                <a:sym typeface="Inter 1"/>
              </a:rPr>
              <a:t>Multiple studies have demonstrated that protein, a pre-surgery carbohydrate drink, and particular vitamins improve SPEED of recovery and OUTCOMES</a:t>
            </a:r>
            <a:r>
              <a:rPr lang="en-US" sz="1733" spc="-5" dirty="0">
                <a:solidFill>
                  <a:srgbClr val="FFFFFF"/>
                </a:solidFill>
                <a:latin typeface="Inter 1"/>
                <a:ea typeface="Inter 1"/>
                <a:cs typeface="Inter 1"/>
                <a:sym typeface="Inter 1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5524" y="1469052"/>
            <a:ext cx="3190665" cy="64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60"/>
              </a:lnSpc>
            </a:pPr>
            <a:r>
              <a:rPr lang="en-US" sz="2000" b="1" spc="214" dirty="0">
                <a:solidFill>
                  <a:prstClr val="black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is an integral part</a:t>
            </a:r>
          </a:p>
          <a:p>
            <a:pPr defTabSz="609630">
              <a:lnSpc>
                <a:spcPts val="2560"/>
              </a:lnSpc>
              <a:spcBef>
                <a:spcPct val="0"/>
              </a:spcBef>
            </a:pPr>
            <a:r>
              <a:rPr lang="en-US" sz="2000" b="1" spc="214" dirty="0">
                <a:solidFill>
                  <a:prstClr val="black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of surgical recovery.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5276" y="3289834"/>
            <a:ext cx="1340659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CLINICAL</a:t>
            </a:r>
          </a:p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EXPERIENCE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5276" y="4257637"/>
            <a:ext cx="1210648" cy="74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EVIDENCE BASED PRACTICE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3098" y="5110343"/>
            <a:ext cx="1340659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PATIENT PREFERENCE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0060" y="5110343"/>
            <a:ext cx="1470670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RESEARCH </a:t>
            </a:r>
          </a:p>
          <a:p>
            <a:pPr algn="ctr" defTabSz="609630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Inter 2 Bold"/>
                <a:ea typeface="Inter 2 Bold"/>
                <a:cs typeface="Inter 2 Bold"/>
                <a:sym typeface="Inter 2 Bold"/>
              </a:rPr>
              <a:t>&amp; EVIDENCE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532" y="2113288"/>
            <a:ext cx="1212788" cy="1133957"/>
          </a:xfrm>
          <a:custGeom>
            <a:avLst/>
            <a:gdLst/>
            <a:ahLst/>
            <a:cxnLst/>
            <a:rect l="l" t="t" r="r" b="b"/>
            <a:pathLst>
              <a:path w="1819182" h="1700936">
                <a:moveTo>
                  <a:pt x="0" y="0"/>
                </a:moveTo>
                <a:lnTo>
                  <a:pt x="1819183" y="0"/>
                </a:lnTo>
                <a:lnTo>
                  <a:pt x="1819183" y="1700935"/>
                </a:lnTo>
                <a:lnTo>
                  <a:pt x="0" y="170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Freeform 3"/>
          <p:cNvSpPr/>
          <p:nvPr/>
        </p:nvSpPr>
        <p:spPr>
          <a:xfrm>
            <a:off x="6255700" y="2113288"/>
            <a:ext cx="1279035" cy="1083982"/>
          </a:xfrm>
          <a:custGeom>
            <a:avLst/>
            <a:gdLst/>
            <a:ahLst/>
            <a:cxnLst/>
            <a:rect l="l" t="t" r="r" b="b"/>
            <a:pathLst>
              <a:path w="1918552" h="1625973">
                <a:moveTo>
                  <a:pt x="0" y="0"/>
                </a:moveTo>
                <a:lnTo>
                  <a:pt x="1918551" y="0"/>
                </a:lnTo>
                <a:lnTo>
                  <a:pt x="1918551" y="1625973"/>
                </a:lnTo>
                <a:lnTo>
                  <a:pt x="0" y="162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/>
          <p:nvPr/>
        </p:nvSpPr>
        <p:spPr>
          <a:xfrm>
            <a:off x="2872399" y="4392053"/>
            <a:ext cx="6563146" cy="2170073"/>
          </a:xfrm>
          <a:custGeom>
            <a:avLst/>
            <a:gdLst/>
            <a:ahLst/>
            <a:cxnLst/>
            <a:rect l="l" t="t" r="r" b="b"/>
            <a:pathLst>
              <a:path w="9844719" h="3255109">
                <a:moveTo>
                  <a:pt x="0" y="0"/>
                </a:moveTo>
                <a:lnTo>
                  <a:pt x="9844718" y="0"/>
                </a:lnTo>
                <a:lnTo>
                  <a:pt x="9844718" y="3255109"/>
                </a:lnTo>
                <a:lnTo>
                  <a:pt x="0" y="3255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TextBox 5"/>
          <p:cNvSpPr txBox="1"/>
          <p:nvPr/>
        </p:nvSpPr>
        <p:spPr>
          <a:xfrm>
            <a:off x="2422994" y="574447"/>
            <a:ext cx="7346013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3600" b="1" spc="385" dirty="0">
                <a:latin typeface="Arial" panose="020B0604020202020204" pitchFamily="34" charset="0"/>
                <a:ea typeface="Muli Heavy"/>
                <a:cs typeface="Arial" panose="020B0604020202020204" pitchFamily="34" charset="0"/>
                <a:sym typeface="Muli Heavy"/>
              </a:rPr>
              <a:t>NUTRITION INTERVENTION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325" y="2663582"/>
            <a:ext cx="3474555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2" lvl="1" indent="-201516">
              <a:lnSpc>
                <a:spcPts val="2818"/>
              </a:lnSpc>
              <a:buFont typeface="Arial"/>
              <a:buChar char="•"/>
            </a:pPr>
            <a:r>
              <a:rPr lang="en-US" sz="1866" b="1" spc="85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1.2-2.0 g/kg per day</a:t>
            </a:r>
          </a:p>
          <a:p>
            <a:pPr marL="403032" lvl="1" indent="-201516">
              <a:lnSpc>
                <a:spcPts val="2818"/>
              </a:lnSpc>
              <a:buFont typeface="Arial"/>
              <a:buChar char="•"/>
            </a:pPr>
            <a:r>
              <a:rPr lang="en-US" sz="1866" b="1" spc="85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80-150 grams per 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1321" y="3644191"/>
            <a:ext cx="9120009" cy="37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1"/>
              </a:lnSpc>
            </a:pPr>
            <a:r>
              <a:rPr lang="en-US" sz="2133" b="1" u="sng" spc="98" dirty="0">
                <a:latin typeface="Arial" panose="020B0604020202020204" pitchFamily="34" charset="0"/>
                <a:ea typeface="Inter 2 Italics"/>
                <a:cs typeface="Arial" panose="020B0604020202020204" pitchFamily="34" charset="0"/>
                <a:sym typeface="Inter 2 Italics"/>
              </a:rPr>
              <a:t>Surgery patients consume only 22-36% of protein requirements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7325" y="1620143"/>
            <a:ext cx="3721464" cy="90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8"/>
              </a:lnSpc>
            </a:pPr>
            <a:r>
              <a:rPr lang="en-US" sz="2669" b="1" spc="-32" dirty="0">
                <a:latin typeface="Arial" panose="020B0604020202020204" pitchFamily="34" charset="0"/>
                <a:ea typeface="Inter 2 Bold"/>
                <a:cs typeface="Arial" panose="020B0604020202020204" pitchFamily="34" charset="0"/>
                <a:sym typeface="Inter 2 Bold"/>
              </a:rPr>
              <a:t>Normal Daily</a:t>
            </a:r>
          </a:p>
          <a:p>
            <a:pPr>
              <a:lnSpc>
                <a:spcPts val="3738"/>
              </a:lnSpc>
            </a:pPr>
            <a:r>
              <a:rPr lang="en-US" sz="2669" b="1" spc="-32" dirty="0">
                <a:latin typeface="Arial" panose="020B0604020202020204" pitchFamily="34" charset="0"/>
                <a:ea typeface="Inter 2 Bold"/>
                <a:cs typeface="Arial" panose="020B0604020202020204" pitchFamily="34" charset="0"/>
                <a:sym typeface="Inter 2 Bold"/>
              </a:rPr>
              <a:t>Protein Requirement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31646" y="1620143"/>
            <a:ext cx="3634927" cy="90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8"/>
              </a:lnSpc>
            </a:pPr>
            <a:r>
              <a:rPr lang="en-US" sz="2669" b="1" spc="-32" dirty="0">
                <a:latin typeface="Arial" panose="020B0604020202020204" pitchFamily="34" charset="0"/>
                <a:ea typeface="Inter 2 Bold"/>
                <a:cs typeface="Arial" panose="020B0604020202020204" pitchFamily="34" charset="0"/>
                <a:sym typeface="Inter 2 Bold"/>
              </a:rPr>
              <a:t>Post-Surgery</a:t>
            </a:r>
          </a:p>
          <a:p>
            <a:pPr>
              <a:lnSpc>
                <a:spcPts val="3738"/>
              </a:lnSpc>
            </a:pPr>
            <a:r>
              <a:rPr lang="en-US" sz="2669" b="1" spc="-32" dirty="0">
                <a:latin typeface="Arial" panose="020B0604020202020204" pitchFamily="34" charset="0"/>
                <a:ea typeface="Inter 2 Bold"/>
                <a:cs typeface="Arial" panose="020B0604020202020204" pitchFamily="34" charset="0"/>
                <a:sym typeface="Inter 2 Bold"/>
              </a:rPr>
              <a:t>Protein Requirement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1645" y="2663581"/>
            <a:ext cx="3474555" cy="104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2" lvl="1" indent="-201516">
              <a:lnSpc>
                <a:spcPts val="2818"/>
              </a:lnSpc>
              <a:buFont typeface="Arial"/>
              <a:buChar char="•"/>
            </a:pPr>
            <a:r>
              <a:rPr lang="en-US" sz="1866" b="1" spc="85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1.6-3.0 g/kg per day</a:t>
            </a:r>
          </a:p>
          <a:p>
            <a:pPr marL="403032" lvl="1" indent="-201516">
              <a:lnSpc>
                <a:spcPts val="2818"/>
              </a:lnSpc>
              <a:buFont typeface="Arial"/>
              <a:buChar char="•"/>
            </a:pPr>
            <a:r>
              <a:rPr lang="en-US" sz="1866" b="1" spc="85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110-210 grams per day</a:t>
            </a:r>
          </a:p>
          <a:p>
            <a:pPr>
              <a:lnSpc>
                <a:spcPts val="2818"/>
              </a:lnSpc>
            </a:pPr>
            <a:endParaRPr lang="en-US" sz="1866" spc="85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006950" y="1318921"/>
            <a:ext cx="2178101" cy="12707"/>
          </a:xfrm>
          <a:custGeom>
            <a:avLst/>
            <a:gdLst/>
            <a:ahLst/>
            <a:cxnLst/>
            <a:rect l="l" t="t" r="r" b="b"/>
            <a:pathLst>
              <a:path w="3267151" h="19060">
                <a:moveTo>
                  <a:pt x="0" y="0"/>
                </a:moveTo>
                <a:lnTo>
                  <a:pt x="3267152" y="0"/>
                </a:lnTo>
                <a:lnTo>
                  <a:pt x="3267152" y="19060"/>
                </a:lnTo>
                <a:lnTo>
                  <a:pt x="0" y="19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2" name="Freeform 12"/>
          <p:cNvSpPr/>
          <p:nvPr/>
        </p:nvSpPr>
        <p:spPr>
          <a:xfrm>
            <a:off x="5006950" y="4207903"/>
            <a:ext cx="2178101" cy="12707"/>
          </a:xfrm>
          <a:custGeom>
            <a:avLst/>
            <a:gdLst/>
            <a:ahLst/>
            <a:cxnLst/>
            <a:rect l="l" t="t" r="r" b="b"/>
            <a:pathLst>
              <a:path w="3267151" h="19060">
                <a:moveTo>
                  <a:pt x="0" y="0"/>
                </a:moveTo>
                <a:lnTo>
                  <a:pt x="3267152" y="0"/>
                </a:lnTo>
                <a:lnTo>
                  <a:pt x="3267152" y="19060"/>
                </a:lnTo>
                <a:lnTo>
                  <a:pt x="0" y="19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69201" y="2315593"/>
            <a:ext cx="3738675" cy="3882007"/>
          </a:xfrm>
          <a:custGeom>
            <a:avLst/>
            <a:gdLst/>
            <a:ahLst/>
            <a:cxnLst/>
            <a:rect l="l" t="t" r="r" b="b"/>
            <a:pathLst>
              <a:path w="5608013" h="5823010">
                <a:moveTo>
                  <a:pt x="0" y="0"/>
                </a:moveTo>
                <a:lnTo>
                  <a:pt x="5608012" y="0"/>
                </a:lnTo>
                <a:lnTo>
                  <a:pt x="5608012" y="5823010"/>
                </a:lnTo>
                <a:lnTo>
                  <a:pt x="0" y="5823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643" b="-21643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TextBox 3"/>
          <p:cNvSpPr txBox="1"/>
          <p:nvPr/>
        </p:nvSpPr>
        <p:spPr>
          <a:xfrm>
            <a:off x="1889206" y="660400"/>
            <a:ext cx="9032794" cy="547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3600" b="1" spc="385" dirty="0"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MUSCLE LOSS AFTER SURGERY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0144" y="2088000"/>
            <a:ext cx="5697953" cy="41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6" lvl="1" indent="-259093">
              <a:lnSpc>
                <a:spcPts val="3600"/>
              </a:lnSpc>
              <a:buFont typeface="Arial"/>
              <a:buChar char="•"/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marL="518186" lvl="1" indent="-259093">
              <a:lnSpc>
                <a:spcPts val="3600"/>
              </a:lnSpc>
              <a:buFont typeface="Arial"/>
              <a:buChar char="•"/>
            </a:pPr>
            <a:r>
              <a:rPr lang="en-US" sz="2400" b="1" spc="427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1% per day after TKA</a:t>
            </a:r>
          </a:p>
          <a:p>
            <a:pPr>
              <a:lnSpc>
                <a:spcPts val="3600"/>
              </a:lnSpc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>
              <a:lnSpc>
                <a:spcPts val="3600"/>
              </a:lnSpc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>
              <a:lnSpc>
                <a:spcPts val="3600"/>
              </a:lnSpc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marL="518186" lvl="1" indent="-259093">
              <a:lnSpc>
                <a:spcPts val="3600"/>
              </a:lnSpc>
              <a:buFont typeface="Arial"/>
              <a:buChar char="•"/>
            </a:pPr>
            <a:r>
              <a:rPr lang="en-US" sz="2400" b="1" spc="427" dirty="0">
                <a:latin typeface="Arial" panose="020B0604020202020204" pitchFamily="34" charset="0"/>
                <a:ea typeface="Inter 2"/>
                <a:cs typeface="Arial" panose="020B0604020202020204" pitchFamily="34" charset="0"/>
                <a:sym typeface="Inter 2"/>
              </a:rPr>
              <a:t>7 days of Immobilization decreases strength 8-21%</a:t>
            </a:r>
          </a:p>
          <a:p>
            <a:pPr>
              <a:lnSpc>
                <a:spcPts val="3600"/>
              </a:lnSpc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marL="259093" lvl="1">
              <a:lnSpc>
                <a:spcPts val="3600"/>
              </a:lnSpc>
            </a:pPr>
            <a:endParaRPr lang="en-US" sz="2400" spc="427" dirty="0">
              <a:solidFill>
                <a:srgbClr val="FFFFFF"/>
              </a:solidFill>
              <a:latin typeface="Inter 2"/>
              <a:ea typeface="Inter 2"/>
              <a:cs typeface="Inter 2"/>
              <a:sym typeface="Inter 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006950" y="1423477"/>
            <a:ext cx="2178101" cy="12707"/>
          </a:xfrm>
          <a:custGeom>
            <a:avLst/>
            <a:gdLst/>
            <a:ahLst/>
            <a:cxnLst/>
            <a:rect l="l" t="t" r="r" b="b"/>
            <a:pathLst>
              <a:path w="3267151" h="19060">
                <a:moveTo>
                  <a:pt x="0" y="0"/>
                </a:moveTo>
                <a:lnTo>
                  <a:pt x="3267152" y="0"/>
                </a:lnTo>
                <a:lnTo>
                  <a:pt x="3267152" y="19060"/>
                </a:lnTo>
                <a:lnTo>
                  <a:pt x="0" y="1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22329" y="2968250"/>
            <a:ext cx="2323039" cy="9585"/>
          </a:xfrm>
          <a:prstGeom prst="line">
            <a:avLst/>
          </a:prstGeom>
          <a:ln w="19050" cap="flat">
            <a:solidFill>
              <a:srgbClr val="87CB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64" y="4431751"/>
            <a:ext cx="4960853" cy="868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99" y="4018707"/>
            <a:ext cx="4896960" cy="8569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454" y="4429634"/>
            <a:ext cx="4888717" cy="85552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flipV="1">
            <a:off x="711514" y="2876236"/>
            <a:ext cx="1824273" cy="6350"/>
          </a:xfrm>
          <a:prstGeom prst="line">
            <a:avLst/>
          </a:prstGeom>
          <a:ln w="19050" cap="flat">
            <a:solidFill>
              <a:srgbClr val="87CB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22" y="4054931"/>
            <a:ext cx="4969095" cy="8695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97" y="4881507"/>
            <a:ext cx="4969095" cy="8695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97" y="5340829"/>
            <a:ext cx="4969095" cy="8695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757" y="4900557"/>
            <a:ext cx="4969095" cy="869592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4087564" y="1954184"/>
            <a:ext cx="2994863" cy="3767347"/>
          </a:xfrm>
          <a:custGeom>
            <a:avLst/>
            <a:gdLst/>
            <a:ahLst/>
            <a:cxnLst/>
            <a:rect l="l" t="t" r="r" b="b"/>
            <a:pathLst>
              <a:path w="4492294" h="5651021">
                <a:moveTo>
                  <a:pt x="0" y="0"/>
                </a:moveTo>
                <a:lnTo>
                  <a:pt x="4492294" y="0"/>
                </a:lnTo>
                <a:lnTo>
                  <a:pt x="4492294" y="5651021"/>
                </a:lnTo>
                <a:lnTo>
                  <a:pt x="0" y="56510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3" name="TextBox 13"/>
          <p:cNvSpPr txBox="1"/>
          <p:nvPr/>
        </p:nvSpPr>
        <p:spPr>
          <a:xfrm>
            <a:off x="692669" y="5017892"/>
            <a:ext cx="5078893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500MG VITAMIN C, 800 IU VITAMIN 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22848" y="707924"/>
            <a:ext cx="4313194" cy="82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1"/>
              </a:lnSpc>
            </a:pPr>
            <a:r>
              <a:rPr lang="en-US" sz="1733" b="1" spc="194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PROMOTE SURGICAL HEALING</a:t>
            </a:r>
          </a:p>
          <a:p>
            <a:pPr>
              <a:lnSpc>
                <a:spcPts val="2201"/>
              </a:lnSpc>
            </a:pPr>
            <a:r>
              <a:rPr lang="en-US" sz="1733" b="1" spc="194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PROTECT MUSCLE STRENGTH</a:t>
            </a:r>
          </a:p>
          <a:p>
            <a:pPr>
              <a:lnSpc>
                <a:spcPts val="2201"/>
              </a:lnSpc>
            </a:pPr>
            <a:r>
              <a:rPr lang="en-US" sz="1733" b="1" spc="194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RECOVER FASTER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1492" y="701574"/>
            <a:ext cx="5235070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3600" b="1" spc="385" dirty="0">
                <a:latin typeface="Arial" panose="020B0604020202020204" pitchFamily="34" charset="0"/>
                <a:ea typeface="Muli Heavy"/>
                <a:cs typeface="Arial" panose="020B0604020202020204" pitchFamily="34" charset="0"/>
                <a:sym typeface="Muli Heavy"/>
              </a:rPr>
              <a:t>PRODUCT INFO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2324465"/>
            <a:ext cx="2329389" cy="42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b="1" spc="78" dirty="0"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OPTIFUEL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15979" y="2432415"/>
            <a:ext cx="2329389" cy="42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b="1" spc="78" dirty="0"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OPTICHARGE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5800" y="3199553"/>
            <a:ext cx="3268213" cy="442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6"/>
              </a:lnSpc>
            </a:pPr>
            <a:r>
              <a:rPr lang="en-US" sz="1333" b="1" spc="70" dirty="0">
                <a:latin typeface="Arial" panose="020B0604020202020204" pitchFamily="34" charset="0"/>
                <a:ea typeface="Inter 1 Italics"/>
                <a:cs typeface="Arial" panose="020B0604020202020204" pitchFamily="34" charset="0"/>
                <a:sym typeface="Inter 1 Italics"/>
              </a:rPr>
              <a:t>Once per day protein mix x 4 weeks (2 weeks pre-op &amp; 2 weeks post-op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15979" y="3264783"/>
            <a:ext cx="3475144" cy="63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7"/>
              </a:lnSpc>
            </a:pPr>
            <a:r>
              <a:rPr lang="en-US" sz="1266" b="1" spc="67" dirty="0">
                <a:latin typeface="Arial" panose="020B0604020202020204" pitchFamily="34" charset="0"/>
                <a:ea typeface="Inter 1 Italics"/>
                <a:cs typeface="Arial" panose="020B0604020202020204" pitchFamily="34" charset="0"/>
                <a:sym typeface="Inter 1 Italics"/>
              </a:rPr>
              <a:t>One time carbohydrate drink </a:t>
            </a:r>
          </a:p>
          <a:p>
            <a:pPr>
              <a:lnSpc>
                <a:spcPts val="1697"/>
              </a:lnSpc>
            </a:pPr>
            <a:r>
              <a:rPr lang="en-US" sz="1266" b="1" spc="67" dirty="0">
                <a:latin typeface="Arial" panose="020B0604020202020204" pitchFamily="34" charset="0"/>
                <a:ea typeface="Inter 1 Italics"/>
                <a:cs typeface="Arial" panose="020B0604020202020204" pitchFamily="34" charset="0"/>
                <a:sym typeface="Inter 1 Italics"/>
              </a:rPr>
              <a:t>taken the night prior to surgery (100g)</a:t>
            </a:r>
          </a:p>
          <a:p>
            <a:pPr>
              <a:lnSpc>
                <a:spcPts val="1697"/>
              </a:lnSpc>
            </a:pPr>
            <a:endParaRPr lang="en-US" sz="1266" spc="67" dirty="0">
              <a:solidFill>
                <a:srgbClr val="FFFFFF"/>
              </a:solidFill>
              <a:latin typeface="Inter 1 Italics"/>
              <a:ea typeface="Inter 1 Italics"/>
              <a:cs typeface="Inter 1 Italics"/>
              <a:sym typeface="Inter 1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1492" y="1323363"/>
            <a:ext cx="4313194" cy="23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31"/>
              </a:lnSpc>
            </a:pPr>
            <a:r>
              <a:rPr lang="en-US" sz="1599" b="1" spc="179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It's what's inside that counts.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2669" y="4199926"/>
            <a:ext cx="2506645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i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25 GRAMS OF PROTEIN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2669" y="4603808"/>
            <a:ext cx="3321214" cy="175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3G LEUCINE &amp; 2G GLUTAMINE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22848" y="4199926"/>
            <a:ext cx="3216758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50 GRAMS OF CARBOHYDRATES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22847" y="4603808"/>
            <a:ext cx="4688600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OPTION TO REPEAT 50G 2 HRS PRE-OP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68057" y="5017892"/>
            <a:ext cx="3182851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LOWERS INSULIN RESISTANCE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5800" y="5432764"/>
            <a:ext cx="5078893" cy="17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b="1" spc="227" dirty="0">
                <a:latin typeface="Arial" panose="020B0604020202020204" pitchFamily="34" charset="0"/>
                <a:ea typeface="Inter 1 Bold"/>
                <a:cs typeface="Arial" panose="020B0604020202020204" pitchFamily="34" charset="0"/>
                <a:sym typeface="Inter 1 Bold"/>
              </a:rPr>
              <a:t>400MG CA, B VITAMINS, Magnesium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506842"/>
            <a:ext cx="12192000" cy="3936666"/>
          </a:xfrm>
          <a:custGeom>
            <a:avLst/>
            <a:gdLst/>
            <a:ahLst/>
            <a:cxnLst/>
            <a:rect l="l" t="t" r="r" b="b"/>
            <a:pathLst>
              <a:path w="18288000" h="5904999">
                <a:moveTo>
                  <a:pt x="0" y="0"/>
                </a:moveTo>
                <a:lnTo>
                  <a:pt x="18288000" y="0"/>
                </a:lnTo>
                <a:lnTo>
                  <a:pt x="18288000" y="5904999"/>
                </a:lnTo>
                <a:lnTo>
                  <a:pt x="0" y="5904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7" b="-907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AutoShape 3"/>
          <p:cNvSpPr/>
          <p:nvPr/>
        </p:nvSpPr>
        <p:spPr>
          <a:xfrm flipV="1">
            <a:off x="7459997" y="507891"/>
            <a:ext cx="0" cy="649005"/>
          </a:xfrm>
          <a:prstGeom prst="line">
            <a:avLst/>
          </a:prstGeom>
          <a:ln w="38100" cap="flat">
            <a:solidFill>
              <a:srgbClr val="87CB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4" name="AutoShape 4"/>
          <p:cNvSpPr/>
          <p:nvPr/>
        </p:nvSpPr>
        <p:spPr>
          <a:xfrm>
            <a:off x="2478908" y="5552565"/>
            <a:ext cx="0" cy="518561"/>
          </a:xfrm>
          <a:prstGeom prst="line">
            <a:avLst/>
          </a:prstGeom>
          <a:ln w="38100" cap="rnd">
            <a:solidFill>
              <a:srgbClr val="87CBF0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5" name="AutoShape 5"/>
          <p:cNvSpPr/>
          <p:nvPr/>
        </p:nvSpPr>
        <p:spPr>
          <a:xfrm>
            <a:off x="6076950" y="5552565"/>
            <a:ext cx="0" cy="518561"/>
          </a:xfrm>
          <a:prstGeom prst="line">
            <a:avLst/>
          </a:prstGeom>
          <a:ln w="38100" cap="rnd">
            <a:solidFill>
              <a:srgbClr val="87CBF0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6" name="AutoShape 6"/>
          <p:cNvSpPr/>
          <p:nvPr/>
        </p:nvSpPr>
        <p:spPr>
          <a:xfrm>
            <a:off x="9729991" y="5552565"/>
            <a:ext cx="0" cy="518561"/>
          </a:xfrm>
          <a:prstGeom prst="line">
            <a:avLst/>
          </a:prstGeom>
          <a:ln w="38100" cap="rnd">
            <a:solidFill>
              <a:srgbClr val="87CBF0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>
            <a:off x="1590043" y="1290465"/>
            <a:ext cx="1701531" cy="1701531"/>
          </a:xfrm>
          <a:custGeom>
            <a:avLst/>
            <a:gdLst/>
            <a:ahLst/>
            <a:cxnLst/>
            <a:rect l="l" t="t" r="r" b="b"/>
            <a:pathLst>
              <a:path w="2552297" h="2552297">
                <a:moveTo>
                  <a:pt x="0" y="0"/>
                </a:moveTo>
                <a:lnTo>
                  <a:pt x="2552296" y="0"/>
                </a:lnTo>
                <a:lnTo>
                  <a:pt x="2552296" y="2552297"/>
                </a:lnTo>
                <a:lnTo>
                  <a:pt x="0" y="2552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5238885" y="1290465"/>
            <a:ext cx="1701531" cy="1701531"/>
          </a:xfrm>
          <a:custGeom>
            <a:avLst/>
            <a:gdLst/>
            <a:ahLst/>
            <a:cxnLst/>
            <a:rect l="l" t="t" r="r" b="b"/>
            <a:pathLst>
              <a:path w="2552297" h="2552297">
                <a:moveTo>
                  <a:pt x="0" y="0"/>
                </a:moveTo>
                <a:lnTo>
                  <a:pt x="2552296" y="0"/>
                </a:lnTo>
                <a:lnTo>
                  <a:pt x="2552296" y="2552297"/>
                </a:lnTo>
                <a:lnTo>
                  <a:pt x="0" y="2552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9"/>
          <p:cNvSpPr/>
          <p:nvPr/>
        </p:nvSpPr>
        <p:spPr>
          <a:xfrm>
            <a:off x="8900428" y="1278553"/>
            <a:ext cx="1701531" cy="1701531"/>
          </a:xfrm>
          <a:custGeom>
            <a:avLst/>
            <a:gdLst/>
            <a:ahLst/>
            <a:cxnLst/>
            <a:rect l="l" t="t" r="r" b="b"/>
            <a:pathLst>
              <a:path w="2552297" h="2552297">
                <a:moveTo>
                  <a:pt x="0" y="0"/>
                </a:moveTo>
                <a:lnTo>
                  <a:pt x="2552297" y="0"/>
                </a:lnTo>
                <a:lnTo>
                  <a:pt x="2552297" y="2552297"/>
                </a:lnTo>
                <a:lnTo>
                  <a:pt x="0" y="2552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10"/>
          <p:cNvSpPr txBox="1"/>
          <p:nvPr/>
        </p:nvSpPr>
        <p:spPr>
          <a:xfrm>
            <a:off x="7870909" y="504144"/>
            <a:ext cx="4321091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en-US" sz="1466" b="1" spc="70" dirty="0"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CSN's protocol only requires patients to take supplements once a day.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7625" y="1879822"/>
            <a:ext cx="1426367" cy="51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3"/>
              </a:lnSpc>
            </a:pPr>
            <a:r>
              <a:rPr lang="en-US" sz="1666" b="1" spc="46" dirty="0">
                <a:solidFill>
                  <a:schemeClr val="bg1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14 DAYS PRE-OP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47180" y="1879822"/>
            <a:ext cx="1472240" cy="51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3"/>
              </a:lnSpc>
            </a:pPr>
            <a:r>
              <a:rPr lang="en-US" sz="1666" b="1" spc="46" dirty="0">
                <a:solidFill>
                  <a:schemeClr val="bg1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1 DAY </a:t>
            </a:r>
          </a:p>
          <a:p>
            <a:pPr algn="ctr">
              <a:lnSpc>
                <a:spcPts val="2083"/>
              </a:lnSpc>
            </a:pPr>
            <a:r>
              <a:rPr lang="en-US" sz="1666" b="1" spc="46" dirty="0">
                <a:solidFill>
                  <a:schemeClr val="bg1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PRE-OP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8039" y="1879822"/>
            <a:ext cx="1449303" cy="51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3"/>
              </a:lnSpc>
            </a:pPr>
            <a:r>
              <a:rPr lang="en-US" sz="1666" b="1" spc="46" dirty="0">
                <a:solidFill>
                  <a:schemeClr val="bg1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14 DAYS POST-OP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0930" y="482491"/>
            <a:ext cx="5235070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3600" b="1" spc="385" dirty="0">
                <a:latin typeface="Arial" panose="020B0604020202020204" pitchFamily="34" charset="0"/>
                <a:ea typeface="Muli Heavy"/>
                <a:cs typeface="Arial" panose="020B0604020202020204" pitchFamily="34" charset="0"/>
                <a:sym typeface="Muli Heavy"/>
              </a:rPr>
              <a:t>SIMPLE TO USE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4280" y="6125804"/>
            <a:ext cx="2943857" cy="7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 Bold"/>
                <a:ea typeface="Inter 1 Bold"/>
                <a:cs typeface="Inter 1 Bold"/>
                <a:sym typeface="Inter 1 Bold"/>
              </a:rPr>
              <a:t>Loading Phase</a:t>
            </a:r>
          </a:p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"/>
                <a:ea typeface="Inter 1"/>
                <a:cs typeface="Inter 1"/>
                <a:sym typeface="Inter 1"/>
              </a:rPr>
              <a:t>Prevent Muscle Loss</a:t>
            </a:r>
          </a:p>
          <a:p>
            <a:pPr algn="ctr">
              <a:lnSpc>
                <a:spcPts val="1877"/>
              </a:lnSpc>
            </a:pPr>
            <a:endParaRPr lang="en-US" sz="1466" spc="211" dirty="0">
              <a:solidFill>
                <a:srgbClr val="FFFFFF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05022" y="6125803"/>
            <a:ext cx="2943857" cy="95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 Bold"/>
                <a:ea typeface="Inter 1 Bold"/>
                <a:cs typeface="Inter 1 Bold"/>
                <a:sym typeface="Inter 1 Bold"/>
              </a:rPr>
              <a:t>Carbohydrate Prep</a:t>
            </a:r>
          </a:p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"/>
                <a:ea typeface="Inter 1"/>
                <a:cs typeface="Inter 1"/>
                <a:sym typeface="Inter 1"/>
              </a:rPr>
              <a:t>Promote Surgical Healing</a:t>
            </a:r>
          </a:p>
          <a:p>
            <a:pPr algn="ctr">
              <a:lnSpc>
                <a:spcPts val="1877"/>
              </a:lnSpc>
            </a:pPr>
            <a:endParaRPr lang="en-US" sz="1466" spc="211" dirty="0">
              <a:solidFill>
                <a:srgbClr val="FFFFFF"/>
              </a:solidFill>
              <a:latin typeface="Inter 1"/>
              <a:ea typeface="Inter 1"/>
              <a:cs typeface="Inter 1"/>
              <a:sym typeface="Inter 1"/>
            </a:endParaRPr>
          </a:p>
          <a:p>
            <a:pPr algn="ctr">
              <a:lnSpc>
                <a:spcPts val="1877"/>
              </a:lnSpc>
            </a:pPr>
            <a:endParaRPr lang="en-US" sz="1466" spc="211" dirty="0">
              <a:solidFill>
                <a:srgbClr val="FFFFFF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357228" y="6125804"/>
            <a:ext cx="2943857" cy="7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 Bold"/>
                <a:ea typeface="Inter 1 Bold"/>
                <a:cs typeface="Inter 1 Bold"/>
                <a:sym typeface="Inter 1 Bold"/>
              </a:rPr>
              <a:t>Recovery Phase</a:t>
            </a:r>
          </a:p>
          <a:p>
            <a:pPr algn="ctr">
              <a:lnSpc>
                <a:spcPts val="1877"/>
              </a:lnSpc>
            </a:pPr>
            <a:r>
              <a:rPr lang="en-US" sz="1466" spc="211" dirty="0">
                <a:solidFill>
                  <a:srgbClr val="FFFFFF"/>
                </a:solidFill>
                <a:latin typeface="Inter 1"/>
                <a:ea typeface="Inter 1"/>
                <a:cs typeface="Inter 1"/>
                <a:sym typeface="Inter 1"/>
              </a:rPr>
              <a:t>Protect Muscle Strength</a:t>
            </a:r>
          </a:p>
          <a:p>
            <a:pPr algn="ctr">
              <a:lnSpc>
                <a:spcPts val="1877"/>
              </a:lnSpc>
            </a:pPr>
            <a:endParaRPr lang="en-US" sz="1466" spc="211" dirty="0">
              <a:solidFill>
                <a:srgbClr val="FFFFFF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55345" y="3132454"/>
            <a:ext cx="2770926" cy="26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8"/>
              </a:lnSpc>
            </a:pPr>
            <a:r>
              <a:rPr lang="en-US" sz="1466" b="1" spc="85" dirty="0">
                <a:solidFill>
                  <a:srgbClr val="C00000"/>
                </a:solidFill>
                <a:latin typeface="Arial" panose="020B0604020202020204" pitchFamily="34" charset="0"/>
                <a:ea typeface="Inter 1"/>
                <a:cs typeface="Arial" panose="020B0604020202020204" pitchFamily="34" charset="0"/>
                <a:sym typeface="Inter 1"/>
              </a:rPr>
              <a:t>Optifuel 1x day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04187" y="3132454"/>
            <a:ext cx="2770926" cy="26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8"/>
              </a:lnSpc>
            </a:pPr>
            <a:r>
              <a:rPr lang="en-US" sz="1466" b="1" spc="85" dirty="0">
                <a:solidFill>
                  <a:srgbClr val="C00000"/>
                </a:solidFill>
                <a:latin typeface="Arial" panose="020B0604020202020204" pitchFamily="34" charset="0"/>
                <a:ea typeface="Inter 1"/>
                <a:cs typeface="Arial" panose="020B0604020202020204" pitchFamily="34" charset="0"/>
                <a:sym typeface="Inter 1"/>
              </a:rPr>
              <a:t>Opticharge 1x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7228" y="3132454"/>
            <a:ext cx="2770926" cy="26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8"/>
              </a:lnSpc>
            </a:pPr>
            <a:r>
              <a:rPr lang="en-US" sz="1466" b="1" spc="85" dirty="0">
                <a:solidFill>
                  <a:srgbClr val="C00000"/>
                </a:solidFill>
                <a:latin typeface="Arial" panose="020B0604020202020204" pitchFamily="34" charset="0"/>
                <a:ea typeface="Inter 1"/>
                <a:cs typeface="Arial" panose="020B0604020202020204" pitchFamily="34" charset="0"/>
                <a:sym typeface="Inter 1"/>
              </a:rPr>
              <a:t>Optifuel 1x day</a:t>
            </a:r>
          </a:p>
        </p:txBody>
      </p:sp>
      <p:sp>
        <p:nvSpPr>
          <p:cNvPr id="21" name="Freeform 21"/>
          <p:cNvSpPr/>
          <p:nvPr/>
        </p:nvSpPr>
        <p:spPr>
          <a:xfrm>
            <a:off x="5458667" y="3695404"/>
            <a:ext cx="1274667" cy="1578219"/>
          </a:xfrm>
          <a:custGeom>
            <a:avLst/>
            <a:gdLst/>
            <a:ahLst/>
            <a:cxnLst/>
            <a:rect l="l" t="t" r="r" b="b"/>
            <a:pathLst>
              <a:path w="1912000" h="2367328">
                <a:moveTo>
                  <a:pt x="0" y="0"/>
                </a:moveTo>
                <a:lnTo>
                  <a:pt x="1912000" y="0"/>
                </a:lnTo>
                <a:lnTo>
                  <a:pt x="1912000" y="2367328"/>
                </a:lnTo>
                <a:lnTo>
                  <a:pt x="0" y="2367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2" name="Freeform 22"/>
          <p:cNvSpPr/>
          <p:nvPr/>
        </p:nvSpPr>
        <p:spPr>
          <a:xfrm>
            <a:off x="9108234" y="3704064"/>
            <a:ext cx="1281661" cy="1586878"/>
          </a:xfrm>
          <a:custGeom>
            <a:avLst/>
            <a:gdLst/>
            <a:ahLst/>
            <a:cxnLst/>
            <a:rect l="l" t="t" r="r" b="b"/>
            <a:pathLst>
              <a:path w="1922491" h="2380317">
                <a:moveTo>
                  <a:pt x="0" y="0"/>
                </a:moveTo>
                <a:lnTo>
                  <a:pt x="1922491" y="0"/>
                </a:lnTo>
                <a:lnTo>
                  <a:pt x="1922491" y="2380317"/>
                </a:lnTo>
                <a:lnTo>
                  <a:pt x="0" y="238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3" name="Freeform 23"/>
          <p:cNvSpPr/>
          <p:nvPr/>
        </p:nvSpPr>
        <p:spPr>
          <a:xfrm>
            <a:off x="1799978" y="3695404"/>
            <a:ext cx="1281661" cy="1586878"/>
          </a:xfrm>
          <a:custGeom>
            <a:avLst/>
            <a:gdLst/>
            <a:ahLst/>
            <a:cxnLst/>
            <a:rect l="l" t="t" r="r" b="b"/>
            <a:pathLst>
              <a:path w="1922491" h="2380317">
                <a:moveTo>
                  <a:pt x="0" y="0"/>
                </a:moveTo>
                <a:lnTo>
                  <a:pt x="1922490" y="0"/>
                </a:lnTo>
                <a:lnTo>
                  <a:pt x="1922490" y="2380317"/>
                </a:lnTo>
                <a:lnTo>
                  <a:pt x="0" y="238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5252" y="2165903"/>
            <a:ext cx="8981497" cy="201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98"/>
              </a:lnSpc>
            </a:pPr>
            <a:r>
              <a:rPr lang="en-US" sz="5868" spc="269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COMPLETE SURGICAL NUTRITION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4893739" y="6323737"/>
            <a:ext cx="2178101" cy="12707"/>
          </a:xfrm>
          <a:custGeom>
            <a:avLst/>
            <a:gdLst/>
            <a:ahLst/>
            <a:cxnLst/>
            <a:rect l="l" t="t" r="r" b="b"/>
            <a:pathLst>
              <a:path w="3267151" h="19060">
                <a:moveTo>
                  <a:pt x="0" y="0"/>
                </a:moveTo>
                <a:lnTo>
                  <a:pt x="3267151" y="0"/>
                </a:lnTo>
                <a:lnTo>
                  <a:pt x="3267151" y="19059"/>
                </a:lnTo>
                <a:lnTo>
                  <a:pt x="0" y="19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814382" y="157201"/>
            <a:ext cx="4563237" cy="6166536"/>
          </a:xfrm>
          <a:custGeom>
            <a:avLst/>
            <a:gdLst/>
            <a:ahLst/>
            <a:cxnLst/>
            <a:rect l="l" t="t" r="r" b="b"/>
            <a:pathLst>
              <a:path w="6844855" h="9249804">
                <a:moveTo>
                  <a:pt x="0" y="0"/>
                </a:moveTo>
                <a:lnTo>
                  <a:pt x="6844854" y="0"/>
                </a:lnTo>
                <a:lnTo>
                  <a:pt x="6844854" y="9249804"/>
                </a:lnTo>
                <a:lnTo>
                  <a:pt x="0" y="924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 rot="-5400000">
            <a:off x="11289243" y="3183375"/>
            <a:ext cx="590747" cy="58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</a:pPr>
            <a:r>
              <a:rPr lang="en-US" sz="1733" spc="655" dirty="0">
                <a:solidFill>
                  <a:srgbClr val="5E5E5E"/>
                </a:solidFill>
                <a:latin typeface="Inter 1"/>
                <a:ea typeface="Inter 1"/>
                <a:cs typeface="Inter 1"/>
                <a:sym typeface="Inter 1"/>
              </a:rPr>
              <a:t>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3604" y="6472215"/>
            <a:ext cx="9229500" cy="22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862"/>
              </a:lnSpc>
              <a:spcBef>
                <a:spcPct val="0"/>
              </a:spcBef>
            </a:pPr>
            <a:r>
              <a:rPr lang="en-US" sz="1466" spc="-4" dirty="0">
                <a:solidFill>
                  <a:srgbClr val="87CBF0"/>
                </a:solidFill>
                <a:latin typeface="Inter 1 Bold"/>
                <a:ea typeface="Inter 1 Bold"/>
                <a:cs typeface="Inter 1 Bold"/>
                <a:sym typeface="Inter 1 Bold"/>
              </a:rPr>
              <a:t>HELP PATIENTS RECOVER FROM SURGERY BETTER &amp; FASTER THROUGH OPTIMAL NUTRITION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490-6E48-D5E7-4AF5-98C4A29A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8DEE-D863-1FA3-43C6-5A7E482B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9365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Ask you to stress the importance of nutrition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to your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Early data is showing impressive results first 90 days post op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an easy low risk intervention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improve patient’s recovery and outcomes</a:t>
            </a:r>
          </a:p>
        </p:txBody>
      </p:sp>
    </p:spTree>
    <p:extLst>
      <p:ext uri="{BB962C8B-B14F-4D97-AF65-F5344CB8AC3E}">
        <p14:creationId xmlns:p14="http://schemas.microsoft.com/office/powerpoint/2010/main" val="105542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0942-4313-FDCC-9152-9FD03197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7B051-B1EF-C8D6-7A18-774905BC8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Another new interest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Photo-bio-modulation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Laser treatment gaining more acceptance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Anti-inflammatory effects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 blood flow to stimulate healing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00E3B-3E3B-AD43-889F-04AA19E8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8" r="29928"/>
          <a:stretch/>
        </p:blipFill>
        <p:spPr>
          <a:xfrm>
            <a:off x="9094304" y="1825625"/>
            <a:ext cx="2694487" cy="46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0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3121-E9E3-097D-BC66-B6CECD81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447"/>
            <a:ext cx="12192000" cy="45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9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65803-D096-9278-D69C-A269404D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153" y="59770"/>
            <a:ext cx="6147360" cy="66224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08B26B-6BDA-59BD-E7BD-92196C186501}"/>
              </a:ext>
            </a:extLst>
          </p:cNvPr>
          <p:cNvCxnSpPr/>
          <p:nvPr/>
        </p:nvCxnSpPr>
        <p:spPr>
          <a:xfrm>
            <a:off x="5049078" y="904461"/>
            <a:ext cx="118275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4D768A-96CE-4942-9F65-32142D2CE2E5}"/>
              </a:ext>
            </a:extLst>
          </p:cNvPr>
          <p:cNvCxnSpPr/>
          <p:nvPr/>
        </p:nvCxnSpPr>
        <p:spPr>
          <a:xfrm>
            <a:off x="3448878" y="3578087"/>
            <a:ext cx="7752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D78FD-92DD-30A9-45C2-3B42337CA170}"/>
              </a:ext>
            </a:extLst>
          </p:cNvPr>
          <p:cNvCxnSpPr/>
          <p:nvPr/>
        </p:nvCxnSpPr>
        <p:spPr>
          <a:xfrm>
            <a:off x="5675243" y="6655569"/>
            <a:ext cx="299167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32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8ACE-8EAA-5224-7D85-4FA28EC7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B96F-F982-61D0-AA39-429D90975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Reinforce why this relationship remains important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Case examples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Discuss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612511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0887-A75F-BE04-3D6E-3620B50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306F-746E-28F7-C462-099B99602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Now endorsed by: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CDC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AAOS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Accepted treatment add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73370-DBC4-C5C0-1DAD-82308891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939" y="1690688"/>
            <a:ext cx="4403035" cy="44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4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9E7D-56A6-E3C6-B51D-F4C4CC9A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21693-0970-4EA6-4EA8-53B4C725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can we treat with this?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Chronic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tendonopathy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overuse injuries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Muscle strains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Post-op inflammation and edema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Safely being used on every area of the musculoskeletal system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Treatment takes about 5-10 minutes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8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1AD69-4479-9A9B-A815-76F9B4C98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380"/>
            <a:ext cx="12192000" cy="57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31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6A4E25-979E-4DCF-965C-76D74D07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C458AA-79D8-F53F-D996-F5B046CEE5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16 OrthoLazer centers nation wide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one in FLA opening in Sarasota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Option for your patients to consider in conjunction with PT/OT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Laura- Center Director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B0ED52-B1C8-60C2-E85A-09157195E9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3844" y="1690688"/>
            <a:ext cx="6028680" cy="45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67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76910D-DCE3-1572-AEE2-9C9002E5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4" y="38702"/>
            <a:ext cx="4595208" cy="6797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D947F-EFED-FC9E-F92B-07490677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86" y="1510749"/>
            <a:ext cx="5824478" cy="44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0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F83E-BD64-83D1-9954-D82810FC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4882D-8EA4-EC6B-7921-CF957EF3E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5"/>
            <a:ext cx="11459816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Continue to cultivate the surgeon-therapist relationship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Together we can improve outcomes and decrease complications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Maintain open lines of communication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Take of holistic view of how to help your patients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B77D-4577-EB79-F9DE-66191AD9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3E26A-22E9-9D5C-3687-52147BC6F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07" y="1690688"/>
            <a:ext cx="7274386" cy="4853471"/>
          </a:xfrm>
        </p:spPr>
      </p:pic>
    </p:spTree>
    <p:extLst>
      <p:ext uri="{BB962C8B-B14F-4D97-AF65-F5344CB8AC3E}">
        <p14:creationId xmlns:p14="http://schemas.microsoft.com/office/powerpoint/2010/main" val="159178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3F59-718C-AD97-F554-1B083715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F7127-7198-7DD0-A6A7-EDA62551E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Surgery is a team sport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Surgeon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Operating room personnel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Therapists 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5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E1C7-F77C-82E3-6313-6450720E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99B7-AE01-CA48-9011-BC50EB549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Look closely again at that list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Surgeon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Operating room personnel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Nurses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Therapists-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have the most points of contact with my patients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BFFB1-022E-2BBF-0E50-42739B69C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04"/>
          <a:stretch>
            <a:fillRect/>
          </a:stretch>
        </p:blipFill>
        <p:spPr>
          <a:xfrm>
            <a:off x="8096457" y="1600200"/>
            <a:ext cx="3885543" cy="33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B118-3B59-F9B7-0713-A13DFD66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31928-BDF2-E5D0-5810-4DA761F7B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Best outcomes when both surgeon and therapist excel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Bad surgery + great therapist = bad outcome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Great surgery + bad therapist = bad outcome</a:t>
            </a:r>
          </a:p>
        </p:txBody>
      </p:sp>
    </p:spTree>
    <p:extLst>
      <p:ext uri="{BB962C8B-B14F-4D97-AF65-F5344CB8AC3E}">
        <p14:creationId xmlns:p14="http://schemas.microsoft.com/office/powerpoint/2010/main" val="40133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A21E4-4F37-8AD1-E024-4F4F1A7E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EA949-DEDD-CC74-39BC-1DDD091C8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Next level of relationship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Interact beyond just PT notes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Volume of some surgeons practice is crazy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Phone/e-mail/text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Alert us to compliance issues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59DE-39B4-0D98-2A19-88B23622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5A81-88B7-BD02-58B8-0BDB74D8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Expanding your education is key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 about the procedures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Watch surgery- in person or online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Taking your time to come to this course :)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076C-CAE7-7C14-A7FD-7E9CB43FE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Surgeon-Therapist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EF412-42FE-D266-9597-C1EF91B36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870881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Case Examples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Therapists reaching out 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Specific examples of things they learned at this course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Gratifying to hear</a:t>
            </a:r>
          </a:p>
        </p:txBody>
      </p:sp>
      <p:pic>
        <p:nvPicPr>
          <p:cNvPr id="2054" name="Picture 6" descr="PNG Files for Sublimation Printing ...">
            <a:extLst>
              <a:ext uri="{FF2B5EF4-FFF2-40B4-BE49-F238E27FC236}">
                <a16:creationId xmlns:a16="http://schemas.microsoft.com/office/drawing/2014/main" id="{79F02C4C-C4FA-E41D-C5E8-A01B1D6847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0" y="292973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1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13027</TotalTime>
  <Words>905</Words>
  <Application>Microsoft Office PowerPoint</Application>
  <PresentationFormat>Widescreen</PresentationFormat>
  <Paragraphs>287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Inter 1</vt:lpstr>
      <vt:lpstr>Inter 1 Bold</vt:lpstr>
      <vt:lpstr>Inter 1 Italics</vt:lpstr>
      <vt:lpstr>Inter 2</vt:lpstr>
      <vt:lpstr>Inter 2 Bold</vt:lpstr>
      <vt:lpstr>Muli Heavy</vt:lpstr>
      <vt:lpstr>Office Theme</vt:lpstr>
      <vt:lpstr>1_Office Theme</vt:lpstr>
      <vt:lpstr>Surgeon-Therapist Relationship</vt:lpstr>
      <vt:lpstr>Disclosures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 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Surgeon-Therapist Relationship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Surgeon-Therapist Relationship</vt:lpstr>
      <vt:lpstr>Surgeon-Therapist Relationship</vt:lpstr>
      <vt:lpstr>PowerPoint Presentation</vt:lpstr>
      <vt:lpstr>PowerPoint Presentation</vt:lpstr>
      <vt:lpstr>Surgeon-Therapist Relationship</vt:lpstr>
      <vt:lpstr>Surgeon-Therapist Relationship</vt:lpstr>
      <vt:lpstr>PowerPoint Presentation</vt:lpstr>
      <vt:lpstr>Surgeon-Therapist Relationship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Derek Cuff</dc:creator>
  <cp:lastModifiedBy>Will Howard</cp:lastModifiedBy>
  <cp:revision>25</cp:revision>
  <dcterms:created xsi:type="dcterms:W3CDTF">2024-07-06T20:39:05Z</dcterms:created>
  <dcterms:modified xsi:type="dcterms:W3CDTF">2025-09-15T17:37:10Z</dcterms:modified>
</cp:coreProperties>
</file>