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3" d="100"/>
          <a:sy n="53" d="100"/>
        </p:scale>
        <p:origin x="79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microsoft.com/office/2016/11/relationships/changesInfo" Target="changesInfos/changesInfo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ill Howard" userId="57e3c65f-ebe0-4c68-8e35-b0c73699033b" providerId="ADAL" clId="{D8AE9502-F48C-4265-8D33-78F12F23BDE0}"/>
    <pc:docChg chg="custSel modSld">
      <pc:chgData name="Will Howard" userId="57e3c65f-ebe0-4c68-8e35-b0c73699033b" providerId="ADAL" clId="{D8AE9502-F48C-4265-8D33-78F12F23BDE0}" dt="2025-09-15T17:59:41.149" v="5" actId="478"/>
      <pc:docMkLst>
        <pc:docMk/>
      </pc:docMkLst>
      <pc:sldChg chg="delSp mod delAnim">
        <pc:chgData name="Will Howard" userId="57e3c65f-ebe0-4c68-8e35-b0c73699033b" providerId="ADAL" clId="{D8AE9502-F48C-4265-8D33-78F12F23BDE0}" dt="2025-09-15T17:58:41.671" v="0" actId="478"/>
        <pc:sldMkLst>
          <pc:docMk/>
          <pc:sldMk cId="0" sldId="261"/>
        </pc:sldMkLst>
        <pc:picChg chg="del">
          <ac:chgData name="Will Howard" userId="57e3c65f-ebe0-4c68-8e35-b0c73699033b" providerId="ADAL" clId="{D8AE9502-F48C-4265-8D33-78F12F23BDE0}" dt="2025-09-15T17:58:41.671" v="0" actId="478"/>
          <ac:picMkLst>
            <pc:docMk/>
            <pc:sldMk cId="0" sldId="261"/>
            <ac:picMk id="201" creationId="{00000000-0000-0000-0000-000000000000}"/>
          </ac:picMkLst>
        </pc:picChg>
      </pc:sldChg>
      <pc:sldChg chg="delSp mod">
        <pc:chgData name="Will Howard" userId="57e3c65f-ebe0-4c68-8e35-b0c73699033b" providerId="ADAL" clId="{D8AE9502-F48C-4265-8D33-78F12F23BDE0}" dt="2025-09-15T17:59:12.940" v="1" actId="478"/>
        <pc:sldMkLst>
          <pc:docMk/>
          <pc:sldMk cId="0" sldId="264"/>
        </pc:sldMkLst>
        <pc:picChg chg="del">
          <ac:chgData name="Will Howard" userId="57e3c65f-ebe0-4c68-8e35-b0c73699033b" providerId="ADAL" clId="{D8AE9502-F48C-4265-8D33-78F12F23BDE0}" dt="2025-09-15T17:59:12.940" v="1" actId="478"/>
          <ac:picMkLst>
            <pc:docMk/>
            <pc:sldMk cId="0" sldId="264"/>
            <ac:picMk id="229" creationId="{00000000-0000-0000-0000-000000000000}"/>
          </ac:picMkLst>
        </pc:picChg>
      </pc:sldChg>
      <pc:sldChg chg="delSp mod">
        <pc:chgData name="Will Howard" userId="57e3c65f-ebe0-4c68-8e35-b0c73699033b" providerId="ADAL" clId="{D8AE9502-F48C-4265-8D33-78F12F23BDE0}" dt="2025-09-15T17:59:20.414" v="2" actId="478"/>
        <pc:sldMkLst>
          <pc:docMk/>
          <pc:sldMk cId="0" sldId="266"/>
        </pc:sldMkLst>
        <pc:picChg chg="del">
          <ac:chgData name="Will Howard" userId="57e3c65f-ebe0-4c68-8e35-b0c73699033b" providerId="ADAL" clId="{D8AE9502-F48C-4265-8D33-78F12F23BDE0}" dt="2025-09-15T17:59:20.414" v="2" actId="478"/>
          <ac:picMkLst>
            <pc:docMk/>
            <pc:sldMk cId="0" sldId="266"/>
            <ac:picMk id="243" creationId="{00000000-0000-0000-0000-000000000000}"/>
          </ac:picMkLst>
        </pc:picChg>
      </pc:sldChg>
      <pc:sldChg chg="delSp mod delAnim">
        <pc:chgData name="Will Howard" userId="57e3c65f-ebe0-4c68-8e35-b0c73699033b" providerId="ADAL" clId="{D8AE9502-F48C-4265-8D33-78F12F23BDE0}" dt="2025-09-15T17:59:29.893" v="3" actId="478"/>
        <pc:sldMkLst>
          <pc:docMk/>
          <pc:sldMk cId="0" sldId="273"/>
        </pc:sldMkLst>
        <pc:picChg chg="del">
          <ac:chgData name="Will Howard" userId="57e3c65f-ebe0-4c68-8e35-b0c73699033b" providerId="ADAL" clId="{D8AE9502-F48C-4265-8D33-78F12F23BDE0}" dt="2025-09-15T17:59:29.893" v="3" actId="478"/>
          <ac:picMkLst>
            <pc:docMk/>
            <pc:sldMk cId="0" sldId="273"/>
            <ac:picMk id="301" creationId="{00000000-0000-0000-0000-000000000000}"/>
          </ac:picMkLst>
        </pc:picChg>
      </pc:sldChg>
      <pc:sldChg chg="delSp mod delAnim">
        <pc:chgData name="Will Howard" userId="57e3c65f-ebe0-4c68-8e35-b0c73699033b" providerId="ADAL" clId="{D8AE9502-F48C-4265-8D33-78F12F23BDE0}" dt="2025-09-15T17:59:35.309" v="4" actId="478"/>
        <pc:sldMkLst>
          <pc:docMk/>
          <pc:sldMk cId="0" sldId="277"/>
        </pc:sldMkLst>
        <pc:picChg chg="del">
          <ac:chgData name="Will Howard" userId="57e3c65f-ebe0-4c68-8e35-b0c73699033b" providerId="ADAL" clId="{D8AE9502-F48C-4265-8D33-78F12F23BDE0}" dt="2025-09-15T17:59:35.309" v="4" actId="478"/>
          <ac:picMkLst>
            <pc:docMk/>
            <pc:sldMk cId="0" sldId="277"/>
            <ac:picMk id="332" creationId="{00000000-0000-0000-0000-000000000000}"/>
          </ac:picMkLst>
        </pc:picChg>
      </pc:sldChg>
      <pc:sldChg chg="delSp mod delAnim">
        <pc:chgData name="Will Howard" userId="57e3c65f-ebe0-4c68-8e35-b0c73699033b" providerId="ADAL" clId="{D8AE9502-F48C-4265-8D33-78F12F23BDE0}" dt="2025-09-15T17:59:41.149" v="5" actId="478"/>
        <pc:sldMkLst>
          <pc:docMk/>
          <pc:sldMk cId="0" sldId="280"/>
        </pc:sldMkLst>
        <pc:picChg chg="del">
          <ac:chgData name="Will Howard" userId="57e3c65f-ebe0-4c68-8e35-b0c73699033b" providerId="ADAL" clId="{D8AE9502-F48C-4265-8D33-78F12F23BDE0}" dt="2025-09-15T17:59:41.149" v="5" actId="478"/>
          <ac:picMkLst>
            <pc:docMk/>
            <pc:sldMk cId="0" sldId="280"/>
            <ac:picMk id="357" creationId="{00000000-0000-0000-0000-00000000000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9" name="Shape 16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bg>
      <p:bgPr>
        <a:solidFill>
          <a:srgbClr val="0034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1340" y="118471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>
                <a:solidFill>
                  <a:srgbClr val="FFFFFF"/>
                </a:solidFill>
              </a:defRPr>
            </a:lvl1pPr>
          </a:lstStyle>
          <a:p>
            <a:r>
              <a:t>Author and Date</a:t>
            </a:r>
          </a:p>
        </p:txBody>
      </p:sp>
      <p:sp>
        <p:nvSpPr>
          <p:cNvPr id="1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z="11600" spc="-232">
                <a:solidFill>
                  <a:srgbClr val="FFFFFF"/>
                </a:solidFill>
              </a:defRPr>
            </a:lvl1pPr>
          </a:lstStyle>
          <a:p>
            <a:r>
              <a:t>Presentation Title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1342" y="72104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>
                <a:solidFill>
                  <a:schemeClr val="accent1"/>
                </a:solidFill>
              </a:defRPr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>
                <a:solidFill>
                  <a:schemeClr val="accent1"/>
                </a:solidFill>
              </a:defRPr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>
                <a:solidFill>
                  <a:schemeClr val="accent1"/>
                </a:solidFill>
              </a:defRPr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>
                <a:solidFill>
                  <a:schemeClr val="accent1"/>
                </a:solidFill>
              </a:defRPr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>
                <a:solidFill>
                  <a:schemeClr val="accent1"/>
                </a:solidFill>
              </a:defRPr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952500"/>
            <a:ext cx="21971000" cy="1434949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10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247900"/>
            <a:ext cx="21971000" cy="9347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10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Agenda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952500"/>
            <a:ext cx="21971000" cy="1435100"/>
          </a:xfrm>
          <a:prstGeom prst="rect">
            <a:avLst/>
          </a:prstGeom>
        </p:spPr>
        <p:txBody>
          <a:bodyPr/>
          <a:lstStyle/>
          <a:p>
            <a:r>
              <a:t>Agenda Title</a:t>
            </a:r>
          </a:p>
        </p:txBody>
      </p:sp>
      <p:sp>
        <p:nvSpPr>
          <p:cNvPr id="109" name="Agenda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247900"/>
            <a:ext cx="21971000" cy="9347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Agenda Subtitle</a:t>
            </a:r>
          </a:p>
        </p:txBody>
      </p:sp>
      <p:sp>
        <p:nvSpPr>
          <p:cNvPr id="110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5pPr>
          </a:lstStyle>
          <a:p>
            <a:r>
              <a:t>Agenda Topics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Statement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>
                <a:solidFill>
                  <a:schemeClr val="accent1">
                    <a:hueOff val="114395"/>
                    <a:lumOff val="-24975"/>
                  </a:schemeClr>
                </a:solidFill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>
                <a:solidFill>
                  <a:schemeClr val="accent1">
                    <a:hueOff val="114395"/>
                    <a:lumOff val="-24975"/>
                  </a:schemeClr>
                </a:solidFill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>
                <a:solidFill>
                  <a:schemeClr val="accent1">
                    <a:hueOff val="114395"/>
                    <a:lumOff val="-24975"/>
                  </a:schemeClr>
                </a:solidFill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>
                <a:solidFill>
                  <a:schemeClr val="accent1">
                    <a:hueOff val="114395"/>
                    <a:lumOff val="-24975"/>
                  </a:schemeClr>
                </a:solidFill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>
                <a:solidFill>
                  <a:schemeClr val="accent1">
                    <a:hueOff val="114395"/>
                    <a:lumOff val="-24975"/>
                  </a:schemeClr>
                </a:solidFill>
              </a:defRPr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27" name="Fact informa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Fact information</a:t>
            </a:r>
          </a:p>
        </p:txBody>
      </p:sp>
      <p:sp>
        <p:nvSpPr>
          <p:cNvPr id="12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Attribu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480825" y="10675453"/>
            <a:ext cx="201492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Attribution</a:t>
            </a:r>
          </a:p>
        </p:txBody>
      </p:sp>
      <p:sp>
        <p:nvSpPr>
          <p:cNvPr id="136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z="8500" spc="-170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z="8500" spc="-170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z="8500" spc="-170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z="8500" spc="-170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z="8500" spc="-170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“Notable Quote”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3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Hot-air balloons viewed from below against a blue sky"/>
          <p:cNvSpPr>
            <a:spLocks noGrp="1"/>
          </p:cNvSpPr>
          <p:nvPr>
            <p:ph type="pic" sz="quarter" idx="21"/>
          </p:nvPr>
        </p:nvSpPr>
        <p:spPr>
          <a:xfrm>
            <a:off x="15436504" y="1270000"/>
            <a:ext cx="8167167" cy="54229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5" name="Close-up of the top of a hot-air balloon viewed from above"/>
          <p:cNvSpPr>
            <a:spLocks noGrp="1"/>
          </p:cNvSpPr>
          <p:nvPr>
            <p:ph type="pic" sz="quarter" idx="22"/>
          </p:nvPr>
        </p:nvSpPr>
        <p:spPr>
          <a:xfrm>
            <a:off x="15461772" y="7085972"/>
            <a:ext cx="8148414" cy="543227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6" name="Hot-air balloons viewed from below against a blue sky"/>
          <p:cNvSpPr>
            <a:spLocks noGrp="1"/>
          </p:cNvSpPr>
          <p:nvPr>
            <p:ph type="pic" idx="23"/>
          </p:nvPr>
        </p:nvSpPr>
        <p:spPr>
          <a:xfrm>
            <a:off x="-124635" y="1270000"/>
            <a:ext cx="16859219" cy="1123947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Hot-air balloons viewed from below against a blue sky"/>
          <p:cNvSpPr>
            <a:spLocks noGrp="1"/>
          </p:cNvSpPr>
          <p:nvPr>
            <p:ph type="pic" idx="21"/>
          </p:nvPr>
        </p:nvSpPr>
        <p:spPr>
          <a:xfrm>
            <a:off x="0" y="-1270000"/>
            <a:ext cx="24384000" cy="1625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5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lose-up of the top of a hot-air balloon viewed from above"/>
          <p:cNvSpPr>
            <a:spLocks noGrp="1"/>
          </p:cNvSpPr>
          <p:nvPr>
            <p:ph type="pic" idx="21"/>
          </p:nvPr>
        </p:nvSpPr>
        <p:spPr>
          <a:xfrm>
            <a:off x="0" y="-1270000"/>
            <a:ext cx="24384000" cy="1625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z="11600" spc="-232">
                <a:solidFill>
                  <a:srgbClr val="FFFFFF"/>
                </a:solidFill>
              </a:defRPr>
            </a:lvl1pPr>
          </a:lstStyle>
          <a:p>
            <a:r>
              <a:t>Presentation Title</a:t>
            </a:r>
          </a:p>
        </p:txBody>
      </p:sp>
      <p:sp>
        <p:nvSpPr>
          <p:cNvPr id="23" name="Author and Dat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Author and Date</a:t>
            </a:r>
          </a:p>
        </p:txBody>
      </p:sp>
      <p:sp>
        <p:nvSpPr>
          <p:cNvPr id="2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>
                <a:solidFill>
                  <a:srgbClr val="FFFFFF"/>
                </a:solidFill>
              </a:defRPr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>
                <a:solidFill>
                  <a:srgbClr val="FFFFFF"/>
                </a:solidFill>
              </a:defRPr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>
                <a:solidFill>
                  <a:srgbClr val="FFFFFF"/>
                </a:solidFill>
              </a:defRPr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>
                <a:solidFill>
                  <a:srgbClr val="FFFFFF"/>
                </a:solidFill>
              </a:defRPr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>
                <a:solidFill>
                  <a:srgbClr val="FFFFFF"/>
                </a:solidFill>
              </a:defRPr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Close-up of a hot-air balloon viewed from below"/>
          <p:cNvSpPr>
            <a:spLocks noGrp="1"/>
          </p:cNvSpPr>
          <p:nvPr>
            <p:ph type="pic" idx="21"/>
          </p:nvPr>
        </p:nvSpPr>
        <p:spPr>
          <a:xfrm>
            <a:off x="9226574" y="1270000"/>
            <a:ext cx="16840152" cy="1118443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r>
              <a:t>Slide Title</a:t>
            </a:r>
          </a:p>
        </p:txBody>
      </p:sp>
      <p:sp>
        <p:nvSpPr>
          <p:cNvPr id="3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43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245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44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247900"/>
            <a:ext cx="9779000" cy="9347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61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Hot-air balloons viewed from below against a blue sky"/>
          <p:cNvSpPr>
            <a:spLocks noGrp="1"/>
          </p:cNvSpPr>
          <p:nvPr>
            <p:ph type="pic" idx="22"/>
          </p:nvPr>
        </p:nvSpPr>
        <p:spPr>
          <a:xfrm>
            <a:off x="8432800" y="1263848"/>
            <a:ext cx="16850011" cy="1118820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952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Live Video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247900"/>
            <a:ext cx="9779000" cy="9347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72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7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952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7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Live Video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247900"/>
            <a:ext cx="9779000" cy="9347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82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8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952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8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">
    <p:bg>
      <p:bgPr>
        <a:solidFill>
          <a:srgbClr val="0034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ec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sz="11600" b="0" spc="-232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Section Title</a:t>
            </a:r>
          </a:p>
        </p:txBody>
      </p:sp>
      <p:sp>
        <p:nvSpPr>
          <p:cNvPr id="9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952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Title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ctr" defTabSz="584200">
              <a:lnSpc>
                <a:spcPct val="100000"/>
              </a:lnSpc>
              <a:spcBef>
                <a:spcPts val="0"/>
              </a:spcBef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transition spd="med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mailto:rsotte@coastalorthopedics.com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ulfcoast Orthopaedic Rehabilitation Conference…"/>
          <p:cNvSpPr txBox="1">
            <a:spLocks noGrp="1"/>
          </p:cNvSpPr>
          <p:nvPr>
            <p:ph type="body" idx="21"/>
          </p:nvPr>
        </p:nvSpPr>
        <p:spPr>
          <a:xfrm>
            <a:off x="1201340" y="11847162"/>
            <a:ext cx="21971003" cy="155147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r>
              <a:t>Gulfcoast Orthopaedic Rehabilitation Conference</a:t>
            </a:r>
          </a:p>
          <a:p>
            <a:r>
              <a:t>August 23, 2025</a:t>
            </a:r>
          </a:p>
        </p:txBody>
      </p:sp>
      <p:sp>
        <p:nvSpPr>
          <p:cNvPr id="172" name="Rotator Cuff Tears:…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Rotator Cuff Tears: </a:t>
            </a:r>
          </a:p>
          <a:p>
            <a:r>
              <a:t>How I Repair and Rehab</a:t>
            </a:r>
          </a:p>
        </p:txBody>
      </p:sp>
      <p:sp>
        <p:nvSpPr>
          <p:cNvPr id="173" name="R. Stephen Otte, MD…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R. Stephen Otte, MD</a:t>
            </a:r>
          </a:p>
          <a:p>
            <a:r>
              <a:t>Coastal Orthopedics</a:t>
            </a:r>
          </a:p>
        </p:txBody>
      </p:sp>
      <p:pic>
        <p:nvPicPr>
          <p:cNvPr id="174" name="Image" descr="Image"/>
          <p:cNvPicPr>
            <a:picLocks noChangeAspect="1"/>
          </p:cNvPicPr>
          <p:nvPr/>
        </p:nvPicPr>
        <p:blipFill>
          <a:blip r:embed="rId2"/>
          <a:srcRect l="37379" t="8014" r="37379" b="47265"/>
          <a:stretch>
            <a:fillRect/>
          </a:stretch>
        </p:blipFill>
        <p:spPr>
          <a:xfrm>
            <a:off x="20323015" y="208140"/>
            <a:ext cx="3868582" cy="268754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Operative Techniqu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Operative Techniques</a:t>
            </a:r>
          </a:p>
        </p:txBody>
      </p:sp>
      <p:sp>
        <p:nvSpPr>
          <p:cNvPr id="232" name="Arthroscopic(98% of what I do)…"/>
          <p:cNvSpPr txBox="1">
            <a:spLocks noGrp="1"/>
          </p:cNvSpPr>
          <p:nvPr>
            <p:ph type="body" sz="half" idx="1"/>
          </p:nvPr>
        </p:nvSpPr>
        <p:spPr>
          <a:xfrm>
            <a:off x="1206500" y="4248504"/>
            <a:ext cx="9757459" cy="8256012"/>
          </a:xfrm>
          <a:prstGeom prst="rect">
            <a:avLst/>
          </a:prstGeom>
        </p:spPr>
        <p:txBody>
          <a:bodyPr/>
          <a:lstStyle/>
          <a:p>
            <a:r>
              <a:t>Arthroscopic(98% of what I do)</a:t>
            </a:r>
          </a:p>
          <a:p>
            <a:r>
              <a:t>Open(subscap repairs)</a:t>
            </a:r>
          </a:p>
          <a:p>
            <a:r>
              <a:t>Mini-open</a:t>
            </a:r>
          </a:p>
          <a:p>
            <a:r>
              <a:t>Double row/TOE</a:t>
            </a:r>
          </a:p>
          <a:p>
            <a:r>
              <a:t>Single row/SCOI row</a:t>
            </a:r>
          </a:p>
          <a:p>
            <a:r>
              <a:t>Patch augmentation</a:t>
            </a:r>
          </a:p>
          <a:p>
            <a:r>
              <a:t>(Reverse total shoulder)</a:t>
            </a:r>
          </a:p>
        </p:txBody>
      </p:sp>
      <p:pic>
        <p:nvPicPr>
          <p:cNvPr id="233" name="Image" descr="Image"/>
          <p:cNvPicPr>
            <a:picLocks noChangeAspect="1"/>
          </p:cNvPicPr>
          <p:nvPr/>
        </p:nvPicPr>
        <p:blipFill>
          <a:blip r:embed="rId2"/>
          <a:srcRect l="37379" t="8014" r="37379" b="47265"/>
          <a:stretch>
            <a:fillRect/>
          </a:stretch>
        </p:blipFill>
        <p:spPr>
          <a:xfrm>
            <a:off x="20323015" y="208140"/>
            <a:ext cx="3868582" cy="2687546"/>
          </a:xfrm>
          <a:prstGeom prst="rect">
            <a:avLst/>
          </a:prstGeom>
          <a:ln w="12700">
            <a:miter lim="400000"/>
          </a:ln>
        </p:spPr>
      </p:pic>
      <p:pic>
        <p:nvPicPr>
          <p:cNvPr id="234" name="Screenshot 2025-08-19 at 12.41.16 PM.png" descr="Screenshot 2025-08-19 at 12.41.16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94053" y="2146413"/>
            <a:ext cx="6328666" cy="4969490"/>
          </a:xfrm>
          <a:prstGeom prst="rect">
            <a:avLst/>
          </a:prstGeom>
          <a:ln w="12700">
            <a:miter lim="400000"/>
          </a:ln>
        </p:spPr>
      </p:pic>
      <p:pic>
        <p:nvPicPr>
          <p:cNvPr id="235" name="Screenshot 2025-08-19 at 12.42.19 PM.png" descr="Screenshot 2025-08-19 at 12.42.19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15667" y="2973707"/>
            <a:ext cx="7189663" cy="5313116"/>
          </a:xfrm>
          <a:prstGeom prst="rect">
            <a:avLst/>
          </a:prstGeom>
          <a:ln w="12700">
            <a:miter lim="400000"/>
          </a:ln>
        </p:spPr>
      </p:pic>
      <p:pic>
        <p:nvPicPr>
          <p:cNvPr id="236" name="Screenshot 2025-08-19 at 12.44.16 PM.png" descr="Screenshot 2025-08-19 at 12.44.16 P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24243" y="7873274"/>
            <a:ext cx="7292154" cy="5680810"/>
          </a:xfrm>
          <a:prstGeom prst="rect">
            <a:avLst/>
          </a:prstGeom>
          <a:ln w="12700">
            <a:miter lim="400000"/>
          </a:ln>
        </p:spPr>
      </p:pic>
      <p:pic>
        <p:nvPicPr>
          <p:cNvPr id="237" name="pasted-movie.heic" descr="pasted-movie.heic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21958" y="6704990"/>
            <a:ext cx="5161087" cy="688144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Operative Techniqu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Operative Techniques</a:t>
            </a:r>
          </a:p>
        </p:txBody>
      </p:sp>
      <p:sp>
        <p:nvSpPr>
          <p:cNvPr id="240" name="Positioning: beach chair or lateral…"/>
          <p:cNvSpPr txBox="1">
            <a:spLocks noGrp="1"/>
          </p:cNvSpPr>
          <p:nvPr>
            <p:ph type="body" sz="half" idx="1"/>
          </p:nvPr>
        </p:nvSpPr>
        <p:spPr>
          <a:xfrm>
            <a:off x="1206500" y="4248504"/>
            <a:ext cx="11657097" cy="8256012"/>
          </a:xfrm>
          <a:prstGeom prst="rect">
            <a:avLst/>
          </a:prstGeom>
        </p:spPr>
        <p:txBody>
          <a:bodyPr/>
          <a:lstStyle/>
          <a:p>
            <a:r>
              <a:t>Positioning: beach chair or lateral</a:t>
            </a:r>
          </a:p>
          <a:p>
            <a:r>
              <a:t>Diagnostic arthroscopy</a:t>
            </a:r>
          </a:p>
          <a:p>
            <a:r>
              <a:t>Mobilization of torn tendon, debridement of bursa</a:t>
            </a:r>
          </a:p>
          <a:p>
            <a:r>
              <a:t>Prepare the footprint</a:t>
            </a:r>
          </a:p>
          <a:p>
            <a:r>
              <a:t>Place anchors &amp; pass suture</a:t>
            </a:r>
          </a:p>
          <a:p>
            <a:r>
              <a:t>Tension free anatomic repair</a:t>
            </a:r>
          </a:p>
        </p:txBody>
      </p:sp>
      <p:pic>
        <p:nvPicPr>
          <p:cNvPr id="241" name="Image" descr="Image"/>
          <p:cNvPicPr>
            <a:picLocks noChangeAspect="1"/>
          </p:cNvPicPr>
          <p:nvPr/>
        </p:nvPicPr>
        <p:blipFill>
          <a:blip r:embed="rId2"/>
          <a:srcRect l="37379" t="8014" r="37379" b="47265"/>
          <a:stretch>
            <a:fillRect/>
          </a:stretch>
        </p:blipFill>
        <p:spPr>
          <a:xfrm>
            <a:off x="20323015" y="208140"/>
            <a:ext cx="3868582" cy="2687546"/>
          </a:xfrm>
          <a:prstGeom prst="rect">
            <a:avLst/>
          </a:prstGeom>
          <a:ln w="12700">
            <a:miter lim="400000"/>
          </a:ln>
        </p:spPr>
      </p:pic>
      <p:sp>
        <p:nvSpPr>
          <p:cNvPr id="242" name="Surgical Steps"/>
          <p:cNvSpPr txBox="1"/>
          <p:nvPr/>
        </p:nvSpPr>
        <p:spPr>
          <a:xfrm>
            <a:off x="1206500" y="2245962"/>
            <a:ext cx="21971000" cy="9347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>
            <a:lvl1pPr defTabSz="825500">
              <a:lnSpc>
                <a:spcPct val="100000"/>
              </a:lnSpc>
              <a:spcBef>
                <a:spcPts val="0"/>
              </a:spcBef>
              <a:defRPr sz="5500" b="1"/>
            </a:lvl1pPr>
          </a:lstStyle>
          <a:p>
            <a:r>
              <a:t>Surgical Steps</a:t>
            </a: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Arthroscopic Repair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Arthroscopic Repair</a:t>
            </a:r>
          </a:p>
        </p:txBody>
      </p:sp>
      <p:pic>
        <p:nvPicPr>
          <p:cNvPr id="246" name="Image" descr="Image"/>
          <p:cNvPicPr>
            <a:picLocks noChangeAspect="1"/>
          </p:cNvPicPr>
          <p:nvPr/>
        </p:nvPicPr>
        <p:blipFill>
          <a:blip r:embed="rId2"/>
          <a:srcRect l="37379" t="8014" r="37379" b="47265"/>
          <a:stretch>
            <a:fillRect/>
          </a:stretch>
        </p:blipFill>
        <p:spPr>
          <a:xfrm>
            <a:off x="20323015" y="208140"/>
            <a:ext cx="3868582" cy="268754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51" name="Group"/>
          <p:cNvGrpSpPr/>
          <p:nvPr/>
        </p:nvGrpSpPr>
        <p:grpSpPr>
          <a:xfrm>
            <a:off x="853391" y="2401251"/>
            <a:ext cx="7804797" cy="6535655"/>
            <a:chOff x="0" y="0"/>
            <a:chExt cx="7804796" cy="6535653"/>
          </a:xfrm>
        </p:grpSpPr>
        <p:pic>
          <p:nvPicPr>
            <p:cNvPr id="247" name="Screenshot 2025-08-19 at 12.51.40 PM.png" descr="Screenshot 2025-08-19 at 12.51.40 PM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7804797" cy="653565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48" name="HH"/>
            <p:cNvSpPr txBox="1"/>
            <p:nvPr/>
          </p:nvSpPr>
          <p:spPr>
            <a:xfrm>
              <a:off x="4610149" y="3296069"/>
              <a:ext cx="994564" cy="8084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>
                  <a:solidFill>
                    <a:schemeClr val="accent5">
                      <a:hueOff val="-82419"/>
                      <a:satOff val="-9513"/>
                      <a:lumOff val="-16343"/>
                    </a:schemeClr>
                  </a:solidFill>
                </a:defRPr>
              </a:lvl1pPr>
            </a:lstStyle>
            <a:p>
              <a:r>
                <a:t>HH</a:t>
              </a:r>
            </a:p>
          </p:txBody>
        </p:sp>
        <p:sp>
          <p:nvSpPr>
            <p:cNvPr id="249" name="GT"/>
            <p:cNvSpPr txBox="1"/>
            <p:nvPr/>
          </p:nvSpPr>
          <p:spPr>
            <a:xfrm>
              <a:off x="2351141" y="4779927"/>
              <a:ext cx="926898" cy="8084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>
                  <a:solidFill>
                    <a:schemeClr val="accent5">
                      <a:hueOff val="-82419"/>
                      <a:satOff val="-9513"/>
                      <a:lumOff val="-16343"/>
                    </a:schemeClr>
                  </a:solidFill>
                </a:defRPr>
              </a:lvl1pPr>
            </a:lstStyle>
            <a:p>
              <a:r>
                <a:t>GT</a:t>
              </a:r>
            </a:p>
          </p:txBody>
        </p:sp>
        <p:sp>
          <p:nvSpPr>
            <p:cNvPr id="250" name="SS"/>
            <p:cNvSpPr txBox="1"/>
            <p:nvPr/>
          </p:nvSpPr>
          <p:spPr>
            <a:xfrm>
              <a:off x="4964503" y="439088"/>
              <a:ext cx="904343" cy="8084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>
                  <a:solidFill>
                    <a:schemeClr val="accent5">
                      <a:hueOff val="-82419"/>
                      <a:satOff val="-9513"/>
                      <a:lumOff val="-16343"/>
                    </a:schemeClr>
                  </a:solidFill>
                </a:defRPr>
              </a:lvl1pPr>
            </a:lstStyle>
            <a:p>
              <a:r>
                <a:t>SS</a:t>
              </a:r>
            </a:p>
          </p:txBody>
        </p:sp>
      </p:grpSp>
      <p:grpSp>
        <p:nvGrpSpPr>
          <p:cNvPr id="257" name="Group"/>
          <p:cNvGrpSpPr/>
          <p:nvPr/>
        </p:nvGrpSpPr>
        <p:grpSpPr>
          <a:xfrm>
            <a:off x="9284672" y="2272012"/>
            <a:ext cx="9658857" cy="7659050"/>
            <a:chOff x="0" y="0"/>
            <a:chExt cx="9658855" cy="7659049"/>
          </a:xfrm>
        </p:grpSpPr>
        <p:pic>
          <p:nvPicPr>
            <p:cNvPr id="252" name="Screenshot 2025-08-19 at 12.54.54 PM.png" descr="Screenshot 2025-08-19 at 12.54.54 PM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9658856" cy="765905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53" name="Line"/>
            <p:cNvSpPr/>
            <p:nvPr/>
          </p:nvSpPr>
          <p:spPr>
            <a:xfrm>
              <a:off x="3642681" y="2957567"/>
              <a:ext cx="4880850" cy="30209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4007" y="1081"/>
                    <a:pt x="7859" y="3331"/>
                    <a:pt x="11368" y="6639"/>
                  </a:cubicBezTo>
                  <a:cubicBezTo>
                    <a:pt x="15383" y="10427"/>
                    <a:pt x="18868" y="15521"/>
                    <a:pt x="21600" y="21600"/>
                  </a:cubicBezTo>
                </a:path>
              </a:pathLst>
            </a:custGeom>
            <a:noFill/>
            <a:ln w="63500" cap="flat">
              <a:solidFill>
                <a:schemeClr val="accent5">
                  <a:hueOff val="-82419"/>
                  <a:satOff val="-9513"/>
                  <a:lumOff val="-16343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254" name="Articular margin"/>
            <p:cNvSpPr txBox="1"/>
            <p:nvPr/>
          </p:nvSpPr>
          <p:spPr>
            <a:xfrm>
              <a:off x="3636571" y="5124755"/>
              <a:ext cx="4398570" cy="8084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>
                  <a:solidFill>
                    <a:schemeClr val="accent5">
                      <a:hueOff val="-82419"/>
                      <a:satOff val="-9513"/>
                      <a:lumOff val="-16343"/>
                    </a:schemeClr>
                  </a:solidFill>
                </a:defRPr>
              </a:lvl1pPr>
            </a:lstStyle>
            <a:p>
              <a:r>
                <a:t>Articular margin</a:t>
              </a:r>
            </a:p>
          </p:txBody>
        </p:sp>
        <p:sp>
          <p:nvSpPr>
            <p:cNvPr id="255" name="Anchor"/>
            <p:cNvSpPr txBox="1"/>
            <p:nvPr/>
          </p:nvSpPr>
          <p:spPr>
            <a:xfrm>
              <a:off x="1571004" y="3878633"/>
              <a:ext cx="2067460" cy="8084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>
                  <a:solidFill>
                    <a:schemeClr val="accent5">
                      <a:hueOff val="-82419"/>
                      <a:satOff val="-9513"/>
                      <a:lumOff val="-16343"/>
                    </a:schemeClr>
                  </a:solidFill>
                </a:defRPr>
              </a:lvl1pPr>
            </a:lstStyle>
            <a:p>
              <a:r>
                <a:t>Anchor</a:t>
              </a:r>
            </a:p>
          </p:txBody>
        </p:sp>
        <p:sp>
          <p:nvSpPr>
            <p:cNvPr id="256" name="SS"/>
            <p:cNvSpPr txBox="1"/>
            <p:nvPr/>
          </p:nvSpPr>
          <p:spPr>
            <a:xfrm>
              <a:off x="7025083" y="568328"/>
              <a:ext cx="904343" cy="8084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>
                  <a:solidFill>
                    <a:schemeClr val="accent5">
                      <a:hueOff val="-82419"/>
                      <a:satOff val="-9513"/>
                      <a:lumOff val="-16343"/>
                    </a:schemeClr>
                  </a:solidFill>
                </a:defRPr>
              </a:lvl1pPr>
            </a:lstStyle>
            <a:p>
              <a:r>
                <a:t>SS</a:t>
              </a:r>
            </a:p>
          </p:txBody>
        </p:sp>
      </p:grpSp>
      <p:pic>
        <p:nvPicPr>
          <p:cNvPr id="258" name="Screenshot 2025-08-19 at 12.59.38 PM.png" descr="Screenshot 2025-08-19 at 12.59.38 P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8613" y="5787075"/>
            <a:ext cx="9222948" cy="7304995"/>
          </a:xfrm>
          <a:prstGeom prst="rect">
            <a:avLst/>
          </a:prstGeom>
          <a:ln w="12700">
            <a:miter lim="400000"/>
          </a:ln>
        </p:spPr>
      </p:pic>
      <p:pic>
        <p:nvPicPr>
          <p:cNvPr id="259" name="Screenshot 2025-08-19 at 1.00.33 PM.png" descr="Screenshot 2025-08-19 at 1.00.33 PM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83428" y="4724012"/>
            <a:ext cx="9227361" cy="730499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1" grpId="0" animBg="1" advAuto="0"/>
      <p:bldP spid="257" grpId="0" animBg="1" advAuto="0"/>
      <p:bldP spid="258" grpId="0" animBg="1" advAuto="0"/>
      <p:bldP spid="259" grpId="0" animBg="1" advAuto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Post-Operative Rehab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Post-Operative Rehab</a:t>
            </a:r>
          </a:p>
        </p:txBody>
      </p:sp>
      <p:pic>
        <p:nvPicPr>
          <p:cNvPr id="262" name="Image" descr="Image"/>
          <p:cNvPicPr>
            <a:picLocks noChangeAspect="1"/>
          </p:cNvPicPr>
          <p:nvPr/>
        </p:nvPicPr>
        <p:blipFill>
          <a:blip r:embed="rId2"/>
          <a:srcRect l="37379" t="8014" r="37379" b="47265"/>
          <a:stretch>
            <a:fillRect/>
          </a:stretch>
        </p:blipFill>
        <p:spPr>
          <a:xfrm>
            <a:off x="20323015" y="208140"/>
            <a:ext cx="3868582" cy="2687546"/>
          </a:xfrm>
          <a:prstGeom prst="rect">
            <a:avLst/>
          </a:prstGeom>
          <a:ln w="12700">
            <a:miter lim="400000"/>
          </a:ln>
        </p:spPr>
      </p:pic>
      <p:pic>
        <p:nvPicPr>
          <p:cNvPr id="263" name="Screenshot 2025-08-21 at 7.52.35 PM.png" descr="Screenshot 2025-08-21 at 7.52.35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041" y="6296807"/>
            <a:ext cx="10855355" cy="2472966"/>
          </a:xfrm>
          <a:prstGeom prst="rect">
            <a:avLst/>
          </a:prstGeom>
          <a:ln w="12700">
            <a:miter lim="400000"/>
          </a:ln>
        </p:spPr>
      </p:pic>
      <p:pic>
        <p:nvPicPr>
          <p:cNvPr id="264" name="Screenshot 2025-08-21 at 12.18.22 PM.png" descr="Screenshot 2025-08-21 at 12.18.22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9293" y="3127456"/>
            <a:ext cx="8305414" cy="2336778"/>
          </a:xfrm>
          <a:prstGeom prst="rect">
            <a:avLst/>
          </a:prstGeom>
          <a:ln w="12700">
            <a:miter lim="400000"/>
          </a:ln>
        </p:spPr>
      </p:pic>
      <p:pic>
        <p:nvPicPr>
          <p:cNvPr id="265" name="Screenshot 2025-08-21 at 7.53.58 PM.png" descr="Screenshot 2025-08-21 at 7.53.58 P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2636" y="9602345"/>
            <a:ext cx="11279601" cy="2729991"/>
          </a:xfrm>
          <a:prstGeom prst="rect">
            <a:avLst/>
          </a:prstGeom>
          <a:ln w="12700">
            <a:miter lim="400000"/>
          </a:ln>
        </p:spPr>
      </p:pic>
      <p:pic>
        <p:nvPicPr>
          <p:cNvPr id="266" name="Screenshot 2025-08-21 at 7.55.01 PM.png" descr="Screenshot 2025-08-21 at 7.55.01 PM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60308" y="6784754"/>
            <a:ext cx="10129340" cy="3861270"/>
          </a:xfrm>
          <a:prstGeom prst="rect">
            <a:avLst/>
          </a:prstGeom>
          <a:ln w="12700">
            <a:miter lim="400000"/>
          </a:ln>
        </p:spPr>
      </p:pic>
      <p:sp>
        <p:nvSpPr>
          <p:cNvPr id="267" name="Theme: no statistically significant difference in functional outcome. Early motion trended towards regaining better motion early. Possible trend toward higher failure in larger tears with early motion protocols."/>
          <p:cNvSpPr txBox="1">
            <a:spLocks noGrp="1"/>
          </p:cNvSpPr>
          <p:nvPr>
            <p:ph type="body" sz="quarter" idx="1"/>
          </p:nvPr>
        </p:nvSpPr>
        <p:spPr>
          <a:xfrm>
            <a:off x="5186727" y="5878679"/>
            <a:ext cx="11834604" cy="4033922"/>
          </a:xfrm>
          <a:prstGeom prst="rect">
            <a:avLst/>
          </a:prstGeom>
          <a:solidFill>
            <a:srgbClr val="FFFFFF"/>
          </a:solidFill>
          <a:ln w="127000">
            <a:solidFill>
              <a:schemeClr val="accent5">
                <a:hueOff val="-82419"/>
                <a:satOff val="-9513"/>
                <a:lumOff val="-16343"/>
              </a:schemeClr>
            </a:solidFill>
          </a:ln>
        </p:spPr>
        <p:txBody>
          <a:bodyPr/>
          <a:lstStyle/>
          <a:p>
            <a:pPr marL="0" lvl="1" indent="434340" defTabSz="2316421">
              <a:spcBef>
                <a:spcPts val="4200"/>
              </a:spcBef>
              <a:buSzTx/>
              <a:buNone/>
              <a:defRPr sz="4560"/>
            </a:pPr>
            <a:r>
              <a:t>Theme: no statistically significant difference in functional outcome. Early motion trended towards regaining better motion early. Possible trend toward higher failure in larger tears with early motion protocols.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7" grpId="0" animBg="1" advAuto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Post-Operative Rehab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Post-Operative Rehab</a:t>
            </a:r>
          </a:p>
        </p:txBody>
      </p:sp>
      <p:pic>
        <p:nvPicPr>
          <p:cNvPr id="270" name="Image" descr="Image"/>
          <p:cNvPicPr>
            <a:picLocks noChangeAspect="1"/>
          </p:cNvPicPr>
          <p:nvPr/>
        </p:nvPicPr>
        <p:blipFill>
          <a:blip r:embed="rId2"/>
          <a:srcRect l="37379" t="8014" r="37379" b="47265"/>
          <a:stretch>
            <a:fillRect/>
          </a:stretch>
        </p:blipFill>
        <p:spPr>
          <a:xfrm>
            <a:off x="20323015" y="208140"/>
            <a:ext cx="3868582" cy="2687546"/>
          </a:xfrm>
          <a:prstGeom prst="rect">
            <a:avLst/>
          </a:prstGeom>
          <a:ln w="12700">
            <a:miter lim="400000"/>
          </a:ln>
        </p:spPr>
      </p:pic>
      <p:sp>
        <p:nvSpPr>
          <p:cNvPr id="271" name="3 Phases"/>
          <p:cNvSpPr txBox="1"/>
          <p:nvPr/>
        </p:nvSpPr>
        <p:spPr>
          <a:xfrm>
            <a:off x="1206500" y="2245962"/>
            <a:ext cx="21971000" cy="9347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>
            <a:lvl1pPr defTabSz="825500">
              <a:lnSpc>
                <a:spcPct val="100000"/>
              </a:lnSpc>
              <a:spcBef>
                <a:spcPts val="0"/>
              </a:spcBef>
              <a:defRPr sz="5500" b="1"/>
            </a:lvl1pPr>
          </a:lstStyle>
          <a:p>
            <a:r>
              <a:t>3 Phases</a:t>
            </a:r>
          </a:p>
        </p:txBody>
      </p:sp>
      <p:sp>
        <p:nvSpPr>
          <p:cNvPr id="272" name="Weeks 0-2 - EVERYONE…"/>
          <p:cNvSpPr txBox="1">
            <a:spLocks noGrp="1"/>
          </p:cNvSpPr>
          <p:nvPr>
            <p:ph type="body" sz="half" idx="1"/>
          </p:nvPr>
        </p:nvSpPr>
        <p:spPr>
          <a:xfrm>
            <a:off x="1061259" y="4138588"/>
            <a:ext cx="10180982" cy="8701706"/>
          </a:xfrm>
          <a:prstGeom prst="rect">
            <a:avLst/>
          </a:prstGeom>
        </p:spPr>
        <p:txBody>
          <a:bodyPr/>
          <a:lstStyle/>
          <a:p>
            <a:pPr>
              <a:defRPr b="1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pPr>
            <a:r>
              <a:t>Weeks 0-2 - EVERYONE</a:t>
            </a:r>
          </a:p>
          <a:p>
            <a:pPr lvl="1"/>
            <a:r>
              <a:t>Sling</a:t>
            </a:r>
          </a:p>
          <a:p>
            <a:pPr lvl="1"/>
            <a:r>
              <a:t>AROM hand, wrist, elbow, pendulums</a:t>
            </a:r>
          </a:p>
          <a:p>
            <a:pPr lvl="1"/>
            <a:r>
              <a:t>Ice</a:t>
            </a:r>
          </a:p>
          <a:p>
            <a:pPr lvl="1"/>
            <a:r>
              <a:t>Protect the repair</a:t>
            </a:r>
          </a:p>
        </p:txBody>
      </p:sp>
      <p:pic>
        <p:nvPicPr>
          <p:cNvPr id="273" name="pasted-movie.png" descr="pasted-movi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84596" y="4748464"/>
            <a:ext cx="10734900" cy="60373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Post-Operative Rehab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Post-Operative Rehab</a:t>
            </a:r>
          </a:p>
        </p:txBody>
      </p:sp>
      <p:sp>
        <p:nvSpPr>
          <p:cNvPr id="276" name="Phase 1: weeks 2-6…"/>
          <p:cNvSpPr txBox="1">
            <a:spLocks noGrp="1"/>
          </p:cNvSpPr>
          <p:nvPr>
            <p:ph type="body" sz="quarter" idx="1"/>
          </p:nvPr>
        </p:nvSpPr>
        <p:spPr>
          <a:xfrm>
            <a:off x="1061260" y="4193546"/>
            <a:ext cx="6448783" cy="9044663"/>
          </a:xfrm>
          <a:prstGeom prst="rect">
            <a:avLst/>
          </a:prstGeom>
        </p:spPr>
        <p:txBody>
          <a:bodyPr/>
          <a:lstStyle/>
          <a:p>
            <a:pPr marL="475487" indent="-475487" defTabSz="1901904">
              <a:spcBef>
                <a:spcPts val="3500"/>
              </a:spcBef>
              <a:defRPr sz="3743" b="1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pPr>
            <a:r>
              <a:t>Phase 1: weeks 2-6</a:t>
            </a:r>
          </a:p>
          <a:p>
            <a:pPr marL="950975" lvl="1" indent="-475487" defTabSz="1901904">
              <a:spcBef>
                <a:spcPts val="3500"/>
              </a:spcBef>
              <a:defRPr sz="3743"/>
            </a:pPr>
            <a:r>
              <a:t>Pain control, NSAIDs, ice. Start PT @ 3 weeks</a:t>
            </a:r>
          </a:p>
          <a:p>
            <a:pPr marL="950975" lvl="1" indent="-475487" defTabSz="1901904">
              <a:spcBef>
                <a:spcPts val="3500"/>
              </a:spcBef>
              <a:defRPr sz="3743"/>
            </a:pPr>
            <a:r>
              <a:t>PROM to pain tolerance</a:t>
            </a:r>
          </a:p>
          <a:p>
            <a:pPr marL="950975" lvl="1" indent="-475487" defTabSz="1901904">
              <a:spcBef>
                <a:spcPts val="3500"/>
              </a:spcBef>
              <a:defRPr sz="3743"/>
            </a:pPr>
            <a:r>
              <a:t>Hand, wrist, elbow, pendulums at home. Scapular mobility and posture</a:t>
            </a:r>
          </a:p>
          <a:p>
            <a:pPr marL="950975" lvl="1" indent="-475487" defTabSz="1901904">
              <a:spcBef>
                <a:spcPts val="3500"/>
              </a:spcBef>
              <a:defRPr sz="3743"/>
            </a:pPr>
            <a:r>
              <a:t>Protect the repair</a:t>
            </a:r>
          </a:p>
          <a:p>
            <a:pPr marL="950975" lvl="1" indent="-475487" defTabSz="1901904">
              <a:spcBef>
                <a:spcPts val="3500"/>
              </a:spcBef>
              <a:defRPr sz="3743"/>
            </a:pPr>
            <a:r>
              <a:t>Modalities</a:t>
            </a:r>
          </a:p>
          <a:p>
            <a:pPr marL="950975" lvl="1" indent="-475487" defTabSz="1901904">
              <a:spcBef>
                <a:spcPts val="3500"/>
              </a:spcBef>
              <a:defRPr sz="3743"/>
            </a:pPr>
            <a:r>
              <a:t>D/c sling starting week 4, fully by week 6</a:t>
            </a:r>
          </a:p>
        </p:txBody>
      </p:sp>
      <p:pic>
        <p:nvPicPr>
          <p:cNvPr id="277" name="Image" descr="Image"/>
          <p:cNvPicPr>
            <a:picLocks noChangeAspect="1"/>
          </p:cNvPicPr>
          <p:nvPr/>
        </p:nvPicPr>
        <p:blipFill>
          <a:blip r:embed="rId2"/>
          <a:srcRect l="37379" t="8014" r="37379" b="47265"/>
          <a:stretch>
            <a:fillRect/>
          </a:stretch>
        </p:blipFill>
        <p:spPr>
          <a:xfrm>
            <a:off x="20323015" y="208140"/>
            <a:ext cx="3868582" cy="2687546"/>
          </a:xfrm>
          <a:prstGeom prst="rect">
            <a:avLst/>
          </a:prstGeom>
          <a:ln w="12700">
            <a:miter lim="400000"/>
          </a:ln>
        </p:spPr>
      </p:pic>
      <p:sp>
        <p:nvSpPr>
          <p:cNvPr id="278" name="3 Phases"/>
          <p:cNvSpPr txBox="1"/>
          <p:nvPr/>
        </p:nvSpPr>
        <p:spPr>
          <a:xfrm>
            <a:off x="1206500" y="2245962"/>
            <a:ext cx="21971000" cy="9347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>
            <a:lvl1pPr defTabSz="825500">
              <a:lnSpc>
                <a:spcPct val="100000"/>
              </a:lnSpc>
              <a:spcBef>
                <a:spcPts val="0"/>
              </a:spcBef>
              <a:defRPr sz="5500" b="1"/>
            </a:lvl1pPr>
          </a:lstStyle>
          <a:p>
            <a:r>
              <a:t>3 Phases</a:t>
            </a:r>
          </a:p>
        </p:txBody>
      </p:sp>
      <p:sp>
        <p:nvSpPr>
          <p:cNvPr id="279" name="Phase 2: weeks 6-10…"/>
          <p:cNvSpPr txBox="1"/>
          <p:nvPr/>
        </p:nvSpPr>
        <p:spPr>
          <a:xfrm>
            <a:off x="8443055" y="4193546"/>
            <a:ext cx="5798750" cy="9044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pPr marL="469391" indent="-469391" defTabSz="1877520">
              <a:spcBef>
                <a:spcPts val="3400"/>
              </a:spcBef>
              <a:buSzPct val="123000"/>
              <a:buChar char="•"/>
              <a:defRPr sz="3696" b="1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pPr>
            <a:r>
              <a:t>Phase 2: weeks 6-10</a:t>
            </a:r>
          </a:p>
          <a:p>
            <a:pPr marL="938783" lvl="1" indent="-469391" defTabSz="1877520">
              <a:spcBef>
                <a:spcPts val="3400"/>
              </a:spcBef>
              <a:buSzPct val="123000"/>
              <a:buChar char="•"/>
              <a:defRPr sz="3696"/>
            </a:pPr>
            <a:r>
              <a:t>Restore active motion, goal 90% of full by 3 months post op.</a:t>
            </a:r>
          </a:p>
          <a:p>
            <a:pPr marL="938783" lvl="1" indent="-469391" defTabSz="1877520">
              <a:spcBef>
                <a:spcPts val="3400"/>
              </a:spcBef>
              <a:buSzPct val="123000"/>
              <a:buChar char="•"/>
              <a:defRPr sz="3696"/>
            </a:pPr>
            <a:r>
              <a:t>Transition from PROM to AAROM, isometrics and AROM</a:t>
            </a:r>
          </a:p>
          <a:p>
            <a:pPr marL="938783" lvl="1" indent="-469391" defTabSz="1877520">
              <a:spcBef>
                <a:spcPts val="3400"/>
              </a:spcBef>
              <a:buSzPct val="123000"/>
              <a:buChar char="•"/>
              <a:defRPr sz="3696"/>
            </a:pPr>
            <a:r>
              <a:t>Scapular stabilization, mirror work</a:t>
            </a:r>
          </a:p>
          <a:p>
            <a:pPr marL="938783" lvl="1" indent="-469391" defTabSz="1877520">
              <a:spcBef>
                <a:spcPts val="3400"/>
              </a:spcBef>
              <a:buSzPct val="123000"/>
              <a:buChar char="•"/>
              <a:defRPr sz="3696"/>
            </a:pPr>
            <a:r>
              <a:t>Posterior capsule stretching</a:t>
            </a:r>
          </a:p>
        </p:txBody>
      </p:sp>
      <p:sp>
        <p:nvSpPr>
          <p:cNvPr id="280" name="Phase 3: weeks 10-14…"/>
          <p:cNvSpPr txBox="1"/>
          <p:nvPr/>
        </p:nvSpPr>
        <p:spPr>
          <a:xfrm>
            <a:off x="15174817" y="4169428"/>
            <a:ext cx="6340853" cy="7784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pPr marL="505968" indent="-505968" defTabSz="2023821">
              <a:spcBef>
                <a:spcPts val="3700"/>
              </a:spcBef>
              <a:buSzPct val="123000"/>
              <a:buChar char="•"/>
              <a:defRPr sz="3984" b="1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pPr>
            <a:r>
              <a:t>Phase 3: weeks 10-14</a:t>
            </a:r>
          </a:p>
          <a:p>
            <a:pPr marL="1011936" lvl="1" indent="-505968" defTabSz="2023821">
              <a:spcBef>
                <a:spcPts val="3700"/>
              </a:spcBef>
              <a:buSzPct val="123000"/>
              <a:buChar char="•"/>
              <a:defRPr sz="3984"/>
            </a:pPr>
            <a:r>
              <a:t>Progressive RC strengthening</a:t>
            </a:r>
          </a:p>
          <a:p>
            <a:pPr marL="1011936" lvl="1" indent="-505968" defTabSz="2023821">
              <a:spcBef>
                <a:spcPts val="3700"/>
              </a:spcBef>
              <a:buSzPct val="123000"/>
              <a:buChar char="•"/>
              <a:defRPr sz="3984"/>
            </a:pPr>
            <a:r>
              <a:t>Therabands, weights</a:t>
            </a:r>
          </a:p>
          <a:p>
            <a:pPr marL="1011936" lvl="1" indent="-505968" defTabSz="2023821">
              <a:spcBef>
                <a:spcPts val="3700"/>
              </a:spcBef>
              <a:buSzPct val="123000"/>
              <a:buChar char="•"/>
              <a:defRPr sz="3984"/>
            </a:pPr>
            <a:r>
              <a:t>Proprioceptive training</a:t>
            </a:r>
          </a:p>
          <a:p>
            <a:pPr marL="1011936" lvl="1" indent="-505968" defTabSz="2023821">
              <a:spcBef>
                <a:spcPts val="3700"/>
              </a:spcBef>
              <a:buSzPct val="123000"/>
              <a:buChar char="•"/>
              <a:defRPr sz="3984"/>
            </a:pPr>
            <a:r>
              <a:t>Return to functional activities gradually</a:t>
            </a:r>
          </a:p>
          <a:p>
            <a:pPr marL="1517903" lvl="2" indent="-505968" defTabSz="2023821">
              <a:spcBef>
                <a:spcPts val="3700"/>
              </a:spcBef>
              <a:buSzPct val="123000"/>
              <a:buChar char="•"/>
              <a:defRPr sz="3984"/>
            </a:pPr>
            <a:r>
              <a:t>Golf, pickleball, etc.</a:t>
            </a:r>
          </a:p>
        </p:txBody>
      </p:sp>
      <p:sp>
        <p:nvSpPr>
          <p:cNvPr id="281" name="“Protocol A”"/>
          <p:cNvSpPr txBox="1"/>
          <p:nvPr/>
        </p:nvSpPr>
        <p:spPr>
          <a:xfrm>
            <a:off x="1206500" y="3192275"/>
            <a:ext cx="21971000" cy="9347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>
            <a:lvl1pPr defTabSz="825500">
              <a:lnSpc>
                <a:spcPct val="100000"/>
              </a:lnSpc>
              <a:spcBef>
                <a:spcPts val="0"/>
              </a:spcBef>
              <a:defRPr sz="5500" b="1"/>
            </a:lvl1pPr>
          </a:lstStyle>
          <a:p>
            <a:r>
              <a:t>“Protocol A”</a:t>
            </a:r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Post-Operative Rehab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Post-Operative Rehab</a:t>
            </a:r>
          </a:p>
        </p:txBody>
      </p:sp>
      <p:pic>
        <p:nvPicPr>
          <p:cNvPr id="284" name="Image" descr="Image"/>
          <p:cNvPicPr>
            <a:picLocks noChangeAspect="1"/>
          </p:cNvPicPr>
          <p:nvPr/>
        </p:nvPicPr>
        <p:blipFill>
          <a:blip r:embed="rId2"/>
          <a:srcRect l="37379" t="8014" r="37379" b="47265"/>
          <a:stretch>
            <a:fillRect/>
          </a:stretch>
        </p:blipFill>
        <p:spPr>
          <a:xfrm>
            <a:off x="20323015" y="208140"/>
            <a:ext cx="3868582" cy="268754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87" name="Group"/>
          <p:cNvGrpSpPr/>
          <p:nvPr/>
        </p:nvGrpSpPr>
        <p:grpSpPr>
          <a:xfrm>
            <a:off x="1568507" y="3585690"/>
            <a:ext cx="21143467" cy="7832293"/>
            <a:chOff x="0" y="0"/>
            <a:chExt cx="21143466" cy="7832291"/>
          </a:xfrm>
        </p:grpSpPr>
        <p:pic>
          <p:nvPicPr>
            <p:cNvPr id="285" name="Screenshot 2025-08-21 at 8.12.24 PM.png" descr="Screenshot 2025-08-21 at 8.12.24 PM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9426476" cy="783229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86" name="Screenshot 2025-08-21 at 8.13.04 PM.png" descr="Screenshot 2025-08-21 at 8.13.04 PM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624544" y="0"/>
              <a:ext cx="9518923" cy="783229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88" name="ACCELERATED REHAB"/>
          <p:cNvSpPr txBox="1"/>
          <p:nvPr/>
        </p:nvSpPr>
        <p:spPr>
          <a:xfrm>
            <a:off x="6124473" y="6111472"/>
            <a:ext cx="12135055" cy="1493056"/>
          </a:xfrm>
          <a:prstGeom prst="rect">
            <a:avLst/>
          </a:prstGeom>
          <a:solidFill>
            <a:srgbClr val="FFFFFF"/>
          </a:solidFill>
          <a:ln w="1270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400" b="1"/>
            </a:lvl1pPr>
          </a:lstStyle>
          <a:p>
            <a:r>
              <a:t>ACCELERATED REHAB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8" grpId="0" animBg="1" advAuto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Post-Operative Rehab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Post-Operative Rehab</a:t>
            </a:r>
          </a:p>
        </p:txBody>
      </p:sp>
      <p:pic>
        <p:nvPicPr>
          <p:cNvPr id="291" name="Image" descr="Image"/>
          <p:cNvPicPr>
            <a:picLocks noChangeAspect="1"/>
          </p:cNvPicPr>
          <p:nvPr/>
        </p:nvPicPr>
        <p:blipFill>
          <a:blip r:embed="rId2"/>
          <a:srcRect l="37379" t="8014" r="37379" b="47265"/>
          <a:stretch>
            <a:fillRect/>
          </a:stretch>
        </p:blipFill>
        <p:spPr>
          <a:xfrm>
            <a:off x="20323015" y="208140"/>
            <a:ext cx="3868582" cy="268754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95" name="Group"/>
          <p:cNvGrpSpPr/>
          <p:nvPr/>
        </p:nvGrpSpPr>
        <p:grpSpPr>
          <a:xfrm>
            <a:off x="314179" y="2530393"/>
            <a:ext cx="23721648" cy="10491218"/>
            <a:chOff x="0" y="0"/>
            <a:chExt cx="23721645" cy="10491216"/>
          </a:xfrm>
        </p:grpSpPr>
        <p:pic>
          <p:nvPicPr>
            <p:cNvPr id="292" name="Screenshot 2025-08-21 at 8.15.58 PM.png" descr="Screenshot 2025-08-21 at 8.15.58 PM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748447" y="1227601"/>
              <a:ext cx="9395818" cy="728808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93" name="Screenshot 2025-08-21 at 8.16.20 PM.png" descr="Screenshot 2025-08-21 at 8.16.20 PM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7271330" cy="6106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94" name="Screenshot 2025-08-21 at 8.16.47 PM.png" descr="Screenshot 2025-08-21 at 8.16.47 PM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539905" y="3358653"/>
              <a:ext cx="8181741" cy="713256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96" name="DELAYED REHAB"/>
          <p:cNvSpPr txBox="1"/>
          <p:nvPr/>
        </p:nvSpPr>
        <p:spPr>
          <a:xfrm>
            <a:off x="7559391" y="6111472"/>
            <a:ext cx="9231224" cy="1493056"/>
          </a:xfrm>
          <a:prstGeom prst="rect">
            <a:avLst/>
          </a:prstGeom>
          <a:solidFill>
            <a:srgbClr val="FFFFFF"/>
          </a:solidFill>
          <a:ln w="1270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400" b="1"/>
            </a:lvl1pPr>
          </a:lstStyle>
          <a:p>
            <a:r>
              <a:t>DELAYED REHAB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" grpId="0" animBg="1" advAuto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Case #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Case #1</a:t>
            </a:r>
          </a:p>
        </p:txBody>
      </p:sp>
      <p:pic>
        <p:nvPicPr>
          <p:cNvPr id="299" name="Image" descr="Image"/>
          <p:cNvPicPr>
            <a:picLocks noChangeAspect="1"/>
          </p:cNvPicPr>
          <p:nvPr/>
        </p:nvPicPr>
        <p:blipFill>
          <a:blip r:embed="rId2"/>
          <a:srcRect l="37379" t="8014" r="37379" b="47265"/>
          <a:stretch>
            <a:fillRect/>
          </a:stretch>
        </p:blipFill>
        <p:spPr>
          <a:xfrm>
            <a:off x="20323015" y="208140"/>
            <a:ext cx="3868582" cy="2687546"/>
          </a:xfrm>
          <a:prstGeom prst="rect">
            <a:avLst/>
          </a:prstGeom>
          <a:ln w="12700">
            <a:miter lim="400000"/>
          </a:ln>
        </p:spPr>
      </p:pic>
      <p:sp>
        <p:nvSpPr>
          <p:cNvPr id="300" name="26 yo medical student, son of local anesthesiologist…"/>
          <p:cNvSpPr txBox="1">
            <a:spLocks noGrp="1"/>
          </p:cNvSpPr>
          <p:nvPr>
            <p:ph type="body" sz="quarter" idx="1"/>
          </p:nvPr>
        </p:nvSpPr>
        <p:spPr>
          <a:xfrm>
            <a:off x="1061259" y="4138588"/>
            <a:ext cx="10180982" cy="3140871"/>
          </a:xfrm>
          <a:prstGeom prst="rect">
            <a:avLst/>
          </a:prstGeom>
        </p:spPr>
        <p:txBody>
          <a:bodyPr/>
          <a:lstStyle/>
          <a:p>
            <a:pPr marL="469391" indent="-469391" defTabSz="1877520">
              <a:spcBef>
                <a:spcPts val="3400"/>
              </a:spcBef>
              <a:defRPr sz="3696" b="1"/>
            </a:pPr>
            <a:r>
              <a:t>26 yo medical student, son of local anesthesiologist </a:t>
            </a:r>
          </a:p>
          <a:p>
            <a:pPr marL="469391" indent="-469391" defTabSz="1877520">
              <a:spcBef>
                <a:spcPts val="3400"/>
              </a:spcBef>
              <a:defRPr sz="3696" b="1"/>
            </a:pPr>
            <a:r>
              <a:t>Snowboarding injury, shoulder dislocation</a:t>
            </a:r>
          </a:p>
          <a:p>
            <a:pPr marL="469391" indent="-469391" defTabSz="1877520">
              <a:spcBef>
                <a:spcPts val="3400"/>
              </a:spcBef>
              <a:defRPr sz="3696" b="1"/>
            </a:pPr>
            <a:r>
              <a:t>X-rays on his phone</a:t>
            </a:r>
          </a:p>
        </p:txBody>
      </p:sp>
      <p:sp>
        <p:nvSpPr>
          <p:cNvPr id="302" name="Greater tuberosity fracture with associated supra/infra tears"/>
          <p:cNvSpPr txBox="1"/>
          <p:nvPr/>
        </p:nvSpPr>
        <p:spPr>
          <a:xfrm>
            <a:off x="1898363" y="8633012"/>
            <a:ext cx="8506774" cy="2276935"/>
          </a:xfrm>
          <a:prstGeom prst="rect">
            <a:avLst/>
          </a:prstGeom>
          <a:solidFill>
            <a:srgbClr val="FFFFFF"/>
          </a:solidFill>
          <a:ln w="1270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/>
            </a:lvl1pPr>
          </a:lstStyle>
          <a:p>
            <a:r>
              <a:t>Greater tuberosity fracture with associated supra/infra tears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2" grpId="0" animBg="1" advAuto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Case #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Case #1</a:t>
            </a:r>
          </a:p>
        </p:txBody>
      </p:sp>
      <p:pic>
        <p:nvPicPr>
          <p:cNvPr id="305" name="Image" descr="Image"/>
          <p:cNvPicPr>
            <a:picLocks noChangeAspect="1"/>
          </p:cNvPicPr>
          <p:nvPr/>
        </p:nvPicPr>
        <p:blipFill>
          <a:blip r:embed="rId2"/>
          <a:srcRect l="37379" t="8014" r="37379" b="47265"/>
          <a:stretch>
            <a:fillRect/>
          </a:stretch>
        </p:blipFill>
        <p:spPr>
          <a:xfrm>
            <a:off x="20323015" y="208140"/>
            <a:ext cx="3868582" cy="2687546"/>
          </a:xfrm>
          <a:prstGeom prst="rect">
            <a:avLst/>
          </a:prstGeom>
          <a:ln w="12700">
            <a:miter lim="400000"/>
          </a:ln>
        </p:spPr>
      </p:pic>
      <p:sp>
        <p:nvSpPr>
          <p:cNvPr id="306" name="Surgery recommended…"/>
          <p:cNvSpPr txBox="1">
            <a:spLocks noGrp="1"/>
          </p:cNvSpPr>
          <p:nvPr>
            <p:ph type="body" sz="quarter" idx="1"/>
          </p:nvPr>
        </p:nvSpPr>
        <p:spPr>
          <a:xfrm>
            <a:off x="1061259" y="4138588"/>
            <a:ext cx="10180982" cy="3140871"/>
          </a:xfrm>
          <a:prstGeom prst="rect">
            <a:avLst/>
          </a:prstGeom>
        </p:spPr>
        <p:txBody>
          <a:bodyPr/>
          <a:lstStyle/>
          <a:p>
            <a:pPr>
              <a:defRPr b="1"/>
            </a:pPr>
            <a:r>
              <a:t>Surgery recommended</a:t>
            </a:r>
          </a:p>
          <a:p>
            <a:pPr>
              <a:defRPr b="1"/>
            </a:pPr>
            <a:r>
              <a:t>Discussed both arthroscopic and possible open scenarios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Disclosur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Disclosures</a:t>
            </a:r>
          </a:p>
        </p:txBody>
      </p:sp>
      <p:sp>
        <p:nvSpPr>
          <p:cNvPr id="177" name="Zimmer-Biomet: Education, consulting, design"/>
          <p:cNvSpPr txBox="1">
            <a:spLocks noGrp="1"/>
          </p:cNvSpPr>
          <p:nvPr>
            <p:ph type="body" sz="quarter" idx="1"/>
          </p:nvPr>
        </p:nvSpPr>
        <p:spPr>
          <a:xfrm>
            <a:off x="1206500" y="4248504"/>
            <a:ext cx="19157189" cy="1643187"/>
          </a:xfrm>
          <a:prstGeom prst="rect">
            <a:avLst/>
          </a:prstGeom>
        </p:spPr>
        <p:txBody>
          <a:bodyPr/>
          <a:lstStyle/>
          <a:p>
            <a:pPr lvl="1"/>
            <a:r>
              <a:t>Zimmer-Biomet: Education, consulting, design</a:t>
            </a:r>
          </a:p>
        </p:txBody>
      </p:sp>
      <p:pic>
        <p:nvPicPr>
          <p:cNvPr id="178" name="Image" descr="Image"/>
          <p:cNvPicPr>
            <a:picLocks noChangeAspect="1"/>
          </p:cNvPicPr>
          <p:nvPr/>
        </p:nvPicPr>
        <p:blipFill>
          <a:blip r:embed="rId2"/>
          <a:srcRect l="37379" t="8014" r="37379" b="47265"/>
          <a:stretch>
            <a:fillRect/>
          </a:stretch>
        </p:blipFill>
        <p:spPr>
          <a:xfrm>
            <a:off x="20323015" y="208140"/>
            <a:ext cx="3868582" cy="268754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Case #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Case #1</a:t>
            </a:r>
          </a:p>
        </p:txBody>
      </p:sp>
      <p:pic>
        <p:nvPicPr>
          <p:cNvPr id="309" name="Image" descr="Image"/>
          <p:cNvPicPr>
            <a:picLocks noChangeAspect="1"/>
          </p:cNvPicPr>
          <p:nvPr/>
        </p:nvPicPr>
        <p:blipFill>
          <a:blip r:embed="rId2"/>
          <a:srcRect l="37379" t="8014" r="37379" b="47265"/>
          <a:stretch>
            <a:fillRect/>
          </a:stretch>
        </p:blipFill>
        <p:spPr>
          <a:xfrm>
            <a:off x="20323015" y="208140"/>
            <a:ext cx="3868582" cy="268754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23" name="Group"/>
          <p:cNvGrpSpPr/>
          <p:nvPr/>
        </p:nvGrpSpPr>
        <p:grpSpPr>
          <a:xfrm>
            <a:off x="556948" y="2375055"/>
            <a:ext cx="23159242" cy="11245808"/>
            <a:chOff x="0" y="0"/>
            <a:chExt cx="23159240" cy="11245806"/>
          </a:xfrm>
        </p:grpSpPr>
        <p:pic>
          <p:nvPicPr>
            <p:cNvPr id="310" name="Screenshot 2025-08-21 at 8.30.25 PM.png" descr="Screenshot 2025-08-21 at 8.30.25 PM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6538516" cy="545361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11" name="Screenshot 2025-08-21 at 8.30.52 PM.png" descr="Screenshot 2025-08-21 at 8.30.52 PM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71052" y="0"/>
              <a:ext cx="6323035" cy="545361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12" name="Screenshot 2025-08-21 at 8.31.32 PM.png" descr="Screenshot 2025-08-21 at 8.31.32 PM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526623" y="0"/>
              <a:ext cx="6112772" cy="545361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13" name="Screenshot 2025-08-21 at 8.32.13 PM.png" descr="Screenshot 2025-08-21 at 8.32.13 PM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5599026"/>
              <a:ext cx="6538516" cy="558758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14" name="Screenshot 2025-08-21 at 8.33.57 PM.png" descr="Screenshot 2025-08-21 at 8.33.57 PM.pn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4526623" y="5605594"/>
              <a:ext cx="6112772" cy="557445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15" name="Screenshot 2025-08-21 at 8.34.46 PM.png" descr="Screenshot 2025-08-21 at 8.34.46 PM.pn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371052" y="5539830"/>
              <a:ext cx="6323035" cy="570597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16" name="DONOR SITE"/>
            <p:cNvSpPr txBox="1"/>
            <p:nvPr/>
          </p:nvSpPr>
          <p:spPr>
            <a:xfrm>
              <a:off x="2134718" y="3792754"/>
              <a:ext cx="1671054" cy="450201"/>
            </a:xfrm>
            <a:prstGeom prst="rect">
              <a:avLst/>
            </a:prstGeom>
            <a:solidFill>
              <a:srgbClr val="FFFFFF"/>
            </a:solidFill>
            <a:ln w="50800" cap="flat">
              <a:solidFill>
                <a:schemeClr val="accent5">
                  <a:hueOff val="-82419"/>
                  <a:satOff val="-9513"/>
                  <a:lumOff val="-16343"/>
                </a:schemeClr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900" b="1"/>
              </a:lvl1pPr>
            </a:lstStyle>
            <a:p>
              <a:r>
                <a:t>DONOR SITE</a:t>
              </a:r>
            </a:p>
          </p:txBody>
        </p:sp>
        <p:sp>
          <p:nvSpPr>
            <p:cNvPr id="317" name="DONOR SITE"/>
            <p:cNvSpPr txBox="1"/>
            <p:nvPr/>
          </p:nvSpPr>
          <p:spPr>
            <a:xfrm>
              <a:off x="10987691" y="4473432"/>
              <a:ext cx="1671054" cy="450201"/>
            </a:xfrm>
            <a:prstGeom prst="rect">
              <a:avLst/>
            </a:prstGeom>
            <a:solidFill>
              <a:srgbClr val="FFFFFF"/>
            </a:solidFill>
            <a:ln w="50800" cap="flat">
              <a:solidFill>
                <a:schemeClr val="accent5">
                  <a:hueOff val="-82419"/>
                  <a:satOff val="-9513"/>
                  <a:lumOff val="-16343"/>
                </a:schemeClr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900" b="1"/>
              </a:lvl1pPr>
            </a:lstStyle>
            <a:p>
              <a:r>
                <a:t>DONOR SITE</a:t>
              </a:r>
            </a:p>
          </p:txBody>
        </p:sp>
        <p:sp>
          <p:nvSpPr>
            <p:cNvPr id="318" name="DONOR SITE"/>
            <p:cNvSpPr txBox="1"/>
            <p:nvPr/>
          </p:nvSpPr>
          <p:spPr>
            <a:xfrm>
              <a:off x="16747481" y="4473432"/>
              <a:ext cx="1671054" cy="450201"/>
            </a:xfrm>
            <a:prstGeom prst="rect">
              <a:avLst/>
            </a:prstGeom>
            <a:solidFill>
              <a:srgbClr val="FFFFFF"/>
            </a:solidFill>
            <a:ln w="50800" cap="flat">
              <a:solidFill>
                <a:schemeClr val="accent5">
                  <a:hueOff val="-82419"/>
                  <a:satOff val="-9513"/>
                  <a:lumOff val="-16343"/>
                </a:schemeClr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900" b="1"/>
              </a:lvl1pPr>
            </a:lstStyle>
            <a:p>
              <a:r>
                <a:t>DONOR SITE</a:t>
              </a:r>
            </a:p>
          </p:txBody>
        </p:sp>
        <p:sp>
          <p:nvSpPr>
            <p:cNvPr id="319" name="FRACTURE FRAGMENT"/>
            <p:cNvSpPr txBox="1"/>
            <p:nvPr/>
          </p:nvSpPr>
          <p:spPr>
            <a:xfrm>
              <a:off x="20241631" y="1012595"/>
              <a:ext cx="2917610" cy="450202"/>
            </a:xfrm>
            <a:prstGeom prst="rect">
              <a:avLst/>
            </a:prstGeom>
            <a:solidFill>
              <a:srgbClr val="FFFFFF"/>
            </a:solidFill>
            <a:ln w="50800" cap="flat">
              <a:solidFill>
                <a:schemeClr val="accent5">
                  <a:hueOff val="-82419"/>
                  <a:satOff val="-9513"/>
                  <a:lumOff val="-16343"/>
                </a:schemeClr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900" b="1"/>
              </a:lvl1pPr>
            </a:lstStyle>
            <a:p>
              <a:r>
                <a:t>FRACTURE FRAGMENT</a:t>
              </a:r>
            </a:p>
          </p:txBody>
        </p:sp>
        <p:sp>
          <p:nvSpPr>
            <p:cNvPr id="320" name="HH"/>
            <p:cNvSpPr txBox="1"/>
            <p:nvPr/>
          </p:nvSpPr>
          <p:spPr>
            <a:xfrm>
              <a:off x="18690547" y="3108867"/>
              <a:ext cx="522708" cy="450202"/>
            </a:xfrm>
            <a:prstGeom prst="rect">
              <a:avLst/>
            </a:prstGeom>
            <a:solidFill>
              <a:srgbClr val="FFFFFF"/>
            </a:solidFill>
            <a:ln w="50800" cap="flat">
              <a:solidFill>
                <a:schemeClr val="accent5">
                  <a:hueOff val="-82419"/>
                  <a:satOff val="-9513"/>
                  <a:lumOff val="-16343"/>
                </a:schemeClr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900" b="1"/>
              </a:lvl1pPr>
            </a:lstStyle>
            <a:p>
              <a:r>
                <a:t>HH</a:t>
              </a:r>
            </a:p>
          </p:txBody>
        </p:sp>
        <p:sp>
          <p:nvSpPr>
            <p:cNvPr id="321" name="DONOR SITE"/>
            <p:cNvSpPr txBox="1"/>
            <p:nvPr/>
          </p:nvSpPr>
          <p:spPr>
            <a:xfrm>
              <a:off x="1327190" y="9649979"/>
              <a:ext cx="1671054" cy="450202"/>
            </a:xfrm>
            <a:prstGeom prst="rect">
              <a:avLst/>
            </a:prstGeom>
            <a:solidFill>
              <a:srgbClr val="FFFFFF"/>
            </a:solidFill>
            <a:ln w="50800" cap="flat">
              <a:solidFill>
                <a:schemeClr val="accent5">
                  <a:hueOff val="-82419"/>
                  <a:satOff val="-9513"/>
                  <a:lumOff val="-16343"/>
                </a:schemeClr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900" b="1"/>
              </a:lvl1pPr>
            </a:lstStyle>
            <a:p>
              <a:r>
                <a:t>DONOR SITE</a:t>
              </a:r>
            </a:p>
          </p:txBody>
        </p:sp>
        <p:sp>
          <p:nvSpPr>
            <p:cNvPr id="322" name="REPAIR"/>
            <p:cNvSpPr txBox="1"/>
            <p:nvPr/>
          </p:nvSpPr>
          <p:spPr>
            <a:xfrm>
              <a:off x="17334473" y="6114967"/>
              <a:ext cx="1573642" cy="611249"/>
            </a:xfrm>
            <a:prstGeom prst="rect">
              <a:avLst/>
            </a:prstGeom>
            <a:solidFill>
              <a:srgbClr val="FFFFFF"/>
            </a:solidFill>
            <a:ln w="50800" cap="flat">
              <a:solidFill>
                <a:schemeClr val="accent5">
                  <a:hueOff val="-82419"/>
                  <a:satOff val="-9513"/>
                  <a:lumOff val="-16343"/>
                </a:schemeClr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3000" b="1"/>
              </a:lvl1pPr>
            </a:lstStyle>
            <a:p>
              <a:r>
                <a:t>REPAIR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3" grpId="0" animBg="1" advAuto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Case #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Case #1</a:t>
            </a:r>
          </a:p>
        </p:txBody>
      </p:sp>
      <p:pic>
        <p:nvPicPr>
          <p:cNvPr id="326" name="Image" descr="Image"/>
          <p:cNvPicPr>
            <a:picLocks noChangeAspect="1"/>
          </p:cNvPicPr>
          <p:nvPr/>
        </p:nvPicPr>
        <p:blipFill>
          <a:blip r:embed="rId2"/>
          <a:srcRect l="37379" t="8014" r="37379" b="47265"/>
          <a:stretch>
            <a:fillRect/>
          </a:stretch>
        </p:blipFill>
        <p:spPr>
          <a:xfrm>
            <a:off x="20323015" y="208140"/>
            <a:ext cx="3868582" cy="2687546"/>
          </a:xfrm>
          <a:prstGeom prst="rect">
            <a:avLst/>
          </a:prstGeom>
          <a:ln w="12700">
            <a:miter lim="400000"/>
          </a:ln>
        </p:spPr>
      </p:pic>
      <p:sp>
        <p:nvSpPr>
          <p:cNvPr id="327" name="POST-OP…"/>
          <p:cNvSpPr txBox="1">
            <a:spLocks noGrp="1"/>
          </p:cNvSpPr>
          <p:nvPr>
            <p:ph type="body" sz="half" idx="1"/>
          </p:nvPr>
        </p:nvSpPr>
        <p:spPr>
          <a:xfrm>
            <a:off x="1061259" y="4138588"/>
            <a:ext cx="10180982" cy="7290518"/>
          </a:xfrm>
          <a:prstGeom prst="rect">
            <a:avLst/>
          </a:prstGeom>
        </p:spPr>
        <p:txBody>
          <a:bodyPr/>
          <a:lstStyle/>
          <a:p>
            <a:pPr marL="518160" indent="-518160" defTabSz="2072588">
              <a:spcBef>
                <a:spcPts val="3800"/>
              </a:spcBef>
              <a:defRPr sz="4080" b="1"/>
            </a:pPr>
            <a:r>
              <a:t>POST-OP</a:t>
            </a:r>
          </a:p>
          <a:p>
            <a:pPr marL="518160" indent="-518160" defTabSz="2072588">
              <a:spcBef>
                <a:spcPts val="3800"/>
              </a:spcBef>
              <a:defRPr sz="4080" b="1"/>
            </a:pPr>
            <a:r>
              <a:t>Protocol A - good tissue, robust repair</a:t>
            </a:r>
          </a:p>
          <a:p>
            <a:pPr marL="518160" indent="-518160" defTabSz="2072588">
              <a:spcBef>
                <a:spcPts val="3800"/>
              </a:spcBef>
              <a:defRPr sz="4080" b="1"/>
            </a:pPr>
            <a:r>
              <a:t>4 months post op: </a:t>
            </a:r>
          </a:p>
          <a:p>
            <a:pPr marL="1036320" lvl="1" indent="-518160" defTabSz="2072588">
              <a:spcBef>
                <a:spcPts val="3800"/>
              </a:spcBef>
              <a:defRPr sz="4080" b="1"/>
            </a:pPr>
            <a:r>
              <a:t>Minimal pain</a:t>
            </a:r>
          </a:p>
          <a:p>
            <a:pPr marL="1036320" lvl="1" indent="-518160" defTabSz="2072588">
              <a:spcBef>
                <a:spcPts val="3800"/>
              </a:spcBef>
              <a:defRPr sz="4080" b="1"/>
            </a:pPr>
            <a:r>
              <a:t>150 FE</a:t>
            </a:r>
          </a:p>
          <a:p>
            <a:pPr marL="1036320" lvl="1" indent="-518160" defTabSz="2072588">
              <a:spcBef>
                <a:spcPts val="3800"/>
              </a:spcBef>
              <a:defRPr sz="4080" b="1"/>
            </a:pPr>
            <a:r>
              <a:t>135 Abd</a:t>
            </a:r>
          </a:p>
          <a:p>
            <a:pPr marL="1036320" lvl="1" indent="-518160" defTabSz="2072588">
              <a:spcBef>
                <a:spcPts val="3800"/>
              </a:spcBef>
              <a:defRPr sz="4080" b="1"/>
            </a:pPr>
            <a:r>
              <a:t>40 ER</a:t>
            </a:r>
          </a:p>
        </p:txBody>
      </p:sp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Case #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Case #2</a:t>
            </a:r>
          </a:p>
        </p:txBody>
      </p:sp>
      <p:pic>
        <p:nvPicPr>
          <p:cNvPr id="330" name="Image" descr="Image"/>
          <p:cNvPicPr>
            <a:picLocks noChangeAspect="1"/>
          </p:cNvPicPr>
          <p:nvPr/>
        </p:nvPicPr>
        <p:blipFill>
          <a:blip r:embed="rId2"/>
          <a:srcRect l="37379" t="8014" r="37379" b="47265"/>
          <a:stretch>
            <a:fillRect/>
          </a:stretch>
        </p:blipFill>
        <p:spPr>
          <a:xfrm>
            <a:off x="20323015" y="208140"/>
            <a:ext cx="3868582" cy="2687546"/>
          </a:xfrm>
          <a:prstGeom prst="rect">
            <a:avLst/>
          </a:prstGeom>
          <a:ln w="12700">
            <a:miter lim="400000"/>
          </a:ln>
        </p:spPr>
      </p:pic>
      <p:sp>
        <p:nvSpPr>
          <p:cNvPr id="331" name="45 yo, work injury…"/>
          <p:cNvSpPr txBox="1">
            <a:spLocks noGrp="1"/>
          </p:cNvSpPr>
          <p:nvPr>
            <p:ph type="body" sz="quarter" idx="1"/>
          </p:nvPr>
        </p:nvSpPr>
        <p:spPr>
          <a:xfrm>
            <a:off x="1083406" y="4661865"/>
            <a:ext cx="10180982" cy="4392270"/>
          </a:xfrm>
          <a:prstGeom prst="rect">
            <a:avLst/>
          </a:prstGeom>
        </p:spPr>
        <p:txBody>
          <a:bodyPr/>
          <a:lstStyle/>
          <a:p>
            <a:pPr marL="457200" indent="-457200" defTabSz="1828754">
              <a:spcBef>
                <a:spcPts val="3300"/>
              </a:spcBef>
              <a:defRPr sz="3600" b="1"/>
            </a:pPr>
            <a:r>
              <a:t>45 yo, work injury</a:t>
            </a:r>
          </a:p>
          <a:p>
            <a:pPr marL="457200" indent="-457200" defTabSz="1828754">
              <a:spcBef>
                <a:spcPts val="3300"/>
              </a:spcBef>
              <a:defRPr sz="3600" b="1"/>
            </a:pPr>
            <a:r>
              <a:t>Prior RCR</a:t>
            </a:r>
          </a:p>
          <a:p>
            <a:pPr marL="457200" indent="-457200" defTabSz="1828754">
              <a:spcBef>
                <a:spcPts val="3300"/>
              </a:spcBef>
              <a:defRPr sz="3600" b="1"/>
            </a:pPr>
            <a:r>
              <a:t>Pain, weakness, mechanical symptoms</a:t>
            </a:r>
          </a:p>
          <a:p>
            <a:pPr marL="457200" indent="-457200" defTabSz="1828754">
              <a:spcBef>
                <a:spcPts val="3300"/>
              </a:spcBef>
              <a:defRPr sz="3600" b="1"/>
            </a:pPr>
            <a:r>
              <a:t>Failed injections, PT, massage therapy</a:t>
            </a:r>
          </a:p>
          <a:p>
            <a:pPr marL="457200" indent="-457200" defTabSz="1828754">
              <a:spcBef>
                <a:spcPts val="3300"/>
              </a:spcBef>
              <a:defRPr sz="3600" b="1"/>
            </a:pPr>
            <a:r>
              <a:t>MRI…</a:t>
            </a:r>
          </a:p>
        </p:txBody>
      </p:sp>
      <p:sp>
        <p:nvSpPr>
          <p:cNvPr id="333" name="NEVER GET MRIs AFTER RCR"/>
          <p:cNvSpPr txBox="1"/>
          <p:nvPr/>
        </p:nvSpPr>
        <p:spPr>
          <a:xfrm>
            <a:off x="4377588" y="6111472"/>
            <a:ext cx="15628824" cy="1493056"/>
          </a:xfrm>
          <a:prstGeom prst="rect">
            <a:avLst/>
          </a:prstGeom>
          <a:solidFill>
            <a:srgbClr val="FFFFFF"/>
          </a:solidFill>
          <a:ln w="1270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400" b="1"/>
            </a:lvl1pPr>
          </a:lstStyle>
          <a:p>
            <a:r>
              <a:t>NEVER GET MRIs AFTER RCR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3" grpId="0" animBg="1" advAuto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Case #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Case #2</a:t>
            </a:r>
          </a:p>
        </p:txBody>
      </p:sp>
      <p:pic>
        <p:nvPicPr>
          <p:cNvPr id="336" name="Image" descr="Image"/>
          <p:cNvPicPr>
            <a:picLocks noChangeAspect="1"/>
          </p:cNvPicPr>
          <p:nvPr/>
        </p:nvPicPr>
        <p:blipFill>
          <a:blip r:embed="rId2"/>
          <a:srcRect l="37379" t="8014" r="37379" b="47265"/>
          <a:stretch>
            <a:fillRect/>
          </a:stretch>
        </p:blipFill>
        <p:spPr>
          <a:xfrm>
            <a:off x="20323015" y="208140"/>
            <a:ext cx="3868582" cy="2687546"/>
          </a:xfrm>
          <a:prstGeom prst="rect">
            <a:avLst/>
          </a:prstGeom>
          <a:ln w="12700">
            <a:miter lim="400000"/>
          </a:ln>
        </p:spPr>
      </p:pic>
      <p:sp>
        <p:nvSpPr>
          <p:cNvPr id="337" name="Revision arthroscopic repair, allograft augmentation"/>
          <p:cNvSpPr txBox="1">
            <a:spLocks noGrp="1"/>
          </p:cNvSpPr>
          <p:nvPr>
            <p:ph type="body" sz="quarter" idx="1"/>
          </p:nvPr>
        </p:nvSpPr>
        <p:spPr>
          <a:xfrm>
            <a:off x="1061259" y="3968815"/>
            <a:ext cx="10180982" cy="4392270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t>Revision arthroscopic repair, allograft augmentation</a:t>
            </a:r>
          </a:p>
        </p:txBody>
      </p:sp>
      <p:pic>
        <p:nvPicPr>
          <p:cNvPr id="338" name="Screenshot 2025-08-21 at 8.51.57 PM.png" descr="Screenshot 2025-08-21 at 8.51.57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0435" y="2582269"/>
            <a:ext cx="7962630" cy="6798658"/>
          </a:xfrm>
          <a:prstGeom prst="rect">
            <a:avLst/>
          </a:prstGeom>
          <a:ln w="12700">
            <a:miter lim="400000"/>
          </a:ln>
        </p:spPr>
      </p:pic>
      <p:pic>
        <p:nvPicPr>
          <p:cNvPr id="339" name="Screenshot 2025-08-21 at 8.52.27 PM.png" descr="Screenshot 2025-08-21 at 8.52.27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8696" y="2058619"/>
            <a:ext cx="8426609" cy="6871484"/>
          </a:xfrm>
          <a:prstGeom prst="rect">
            <a:avLst/>
          </a:prstGeom>
          <a:ln w="12700">
            <a:miter lim="400000"/>
          </a:ln>
        </p:spPr>
      </p:pic>
      <p:pic>
        <p:nvPicPr>
          <p:cNvPr id="340" name="Screenshot 2025-08-21 at 8.52.55 PM.png" descr="Screenshot 2025-08-21 at 8.52.55 P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31975" y="2898981"/>
            <a:ext cx="8457211" cy="6871484"/>
          </a:xfrm>
          <a:prstGeom prst="rect">
            <a:avLst/>
          </a:prstGeom>
          <a:ln w="12700">
            <a:miter lim="400000"/>
          </a:ln>
        </p:spPr>
      </p:pic>
      <p:pic>
        <p:nvPicPr>
          <p:cNvPr id="341" name="Screenshot 2025-08-21 at 8.53.23 PM.png" descr="Screenshot 2025-08-21 at 8.53.23 PM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0120" y="4617613"/>
            <a:ext cx="8630071" cy="7517794"/>
          </a:xfrm>
          <a:prstGeom prst="rect">
            <a:avLst/>
          </a:prstGeom>
          <a:ln w="12700">
            <a:miter lim="400000"/>
          </a:ln>
        </p:spPr>
      </p:pic>
      <p:pic>
        <p:nvPicPr>
          <p:cNvPr id="342" name="Screenshot 2025-08-21 at 8.53.47 PM.png" descr="Screenshot 2025-08-21 at 8.53.47 PM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44210" y="3938630"/>
            <a:ext cx="9908100" cy="834422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45" name="Group"/>
          <p:cNvGrpSpPr/>
          <p:nvPr/>
        </p:nvGrpSpPr>
        <p:grpSpPr>
          <a:xfrm>
            <a:off x="1390194" y="2380213"/>
            <a:ext cx="21603612" cy="9439632"/>
            <a:chOff x="0" y="0"/>
            <a:chExt cx="21603611" cy="9439630"/>
          </a:xfrm>
        </p:grpSpPr>
        <p:pic>
          <p:nvPicPr>
            <p:cNvPr id="343" name="Screenshot 2025-08-21 at 8.54.12 PM.png" descr="Screenshot 2025-08-21 at 8.54.12 PM.pn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0" y="0"/>
              <a:ext cx="10723037" cy="943963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44" name="Screenshot 2025-08-21 at 8.55.01 PM.png" descr="Screenshot 2025-08-21 at 8.55.01 PM.png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0880575" y="67649"/>
              <a:ext cx="10723037" cy="930433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" grpId="0" animBg="1" advAuto="0"/>
      <p:bldP spid="339" grpId="0" animBg="1" advAuto="0"/>
      <p:bldP spid="340" grpId="0" animBg="1" advAuto="0"/>
      <p:bldP spid="341" grpId="0" animBg="1" advAuto="0"/>
      <p:bldP spid="342" grpId="0" animBg="1" advAuto="0"/>
      <p:bldP spid="345" grpId="0" animBg="1" advAuto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Case #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Case #2</a:t>
            </a:r>
          </a:p>
        </p:txBody>
      </p:sp>
      <p:pic>
        <p:nvPicPr>
          <p:cNvPr id="348" name="Image" descr="Image"/>
          <p:cNvPicPr>
            <a:picLocks noChangeAspect="1"/>
          </p:cNvPicPr>
          <p:nvPr/>
        </p:nvPicPr>
        <p:blipFill>
          <a:blip r:embed="rId2"/>
          <a:srcRect l="37379" t="8014" r="37379" b="47265"/>
          <a:stretch>
            <a:fillRect/>
          </a:stretch>
        </p:blipFill>
        <p:spPr>
          <a:xfrm>
            <a:off x="20323015" y="208140"/>
            <a:ext cx="3868582" cy="2687546"/>
          </a:xfrm>
          <a:prstGeom prst="rect">
            <a:avLst/>
          </a:prstGeom>
          <a:ln w="12700">
            <a:miter lim="400000"/>
          </a:ln>
        </p:spPr>
      </p:pic>
      <p:sp>
        <p:nvSpPr>
          <p:cNvPr id="349" name="POST-OP…"/>
          <p:cNvSpPr txBox="1">
            <a:spLocks noGrp="1"/>
          </p:cNvSpPr>
          <p:nvPr>
            <p:ph type="body" sz="half" idx="1"/>
          </p:nvPr>
        </p:nvSpPr>
        <p:spPr>
          <a:xfrm>
            <a:off x="1061259" y="4138588"/>
            <a:ext cx="10397868" cy="7290518"/>
          </a:xfrm>
          <a:prstGeom prst="rect">
            <a:avLst/>
          </a:prstGeom>
        </p:spPr>
        <p:txBody>
          <a:bodyPr/>
          <a:lstStyle/>
          <a:p>
            <a:pPr marL="457200" indent="-457200" defTabSz="1828754">
              <a:spcBef>
                <a:spcPts val="3300"/>
              </a:spcBef>
              <a:defRPr sz="3600" b="1"/>
            </a:pPr>
            <a:r>
              <a:t>POST-OP</a:t>
            </a:r>
          </a:p>
          <a:p>
            <a:pPr marL="457200" indent="-457200" defTabSz="1828754">
              <a:spcBef>
                <a:spcPts val="3300"/>
              </a:spcBef>
              <a:defRPr sz="3600" b="1"/>
            </a:pPr>
            <a:r>
              <a:t>Delayed protocol - revision, poor tissue</a:t>
            </a:r>
          </a:p>
          <a:p>
            <a:pPr marL="457200" indent="-457200" defTabSz="1828754">
              <a:spcBef>
                <a:spcPts val="3300"/>
              </a:spcBef>
              <a:defRPr sz="3600" b="1"/>
            </a:pPr>
            <a:r>
              <a:t>5 months post op: </a:t>
            </a:r>
          </a:p>
          <a:p>
            <a:pPr marL="914400" lvl="1" indent="-457200" defTabSz="1828754">
              <a:spcBef>
                <a:spcPts val="3300"/>
              </a:spcBef>
              <a:defRPr sz="3600" b="1"/>
            </a:pPr>
            <a:r>
              <a:t>Mild pain, improved from pre-op</a:t>
            </a:r>
          </a:p>
          <a:p>
            <a:pPr marL="914400" lvl="1" indent="-457200" defTabSz="1828754">
              <a:spcBef>
                <a:spcPts val="3300"/>
              </a:spcBef>
              <a:defRPr sz="3600" b="1"/>
            </a:pPr>
            <a:r>
              <a:t>140 FE</a:t>
            </a:r>
          </a:p>
          <a:p>
            <a:pPr marL="914400" lvl="1" indent="-457200" defTabSz="1828754">
              <a:spcBef>
                <a:spcPts val="3300"/>
              </a:spcBef>
              <a:defRPr sz="3600" b="1"/>
            </a:pPr>
            <a:r>
              <a:t>40 ER</a:t>
            </a:r>
          </a:p>
          <a:p>
            <a:pPr marL="914400" lvl="1" indent="-457200" defTabSz="1828754">
              <a:spcBef>
                <a:spcPts val="3300"/>
              </a:spcBef>
              <a:defRPr sz="3600" b="1"/>
            </a:pPr>
            <a:r>
              <a:t>Strength improving</a:t>
            </a:r>
          </a:p>
          <a:p>
            <a:pPr marL="914400" lvl="1" indent="-457200" defTabSz="1828754">
              <a:spcBef>
                <a:spcPts val="3300"/>
              </a:spcBef>
              <a:defRPr sz="3600" b="1"/>
            </a:pPr>
            <a:r>
              <a:t>Light duty</a:t>
            </a:r>
          </a:p>
        </p:txBody>
      </p:sp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Case #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Case #3</a:t>
            </a:r>
          </a:p>
        </p:txBody>
      </p:sp>
      <p:pic>
        <p:nvPicPr>
          <p:cNvPr id="352" name="Image" descr="Image"/>
          <p:cNvPicPr>
            <a:picLocks noChangeAspect="1"/>
          </p:cNvPicPr>
          <p:nvPr/>
        </p:nvPicPr>
        <p:blipFill>
          <a:blip r:embed="rId2"/>
          <a:srcRect l="37379" t="8014" r="37379" b="47265"/>
          <a:stretch>
            <a:fillRect/>
          </a:stretch>
        </p:blipFill>
        <p:spPr>
          <a:xfrm>
            <a:off x="20323015" y="208140"/>
            <a:ext cx="3868582" cy="2687546"/>
          </a:xfrm>
          <a:prstGeom prst="rect">
            <a:avLst/>
          </a:prstGeom>
          <a:ln w="12700">
            <a:miter lim="400000"/>
          </a:ln>
        </p:spPr>
      </p:pic>
      <p:sp>
        <p:nvSpPr>
          <p:cNvPr id="353" name="74yo female…"/>
          <p:cNvSpPr txBox="1">
            <a:spLocks noGrp="1"/>
          </p:cNvSpPr>
          <p:nvPr>
            <p:ph type="body" sz="half" idx="1"/>
          </p:nvPr>
        </p:nvSpPr>
        <p:spPr>
          <a:xfrm>
            <a:off x="1061259" y="4138588"/>
            <a:ext cx="10397868" cy="8133492"/>
          </a:xfrm>
          <a:prstGeom prst="rect">
            <a:avLst/>
          </a:prstGeom>
        </p:spPr>
        <p:txBody>
          <a:bodyPr/>
          <a:lstStyle/>
          <a:p>
            <a:pPr marL="457200" indent="-457200" defTabSz="1828754">
              <a:spcBef>
                <a:spcPts val="3300"/>
              </a:spcBef>
              <a:defRPr sz="3600" b="1"/>
            </a:pPr>
            <a:r>
              <a:t>74yo female</a:t>
            </a:r>
          </a:p>
          <a:p>
            <a:pPr marL="457200" indent="-457200" defTabSz="1828754">
              <a:spcBef>
                <a:spcPts val="3300"/>
              </a:spcBef>
              <a:defRPr sz="3600" b="1"/>
            </a:pPr>
            <a:r>
              <a:t>Worsening pain over last year</a:t>
            </a:r>
          </a:p>
          <a:p>
            <a:pPr marL="457200" indent="-457200" defTabSz="1828754">
              <a:spcBef>
                <a:spcPts val="3300"/>
              </a:spcBef>
              <a:defRPr sz="3600" b="1"/>
            </a:pPr>
            <a:r>
              <a:t>Weakness</a:t>
            </a:r>
          </a:p>
          <a:p>
            <a:pPr marL="914400" lvl="1" indent="-457200" defTabSz="1828754">
              <a:spcBef>
                <a:spcPts val="3300"/>
              </a:spcBef>
              <a:defRPr sz="3600" b="1"/>
            </a:pPr>
            <a:r>
              <a:t>FE 160</a:t>
            </a:r>
          </a:p>
          <a:p>
            <a:pPr marL="914400" lvl="1" indent="-457200" defTabSz="1828754">
              <a:spcBef>
                <a:spcPts val="3300"/>
              </a:spcBef>
              <a:defRPr sz="3600" b="1"/>
            </a:pPr>
            <a:r>
              <a:t>ER 30</a:t>
            </a:r>
          </a:p>
          <a:p>
            <a:pPr marL="914400" lvl="1" indent="-457200" defTabSz="1828754">
              <a:spcBef>
                <a:spcPts val="3300"/>
              </a:spcBef>
              <a:defRPr sz="3600" b="1"/>
            </a:pPr>
            <a:r>
              <a:t>3/5 empty can</a:t>
            </a:r>
          </a:p>
          <a:p>
            <a:pPr marL="914400" lvl="1" indent="-457200" defTabSz="1828754">
              <a:spcBef>
                <a:spcPts val="3300"/>
              </a:spcBef>
              <a:defRPr sz="3600" b="1"/>
            </a:pPr>
            <a:r>
              <a:t>4/5 resisted external rotation</a:t>
            </a:r>
          </a:p>
          <a:p>
            <a:pPr marL="914400" lvl="1" indent="-457200" defTabSz="1828754">
              <a:spcBef>
                <a:spcPts val="3300"/>
              </a:spcBef>
              <a:defRPr sz="3600" b="1"/>
            </a:pPr>
            <a:r>
              <a:t>Neg. belly press</a:t>
            </a:r>
          </a:p>
          <a:p>
            <a:pPr marL="457200" indent="-457200" defTabSz="1828754">
              <a:spcBef>
                <a:spcPts val="3300"/>
              </a:spcBef>
              <a:defRPr sz="3600" b="1"/>
            </a:pPr>
            <a:r>
              <a:t>XR: Hamada 3-4 changes</a:t>
            </a:r>
          </a:p>
        </p:txBody>
      </p:sp>
      <p:grpSp>
        <p:nvGrpSpPr>
          <p:cNvPr id="356" name="Group"/>
          <p:cNvGrpSpPr/>
          <p:nvPr/>
        </p:nvGrpSpPr>
        <p:grpSpPr>
          <a:xfrm>
            <a:off x="9826339" y="2101382"/>
            <a:ext cx="10891525" cy="5196621"/>
            <a:chOff x="0" y="0"/>
            <a:chExt cx="10891523" cy="5196619"/>
          </a:xfrm>
        </p:grpSpPr>
        <p:pic>
          <p:nvPicPr>
            <p:cNvPr id="354" name="Screenshot 2025-08-22 at 10.21.50 AM.png" descr="Screenshot 2025-08-22 at 10.21.50 AM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5829251" cy="519662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55" name="Screenshot 2025-08-22 at 10.22.11 AM.png" descr="Screenshot 2025-08-22 at 10.22.11 AM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34776" y="0"/>
              <a:ext cx="5156748" cy="519662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Case #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Case #3</a:t>
            </a:r>
          </a:p>
        </p:txBody>
      </p:sp>
      <p:pic>
        <p:nvPicPr>
          <p:cNvPr id="360" name="Image" descr="Image"/>
          <p:cNvPicPr>
            <a:picLocks noChangeAspect="1"/>
          </p:cNvPicPr>
          <p:nvPr/>
        </p:nvPicPr>
        <p:blipFill>
          <a:blip r:embed="rId2"/>
          <a:srcRect l="37379" t="8014" r="37379" b="47265"/>
          <a:stretch>
            <a:fillRect/>
          </a:stretch>
        </p:blipFill>
        <p:spPr>
          <a:xfrm>
            <a:off x="20323015" y="208140"/>
            <a:ext cx="3868582" cy="2687546"/>
          </a:xfrm>
          <a:prstGeom prst="rect">
            <a:avLst/>
          </a:prstGeom>
          <a:ln w="12700">
            <a:miter lim="400000"/>
          </a:ln>
        </p:spPr>
      </p:pic>
      <p:sp>
        <p:nvSpPr>
          <p:cNvPr id="361" name="Surgical options…"/>
          <p:cNvSpPr txBox="1">
            <a:spLocks noGrp="1"/>
          </p:cNvSpPr>
          <p:nvPr>
            <p:ph type="body" sz="half" idx="1"/>
          </p:nvPr>
        </p:nvSpPr>
        <p:spPr>
          <a:xfrm>
            <a:off x="1061259" y="4138588"/>
            <a:ext cx="10397868" cy="7290518"/>
          </a:xfrm>
          <a:prstGeom prst="rect">
            <a:avLst/>
          </a:prstGeom>
        </p:spPr>
        <p:txBody>
          <a:bodyPr/>
          <a:lstStyle/>
          <a:p>
            <a:pPr>
              <a:defRPr b="1"/>
            </a:pPr>
            <a:r>
              <a:t>Surgical options</a:t>
            </a:r>
          </a:p>
          <a:p>
            <a:pPr lvl="1">
              <a:defRPr b="1"/>
            </a:pPr>
            <a:r>
              <a:t>RCR +/- patch augmentation</a:t>
            </a:r>
          </a:p>
          <a:p>
            <a:pPr lvl="1">
              <a:defRPr b="1"/>
            </a:pPr>
            <a:r>
              <a:t>SCR</a:t>
            </a:r>
          </a:p>
          <a:p>
            <a:pPr lvl="1">
              <a:defRPr b="1"/>
            </a:pPr>
            <a:r>
              <a:t>Subacromial balloon</a:t>
            </a:r>
          </a:p>
          <a:p>
            <a:pPr lvl="1">
              <a:defRPr b="1"/>
            </a:pPr>
            <a:r>
              <a:t>RTSA</a:t>
            </a:r>
          </a:p>
        </p:txBody>
      </p:sp>
      <p:grpSp>
        <p:nvGrpSpPr>
          <p:cNvPr id="364" name="Group"/>
          <p:cNvGrpSpPr/>
          <p:nvPr/>
        </p:nvGrpSpPr>
        <p:grpSpPr>
          <a:xfrm>
            <a:off x="2376058" y="3047676"/>
            <a:ext cx="19233236" cy="8772300"/>
            <a:chOff x="0" y="0"/>
            <a:chExt cx="19233236" cy="8772298"/>
          </a:xfrm>
        </p:grpSpPr>
        <p:pic>
          <p:nvPicPr>
            <p:cNvPr id="362" name="Screenshot 2025-08-22 at 10.31.28 AM.png" descr="Screenshot 2025-08-22 at 10.31.28 AM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8409057" cy="877229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63" name="Screenshot 2025-08-22 at 10.31.53 AM.png" descr="Screenshot 2025-08-22 at 10.31.53 AM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425580" y="0"/>
              <a:ext cx="9807657" cy="877229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4" grpId="0" animBg="1" advAuto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Rotator Cuff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Rotator Cuff</a:t>
            </a:r>
          </a:p>
        </p:txBody>
      </p:sp>
      <p:pic>
        <p:nvPicPr>
          <p:cNvPr id="367" name="Image" descr="Image"/>
          <p:cNvPicPr>
            <a:picLocks noChangeAspect="1"/>
          </p:cNvPicPr>
          <p:nvPr/>
        </p:nvPicPr>
        <p:blipFill>
          <a:blip r:embed="rId2"/>
          <a:srcRect l="37379" t="8014" r="37379" b="47265"/>
          <a:stretch>
            <a:fillRect/>
          </a:stretch>
        </p:blipFill>
        <p:spPr>
          <a:xfrm>
            <a:off x="20323015" y="208140"/>
            <a:ext cx="3868582" cy="2687546"/>
          </a:xfrm>
          <a:prstGeom prst="rect">
            <a:avLst/>
          </a:prstGeom>
          <a:ln w="12700">
            <a:miter lim="400000"/>
          </a:ln>
        </p:spPr>
      </p:pic>
      <p:sp>
        <p:nvSpPr>
          <p:cNvPr id="368" name="Thorough physical exam critical, matched with imaging findings…"/>
          <p:cNvSpPr txBox="1">
            <a:spLocks noGrp="1"/>
          </p:cNvSpPr>
          <p:nvPr>
            <p:ph type="body" idx="1"/>
          </p:nvPr>
        </p:nvSpPr>
        <p:spPr>
          <a:xfrm>
            <a:off x="1061259" y="4138588"/>
            <a:ext cx="19729513" cy="8475843"/>
          </a:xfrm>
          <a:prstGeom prst="rect">
            <a:avLst/>
          </a:prstGeom>
        </p:spPr>
        <p:txBody>
          <a:bodyPr/>
          <a:lstStyle/>
          <a:p>
            <a:pPr>
              <a:defRPr b="1"/>
            </a:pPr>
            <a:r>
              <a:t>Thorough physical exam critical, matched with imaging findings</a:t>
            </a:r>
          </a:p>
          <a:p>
            <a:pPr>
              <a:defRPr b="1"/>
            </a:pPr>
            <a:r>
              <a:t>Many can do well with non-surgical management</a:t>
            </a:r>
          </a:p>
          <a:p>
            <a:pPr>
              <a:defRPr b="1"/>
            </a:pPr>
            <a:r>
              <a:t>Tailor surgical treatment to pathology present, patient characteristics, goals, predictability. Not one size fits all.</a:t>
            </a:r>
          </a:p>
          <a:p>
            <a:pPr>
              <a:defRPr b="1"/>
            </a:pPr>
            <a:r>
              <a:t>Clear communication of surgical findings with therapist</a:t>
            </a:r>
          </a:p>
          <a:p>
            <a:pPr>
              <a:defRPr b="1"/>
            </a:pPr>
            <a:r>
              <a:t>Patient education on expectations and importance of following therapy protocol</a:t>
            </a:r>
          </a:p>
        </p:txBody>
      </p:sp>
      <p:sp>
        <p:nvSpPr>
          <p:cNvPr id="369" name="Key Points"/>
          <p:cNvSpPr txBox="1"/>
          <p:nvPr/>
        </p:nvSpPr>
        <p:spPr>
          <a:xfrm>
            <a:off x="1206500" y="2245962"/>
            <a:ext cx="21971000" cy="9347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>
            <a:lvl1pPr defTabSz="825500">
              <a:lnSpc>
                <a:spcPct val="100000"/>
              </a:lnSpc>
              <a:spcBef>
                <a:spcPts val="0"/>
              </a:spcBef>
              <a:defRPr sz="5500" b="1"/>
            </a:lvl1pPr>
          </a:lstStyle>
          <a:p>
            <a:r>
              <a:t>Key Points</a:t>
            </a:r>
          </a:p>
        </p:txBody>
      </p:sp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Thank you!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Thank you!</a:t>
            </a:r>
          </a:p>
        </p:txBody>
      </p:sp>
      <p:sp>
        <p:nvSpPr>
          <p:cNvPr id="372" name="R. Stephen Otte, MD…"/>
          <p:cNvSpPr txBox="1">
            <a:spLocks noGrp="1"/>
          </p:cNvSpPr>
          <p:nvPr>
            <p:ph type="body" sz="quarter" idx="1"/>
          </p:nvPr>
        </p:nvSpPr>
        <p:spPr>
          <a:xfrm>
            <a:off x="1206500" y="4248504"/>
            <a:ext cx="8909466" cy="5218992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</a:pPr>
            <a:r>
              <a:t>R. Stephen Otte, MD</a:t>
            </a:r>
          </a:p>
          <a:p>
            <a:pPr marL="0" indent="0">
              <a:buSzTx/>
              <a:buNone/>
            </a:pPr>
            <a:r>
              <a:t>(402)770-4734</a:t>
            </a:r>
          </a:p>
          <a:p>
            <a:pPr marL="0" indent="0">
              <a:buSzTx/>
              <a:buNone/>
            </a:pPr>
            <a:r>
              <a:rPr u="sng">
                <a:hlinkClick r:id="rId2"/>
              </a:rPr>
              <a:t>rsotte@coastalorthopedics.com</a:t>
            </a:r>
          </a:p>
        </p:txBody>
      </p:sp>
      <p:pic>
        <p:nvPicPr>
          <p:cNvPr id="373" name="Image" descr="Image"/>
          <p:cNvPicPr>
            <a:picLocks noChangeAspect="1"/>
          </p:cNvPicPr>
          <p:nvPr/>
        </p:nvPicPr>
        <p:blipFill>
          <a:blip r:embed="rId3"/>
          <a:srcRect l="37379" t="8014" r="37379" b="47265"/>
          <a:stretch>
            <a:fillRect/>
          </a:stretch>
        </p:blipFill>
        <p:spPr>
          <a:xfrm>
            <a:off x="20323015" y="208140"/>
            <a:ext cx="3868582" cy="2687546"/>
          </a:xfrm>
          <a:prstGeom prst="rect">
            <a:avLst/>
          </a:prstGeom>
          <a:ln w="12700">
            <a:miter lim="400000"/>
          </a:ln>
        </p:spPr>
      </p:pic>
      <p:pic>
        <p:nvPicPr>
          <p:cNvPr id="374" name="pasted-movie.heic" descr="pasted-movie.heic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66833" y="233620"/>
            <a:ext cx="6015970" cy="8021294"/>
          </a:xfrm>
          <a:prstGeom prst="rect">
            <a:avLst/>
          </a:prstGeom>
          <a:ln w="12700">
            <a:miter lim="400000"/>
          </a:ln>
        </p:spPr>
      </p:pic>
      <p:pic>
        <p:nvPicPr>
          <p:cNvPr id="375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56024" y="3119978"/>
            <a:ext cx="7185363" cy="53890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Outlin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Outline</a:t>
            </a:r>
          </a:p>
        </p:txBody>
      </p:sp>
      <p:sp>
        <p:nvSpPr>
          <p:cNvPr id="181" name="Rotator cuff overview…"/>
          <p:cNvSpPr txBox="1">
            <a:spLocks noGrp="1"/>
          </p:cNvSpPr>
          <p:nvPr>
            <p:ph type="body" sz="quarter" idx="1"/>
          </p:nvPr>
        </p:nvSpPr>
        <p:spPr>
          <a:xfrm>
            <a:off x="1206500" y="4248504"/>
            <a:ext cx="10554150" cy="5516947"/>
          </a:xfrm>
          <a:prstGeom prst="rect">
            <a:avLst/>
          </a:prstGeom>
        </p:spPr>
        <p:txBody>
          <a:bodyPr/>
          <a:lstStyle/>
          <a:p>
            <a:pPr lvl="1"/>
            <a:r>
              <a:t>Rotator cuff overview</a:t>
            </a:r>
          </a:p>
          <a:p>
            <a:pPr lvl="1"/>
            <a:r>
              <a:t>Surgical techniques</a:t>
            </a:r>
          </a:p>
          <a:p>
            <a:pPr lvl="1"/>
            <a:r>
              <a:t>Post-operative rehab </a:t>
            </a:r>
          </a:p>
          <a:p>
            <a:pPr lvl="1"/>
            <a:r>
              <a:t>Cases </a:t>
            </a:r>
          </a:p>
        </p:txBody>
      </p:sp>
      <p:pic>
        <p:nvPicPr>
          <p:cNvPr id="182" name="Image" descr="Image"/>
          <p:cNvPicPr>
            <a:picLocks noChangeAspect="1"/>
          </p:cNvPicPr>
          <p:nvPr/>
        </p:nvPicPr>
        <p:blipFill>
          <a:blip r:embed="rId2"/>
          <a:srcRect l="37379" t="8014" r="37379" b="47265"/>
          <a:stretch>
            <a:fillRect/>
          </a:stretch>
        </p:blipFill>
        <p:spPr>
          <a:xfrm>
            <a:off x="20323015" y="208140"/>
            <a:ext cx="3868582" cy="268754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Rotator Cuff Anatom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Rotator Cuff Anatomy</a:t>
            </a:r>
          </a:p>
        </p:txBody>
      </p:sp>
      <p:sp>
        <p:nvSpPr>
          <p:cNvPr id="185" name="Four muscle/tendon units…"/>
          <p:cNvSpPr txBox="1">
            <a:spLocks noGrp="1"/>
          </p:cNvSpPr>
          <p:nvPr>
            <p:ph type="body" sz="half" idx="1"/>
          </p:nvPr>
        </p:nvSpPr>
        <p:spPr>
          <a:xfrm>
            <a:off x="785704" y="3304136"/>
            <a:ext cx="19017208" cy="4465879"/>
          </a:xfrm>
          <a:prstGeom prst="rect">
            <a:avLst/>
          </a:prstGeom>
        </p:spPr>
        <p:txBody>
          <a:bodyPr/>
          <a:lstStyle/>
          <a:p>
            <a:pPr>
              <a:defRPr b="1"/>
            </a:pPr>
            <a:r>
              <a:t>Four muscle/tendon units</a:t>
            </a:r>
          </a:p>
          <a:p>
            <a:pPr lvl="1">
              <a:defRPr b="1"/>
            </a:pPr>
            <a:r>
              <a:t>Supraspinatus, Infraspinatus, Subscapularis, Teres Minor</a:t>
            </a:r>
          </a:p>
          <a:p>
            <a:pPr>
              <a:defRPr b="1"/>
            </a:pPr>
            <a:r>
              <a:t>Function to stabilize the GH joint(concavity compression), enable elevation &amp; rotation of the arm</a:t>
            </a:r>
          </a:p>
        </p:txBody>
      </p:sp>
      <p:pic>
        <p:nvPicPr>
          <p:cNvPr id="186" name="Image" descr="Image"/>
          <p:cNvPicPr>
            <a:picLocks noChangeAspect="1"/>
          </p:cNvPicPr>
          <p:nvPr/>
        </p:nvPicPr>
        <p:blipFill>
          <a:blip r:embed="rId2"/>
          <a:srcRect l="37379" t="8014" r="37379" b="47265"/>
          <a:stretch>
            <a:fillRect/>
          </a:stretch>
        </p:blipFill>
        <p:spPr>
          <a:xfrm>
            <a:off x="20323015" y="208140"/>
            <a:ext cx="3868582" cy="2687546"/>
          </a:xfrm>
          <a:prstGeom prst="rect">
            <a:avLst/>
          </a:prstGeom>
          <a:ln w="12700">
            <a:miter lim="400000"/>
          </a:ln>
        </p:spPr>
      </p:pic>
      <p:pic>
        <p:nvPicPr>
          <p:cNvPr id="187" name="pasted-movie.png" descr="pasted-movi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30656" y="6873123"/>
            <a:ext cx="6683340" cy="644685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Rotator Cuff Anatom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Rotator Cuff Anatomy</a:t>
            </a:r>
          </a:p>
        </p:txBody>
      </p:sp>
      <p:sp>
        <p:nvSpPr>
          <p:cNvPr id="190" name="Supraspinatus…"/>
          <p:cNvSpPr txBox="1">
            <a:spLocks noGrp="1"/>
          </p:cNvSpPr>
          <p:nvPr>
            <p:ph type="body" sz="half" idx="1"/>
          </p:nvPr>
        </p:nvSpPr>
        <p:spPr>
          <a:xfrm>
            <a:off x="785704" y="3990441"/>
            <a:ext cx="9079351" cy="9301235"/>
          </a:xfrm>
          <a:prstGeom prst="rect">
            <a:avLst/>
          </a:prstGeom>
        </p:spPr>
        <p:txBody>
          <a:bodyPr/>
          <a:lstStyle/>
          <a:p>
            <a:pPr marL="603504" indent="-603504" defTabSz="2413955">
              <a:spcBef>
                <a:spcPts val="4400"/>
              </a:spcBef>
              <a:defRPr sz="4752" b="1"/>
            </a:pPr>
            <a:r>
              <a:t>Supraspinatus</a:t>
            </a:r>
          </a:p>
          <a:p>
            <a:pPr marL="1207008" lvl="1" indent="-603504" defTabSz="2413955">
              <a:spcBef>
                <a:spcPts val="4400"/>
              </a:spcBef>
              <a:defRPr sz="4752"/>
            </a:pPr>
            <a:r>
              <a:t>Empty can</a:t>
            </a:r>
          </a:p>
          <a:p>
            <a:pPr marL="603504" indent="-603504" defTabSz="2413955">
              <a:spcBef>
                <a:spcPts val="4400"/>
              </a:spcBef>
              <a:defRPr sz="4752" b="1"/>
            </a:pPr>
            <a:r>
              <a:t>Subscapularis</a:t>
            </a:r>
          </a:p>
          <a:p>
            <a:pPr marL="1207008" lvl="1" indent="-603504" defTabSz="2413955">
              <a:spcBef>
                <a:spcPts val="4400"/>
              </a:spcBef>
              <a:defRPr sz="4752"/>
            </a:pPr>
            <a:r>
              <a:t>Belly lift off, bear hug</a:t>
            </a:r>
          </a:p>
          <a:p>
            <a:pPr marL="603504" indent="-603504" defTabSz="2413955">
              <a:spcBef>
                <a:spcPts val="4400"/>
              </a:spcBef>
              <a:defRPr sz="4752" b="1"/>
            </a:pPr>
            <a:r>
              <a:t>Infraspinatus</a:t>
            </a:r>
          </a:p>
          <a:p>
            <a:pPr marL="1207008" lvl="1" indent="-603504" defTabSz="2413955">
              <a:spcBef>
                <a:spcPts val="4400"/>
              </a:spcBef>
              <a:defRPr sz="4752"/>
            </a:pPr>
            <a:r>
              <a:t>Resisted external rotation</a:t>
            </a:r>
          </a:p>
          <a:p>
            <a:pPr marL="603504" indent="-603504" defTabSz="2413955">
              <a:spcBef>
                <a:spcPts val="4400"/>
              </a:spcBef>
              <a:defRPr sz="4752" b="1"/>
            </a:pPr>
            <a:r>
              <a:t>Teres Minor</a:t>
            </a:r>
          </a:p>
          <a:p>
            <a:pPr marL="1207008" lvl="1" indent="-603504" defTabSz="2413955">
              <a:spcBef>
                <a:spcPts val="4400"/>
              </a:spcBef>
              <a:defRPr sz="4752"/>
            </a:pPr>
            <a:r>
              <a:t>Horn blower</a:t>
            </a:r>
          </a:p>
        </p:txBody>
      </p:sp>
      <p:pic>
        <p:nvPicPr>
          <p:cNvPr id="191" name="Image" descr="Image"/>
          <p:cNvPicPr>
            <a:picLocks noChangeAspect="1"/>
          </p:cNvPicPr>
          <p:nvPr/>
        </p:nvPicPr>
        <p:blipFill>
          <a:blip r:embed="rId2"/>
          <a:srcRect l="37379" t="8014" r="37379" b="47265"/>
          <a:stretch>
            <a:fillRect/>
          </a:stretch>
        </p:blipFill>
        <p:spPr>
          <a:xfrm>
            <a:off x="20323015" y="208140"/>
            <a:ext cx="3868582" cy="2687546"/>
          </a:xfrm>
          <a:prstGeom prst="rect">
            <a:avLst/>
          </a:prstGeom>
          <a:ln w="12700">
            <a:miter lim="400000"/>
          </a:ln>
        </p:spPr>
      </p:pic>
      <p:sp>
        <p:nvSpPr>
          <p:cNvPr id="192" name="Physical Exam"/>
          <p:cNvSpPr txBox="1"/>
          <p:nvPr/>
        </p:nvSpPr>
        <p:spPr>
          <a:xfrm>
            <a:off x="1206500" y="2245962"/>
            <a:ext cx="21971000" cy="9347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>
            <a:lvl1pPr defTabSz="825500">
              <a:lnSpc>
                <a:spcPct val="100000"/>
              </a:lnSpc>
              <a:spcBef>
                <a:spcPts val="0"/>
              </a:spcBef>
              <a:defRPr sz="5500" b="1"/>
            </a:lvl1pPr>
          </a:lstStyle>
          <a:p>
            <a:r>
              <a:t>Physical Exam</a:t>
            </a:r>
          </a:p>
        </p:txBody>
      </p:sp>
      <p:pic>
        <p:nvPicPr>
          <p:cNvPr id="193" name="pasted-movie.png" descr="pasted-movi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3612" y="3547336"/>
            <a:ext cx="6429317" cy="362287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4" name="pasted-movie.png" descr="pasted-movi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39126" y="7859768"/>
            <a:ext cx="7186354" cy="4053554"/>
          </a:xfrm>
          <a:prstGeom prst="rect">
            <a:avLst/>
          </a:prstGeom>
          <a:ln w="12700">
            <a:miter lim="400000"/>
          </a:ln>
        </p:spPr>
      </p:pic>
      <p:pic>
        <p:nvPicPr>
          <p:cNvPr id="195" name="pasted-movie.png" descr="pasted-movi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09294" y="3217715"/>
            <a:ext cx="6052053" cy="4282113"/>
          </a:xfrm>
          <a:prstGeom prst="rect">
            <a:avLst/>
          </a:prstGeom>
          <a:ln w="12700">
            <a:miter lim="400000"/>
          </a:ln>
        </p:spPr>
      </p:pic>
      <p:pic>
        <p:nvPicPr>
          <p:cNvPr id="196" name="pasted-movie.png" descr="pasted-movi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560786" y="8331879"/>
            <a:ext cx="7617827" cy="429258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Rotator Cuff Tear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Rotator Cuff Tears</a:t>
            </a:r>
          </a:p>
        </p:txBody>
      </p:sp>
      <p:sp>
        <p:nvSpPr>
          <p:cNvPr id="199" name="Acute/traumatic…"/>
          <p:cNvSpPr txBox="1">
            <a:spLocks noGrp="1"/>
          </p:cNvSpPr>
          <p:nvPr>
            <p:ph type="body" sz="half" idx="1"/>
          </p:nvPr>
        </p:nvSpPr>
        <p:spPr>
          <a:xfrm>
            <a:off x="785704" y="3304136"/>
            <a:ext cx="11077636" cy="9556550"/>
          </a:xfrm>
          <a:prstGeom prst="rect">
            <a:avLst/>
          </a:prstGeom>
        </p:spPr>
        <p:txBody>
          <a:bodyPr/>
          <a:lstStyle/>
          <a:p>
            <a:pPr>
              <a:defRPr b="1"/>
            </a:pPr>
            <a:r>
              <a:t>Acute/traumatic</a:t>
            </a:r>
          </a:p>
          <a:p>
            <a:pPr lvl="1"/>
            <a:r>
              <a:t>Acute injury, no prior symptoms</a:t>
            </a:r>
          </a:p>
          <a:p>
            <a:pPr lvl="1"/>
            <a:r>
              <a:t>Improved outcomes with surgical repair within 3 months</a:t>
            </a:r>
          </a:p>
          <a:p>
            <a:pPr lvl="1"/>
            <a:endParaRPr/>
          </a:p>
          <a:p>
            <a:pPr>
              <a:defRPr b="1"/>
            </a:pPr>
            <a:r>
              <a:t>Chronic/degenerative/atraumatic</a:t>
            </a:r>
          </a:p>
          <a:p>
            <a:pPr lvl="1"/>
            <a:r>
              <a:t>No specific injury</a:t>
            </a:r>
          </a:p>
          <a:p>
            <a:pPr lvl="1"/>
            <a:r>
              <a:t>Can often do very well without surgery </a:t>
            </a:r>
          </a:p>
        </p:txBody>
      </p:sp>
      <p:pic>
        <p:nvPicPr>
          <p:cNvPr id="200" name="Image" descr="Image"/>
          <p:cNvPicPr>
            <a:picLocks noChangeAspect="1"/>
          </p:cNvPicPr>
          <p:nvPr/>
        </p:nvPicPr>
        <p:blipFill>
          <a:blip r:embed="rId2"/>
          <a:srcRect l="37379" t="8014" r="37379" b="47265"/>
          <a:stretch>
            <a:fillRect/>
          </a:stretch>
        </p:blipFill>
        <p:spPr>
          <a:xfrm>
            <a:off x="20323015" y="208140"/>
            <a:ext cx="3868582" cy="268754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Rotator Cuff Tear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Rotator Cuff Tears</a:t>
            </a:r>
          </a:p>
        </p:txBody>
      </p:sp>
      <p:sp>
        <p:nvSpPr>
          <p:cNvPr id="204" name="VAST MAJORITY  DO NOT NEED SURGERY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VAST MAJORITY  DO NOT NEED SURGERY</a:t>
            </a:r>
          </a:p>
          <a:p>
            <a:r>
              <a:t>Moon group study - 70% of full-thickness, atraumatic rotator cuff tears do well with dedicated PT at 10 year follow-up. </a:t>
            </a:r>
          </a:p>
        </p:txBody>
      </p:sp>
      <p:pic>
        <p:nvPicPr>
          <p:cNvPr id="205" name="Image" descr="Image"/>
          <p:cNvPicPr>
            <a:picLocks noChangeAspect="1"/>
          </p:cNvPicPr>
          <p:nvPr/>
        </p:nvPicPr>
        <p:blipFill>
          <a:blip r:embed="rId2"/>
          <a:srcRect l="37379" t="8014" r="37379" b="47265"/>
          <a:stretch>
            <a:fillRect/>
          </a:stretch>
        </p:blipFill>
        <p:spPr>
          <a:xfrm>
            <a:off x="20323015" y="208140"/>
            <a:ext cx="3868582" cy="2687546"/>
          </a:xfrm>
          <a:prstGeom prst="rect">
            <a:avLst/>
          </a:prstGeom>
          <a:ln w="12700">
            <a:miter lim="400000"/>
          </a:ln>
        </p:spPr>
      </p:pic>
      <p:pic>
        <p:nvPicPr>
          <p:cNvPr id="206" name="Screenshot 2025-08-19 at 12.28.32 PM.png" descr="Screenshot 2025-08-19 at 12.28.32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46618" y="3786814"/>
            <a:ext cx="5702301" cy="1219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7" name="Screenshot 2025-08-19 at 12.28.59 PM.png" descr="Screenshot 2025-08-19 at 12.28.59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5760" y="7723365"/>
            <a:ext cx="9258301" cy="42926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16" name="Group"/>
          <p:cNvGrpSpPr/>
          <p:nvPr/>
        </p:nvGrpSpPr>
        <p:grpSpPr>
          <a:xfrm>
            <a:off x="12380348" y="7024865"/>
            <a:ext cx="9321801" cy="5689601"/>
            <a:chOff x="0" y="0"/>
            <a:chExt cx="9321800" cy="5689600"/>
          </a:xfrm>
        </p:grpSpPr>
        <p:pic>
          <p:nvPicPr>
            <p:cNvPr id="208" name="Screenshot 2025-08-19 at 12.31.50 PM.png" descr="Screenshot 2025-08-19 at 12.31.50 PM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9321800" cy="56896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09" name="Rectangle"/>
            <p:cNvSpPr/>
            <p:nvPr/>
          </p:nvSpPr>
          <p:spPr>
            <a:xfrm>
              <a:off x="6603705" y="1659022"/>
              <a:ext cx="2169728" cy="320789"/>
            </a:xfrm>
            <a:prstGeom prst="rect">
              <a:avLst/>
            </a:prstGeom>
            <a:solidFill>
              <a:schemeClr val="accent4">
                <a:hueOff val="348544"/>
                <a:lumOff val="7139"/>
                <a:alpha val="50486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210" name="Rectangle"/>
            <p:cNvSpPr/>
            <p:nvPr/>
          </p:nvSpPr>
          <p:spPr>
            <a:xfrm>
              <a:off x="48152" y="1969082"/>
              <a:ext cx="9013626" cy="320789"/>
            </a:xfrm>
            <a:prstGeom prst="rect">
              <a:avLst/>
            </a:prstGeom>
            <a:solidFill>
              <a:schemeClr val="accent4">
                <a:hueOff val="348544"/>
                <a:lumOff val="7139"/>
                <a:alpha val="50486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211" name="Rectangle"/>
            <p:cNvSpPr/>
            <p:nvPr/>
          </p:nvSpPr>
          <p:spPr>
            <a:xfrm>
              <a:off x="70298" y="2279142"/>
              <a:ext cx="664329" cy="268275"/>
            </a:xfrm>
            <a:prstGeom prst="rect">
              <a:avLst/>
            </a:prstGeom>
            <a:solidFill>
              <a:schemeClr val="accent4">
                <a:hueOff val="348544"/>
                <a:lumOff val="7139"/>
                <a:alpha val="50486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212" name="Rectangle"/>
            <p:cNvSpPr/>
            <p:nvPr/>
          </p:nvSpPr>
          <p:spPr>
            <a:xfrm>
              <a:off x="8325299" y="2252886"/>
              <a:ext cx="753696" cy="349165"/>
            </a:xfrm>
            <a:prstGeom prst="rect">
              <a:avLst/>
            </a:prstGeom>
            <a:solidFill>
              <a:schemeClr val="accent4">
                <a:hueOff val="348544"/>
                <a:lumOff val="7139"/>
                <a:alpha val="50486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213" name="Rectangle"/>
            <p:cNvSpPr/>
            <p:nvPr/>
          </p:nvSpPr>
          <p:spPr>
            <a:xfrm>
              <a:off x="68352" y="2515188"/>
              <a:ext cx="8493948" cy="349164"/>
            </a:xfrm>
            <a:prstGeom prst="rect">
              <a:avLst/>
            </a:prstGeom>
            <a:solidFill>
              <a:schemeClr val="accent4">
                <a:hueOff val="348544"/>
                <a:lumOff val="7139"/>
                <a:alpha val="50486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214" name="Rectangle"/>
            <p:cNvSpPr/>
            <p:nvPr/>
          </p:nvSpPr>
          <p:spPr>
            <a:xfrm>
              <a:off x="68352" y="2875125"/>
              <a:ext cx="8973225" cy="320788"/>
            </a:xfrm>
            <a:prstGeom prst="rect">
              <a:avLst/>
            </a:prstGeom>
            <a:solidFill>
              <a:schemeClr val="accent4">
                <a:hueOff val="348544"/>
                <a:lumOff val="7139"/>
                <a:alpha val="50486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215" name="Rectangle"/>
            <p:cNvSpPr/>
            <p:nvPr/>
          </p:nvSpPr>
          <p:spPr>
            <a:xfrm>
              <a:off x="68352" y="3089669"/>
              <a:ext cx="1734225" cy="320789"/>
            </a:xfrm>
            <a:prstGeom prst="rect">
              <a:avLst/>
            </a:prstGeom>
            <a:solidFill>
              <a:schemeClr val="accent4">
                <a:hueOff val="348544"/>
                <a:lumOff val="7139"/>
                <a:alpha val="50486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sp>
        <p:nvSpPr>
          <p:cNvPr id="217" name="Patient buy-in that therapy will work is critical to success"/>
          <p:cNvSpPr txBox="1"/>
          <p:nvPr/>
        </p:nvSpPr>
        <p:spPr>
          <a:xfrm>
            <a:off x="2293536" y="6296630"/>
            <a:ext cx="19796929" cy="1122740"/>
          </a:xfrm>
          <a:prstGeom prst="rect">
            <a:avLst/>
          </a:prstGeom>
          <a:solidFill>
            <a:srgbClr val="FFFFFF"/>
          </a:solidFill>
          <a:ln w="1778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5500" b="1"/>
            </a:lvl1pPr>
          </a:lstStyle>
          <a:p>
            <a:r>
              <a:t>Patient buy-in that therapy will work is critical to success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7" grpId="0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Rotator Cuff Tear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Rotator Cuff Tears</a:t>
            </a:r>
          </a:p>
        </p:txBody>
      </p:sp>
      <p:pic>
        <p:nvPicPr>
          <p:cNvPr id="220" name="Image" descr="Image"/>
          <p:cNvPicPr>
            <a:picLocks noChangeAspect="1"/>
          </p:cNvPicPr>
          <p:nvPr/>
        </p:nvPicPr>
        <p:blipFill>
          <a:blip r:embed="rId2"/>
          <a:srcRect l="37379" t="8014" r="37379" b="47265"/>
          <a:stretch>
            <a:fillRect/>
          </a:stretch>
        </p:blipFill>
        <p:spPr>
          <a:xfrm>
            <a:off x="20323015" y="208140"/>
            <a:ext cx="3868582" cy="2687546"/>
          </a:xfrm>
          <a:prstGeom prst="rect">
            <a:avLst/>
          </a:prstGeom>
          <a:ln w="12700">
            <a:miter lim="400000"/>
          </a:ln>
        </p:spPr>
      </p:pic>
      <p:pic>
        <p:nvPicPr>
          <p:cNvPr id="221" name="Screenshot 2025-08-21 at 12.18.22 PM.png" descr="Screenshot 2025-08-21 at 12.18.22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4397" y="3578566"/>
            <a:ext cx="10863647" cy="3056553"/>
          </a:xfrm>
          <a:prstGeom prst="rect">
            <a:avLst/>
          </a:prstGeom>
          <a:ln w="12700">
            <a:miter lim="400000"/>
          </a:ln>
        </p:spPr>
      </p:pic>
      <p:pic>
        <p:nvPicPr>
          <p:cNvPr id="222" name="Screenshot 2025-08-21 at 12.18.50 PM.png" descr="Screenshot 2025-08-21 at 12.18.50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8370" y="8514326"/>
            <a:ext cx="11315701" cy="1651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3" name="Screenshot 2025-08-21 at 12.31.40 PM.png" descr="Screenshot 2025-08-21 at 12.31.40 P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50567" y="4293735"/>
            <a:ext cx="10523617" cy="715795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Rotator Cuff Tear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Rotator Cuff Tears</a:t>
            </a:r>
          </a:p>
        </p:txBody>
      </p:sp>
      <p:sp>
        <p:nvSpPr>
          <p:cNvPr id="226" name="Full thickness tear with symptoms…"/>
          <p:cNvSpPr txBox="1">
            <a:spLocks noGrp="1"/>
          </p:cNvSpPr>
          <p:nvPr>
            <p:ph type="body" sz="half" idx="1"/>
          </p:nvPr>
        </p:nvSpPr>
        <p:spPr>
          <a:xfrm>
            <a:off x="1166129" y="4692584"/>
            <a:ext cx="11834603" cy="8256011"/>
          </a:xfrm>
          <a:prstGeom prst="rect">
            <a:avLst/>
          </a:prstGeom>
        </p:spPr>
        <p:txBody>
          <a:bodyPr/>
          <a:lstStyle/>
          <a:p>
            <a:pPr marL="1121663" lvl="1" indent="-560831" defTabSz="2243271">
              <a:spcBef>
                <a:spcPts val="4100"/>
              </a:spcBef>
              <a:defRPr sz="4416"/>
            </a:pPr>
            <a:r>
              <a:t>Full thickness tear with symptoms</a:t>
            </a:r>
          </a:p>
          <a:p>
            <a:pPr marL="1121663" lvl="1" indent="-560831" defTabSz="2243271">
              <a:spcBef>
                <a:spcPts val="4100"/>
              </a:spcBef>
              <a:defRPr sz="4416"/>
            </a:pPr>
            <a:r>
              <a:t>Acute traumatic tear in active/young patient</a:t>
            </a:r>
          </a:p>
          <a:p>
            <a:pPr marL="1121663" lvl="1" indent="-560831" defTabSz="2243271">
              <a:spcBef>
                <a:spcPts val="4100"/>
              </a:spcBef>
              <a:defRPr sz="4416"/>
            </a:pPr>
            <a:r>
              <a:t>Failure of conservative treatment </a:t>
            </a:r>
          </a:p>
          <a:p>
            <a:pPr marL="1121663" lvl="1" indent="-560831" defTabSz="2243271">
              <a:spcBef>
                <a:spcPts val="4100"/>
              </a:spcBef>
              <a:defRPr sz="4416"/>
            </a:pPr>
            <a:r>
              <a:t>Significant functional impairment</a:t>
            </a:r>
          </a:p>
          <a:p>
            <a:pPr marL="1121663" lvl="1" indent="-560831" defTabSz="2243271">
              <a:spcBef>
                <a:spcPts val="4100"/>
              </a:spcBef>
              <a:defRPr sz="4416"/>
            </a:pPr>
            <a:r>
              <a:rPr b="1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Key point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:</a:t>
            </a:r>
            <a:r>
              <a:t> rotator cuff tears cause pain and weakness, they do NOT cause lack of passive motion(adhesive capsulitis). Physical exam is paramount, compare to contralateral shoulder.</a:t>
            </a:r>
          </a:p>
        </p:txBody>
      </p:sp>
      <p:pic>
        <p:nvPicPr>
          <p:cNvPr id="227" name="Image" descr="Image"/>
          <p:cNvPicPr>
            <a:picLocks noChangeAspect="1"/>
          </p:cNvPicPr>
          <p:nvPr/>
        </p:nvPicPr>
        <p:blipFill>
          <a:blip r:embed="rId2"/>
          <a:srcRect l="37379" t="8014" r="37379" b="47265"/>
          <a:stretch>
            <a:fillRect/>
          </a:stretch>
        </p:blipFill>
        <p:spPr>
          <a:xfrm>
            <a:off x="20323015" y="208140"/>
            <a:ext cx="3868582" cy="2687546"/>
          </a:xfrm>
          <a:prstGeom prst="rect">
            <a:avLst/>
          </a:prstGeom>
          <a:ln w="12700">
            <a:miter lim="400000"/>
          </a:ln>
        </p:spPr>
      </p:pic>
      <p:sp>
        <p:nvSpPr>
          <p:cNvPr id="228" name="Indications for repair"/>
          <p:cNvSpPr txBox="1"/>
          <p:nvPr/>
        </p:nvSpPr>
        <p:spPr>
          <a:xfrm>
            <a:off x="1206500" y="2245962"/>
            <a:ext cx="21971000" cy="9347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>
            <a:lvl1pPr defTabSz="825500">
              <a:lnSpc>
                <a:spcPct val="100000"/>
              </a:lnSpc>
              <a:spcBef>
                <a:spcPts val="0"/>
              </a:spcBef>
              <a:defRPr sz="5500" b="1"/>
            </a:lvl1pPr>
          </a:lstStyle>
          <a:p>
            <a:r>
              <a:t>Indications for repair</a:t>
            </a: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30_BasicColor">
  <a:themeElements>
    <a:clrScheme name="30_BasicColor">
      <a:dk1>
        <a:srgbClr val="000000"/>
      </a:dk1>
      <a:lt1>
        <a:srgbClr val="003462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30_BasicColor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30_BasicCol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30_BasicColor">
  <a:themeElements>
    <a:clrScheme name="30_BasicColor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30_BasicColor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30_BasicCol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762</Words>
  <Application>Microsoft Office PowerPoint</Application>
  <PresentationFormat>Custom</PresentationFormat>
  <Paragraphs>173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1" baseType="lpstr">
      <vt:lpstr>Helvetica Neue</vt:lpstr>
      <vt:lpstr>Helvetica Neue Medium</vt:lpstr>
      <vt:lpstr>30_BasicColor</vt:lpstr>
      <vt:lpstr>Rotator Cuff Tears:  How I Repair and Rehab</vt:lpstr>
      <vt:lpstr>Disclosures</vt:lpstr>
      <vt:lpstr>Outline</vt:lpstr>
      <vt:lpstr>Rotator Cuff Anatomy</vt:lpstr>
      <vt:lpstr>Rotator Cuff Anatomy</vt:lpstr>
      <vt:lpstr>Rotator Cuff Tears</vt:lpstr>
      <vt:lpstr>Rotator Cuff Tears</vt:lpstr>
      <vt:lpstr>Rotator Cuff Tears</vt:lpstr>
      <vt:lpstr>Rotator Cuff Tears</vt:lpstr>
      <vt:lpstr>Operative Techniques</vt:lpstr>
      <vt:lpstr>Operative Techniques</vt:lpstr>
      <vt:lpstr>Arthroscopic Repair</vt:lpstr>
      <vt:lpstr>Post-Operative Rehab</vt:lpstr>
      <vt:lpstr>Post-Operative Rehab</vt:lpstr>
      <vt:lpstr>Post-Operative Rehab</vt:lpstr>
      <vt:lpstr>Post-Operative Rehab</vt:lpstr>
      <vt:lpstr>Post-Operative Rehab</vt:lpstr>
      <vt:lpstr>Case #1</vt:lpstr>
      <vt:lpstr>Case #1</vt:lpstr>
      <vt:lpstr>Case #1</vt:lpstr>
      <vt:lpstr>Case #1</vt:lpstr>
      <vt:lpstr>Case #2</vt:lpstr>
      <vt:lpstr>Case #2</vt:lpstr>
      <vt:lpstr>Case #2</vt:lpstr>
      <vt:lpstr>Case #3</vt:lpstr>
      <vt:lpstr>Case #3</vt:lpstr>
      <vt:lpstr>Rotator Cuff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Will Howard</dc:creator>
  <cp:lastModifiedBy>Will Howard</cp:lastModifiedBy>
  <cp:revision>1</cp:revision>
  <dcterms:modified xsi:type="dcterms:W3CDTF">2025-09-15T17:59:49Z</dcterms:modified>
</cp:coreProperties>
</file>