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6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7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8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022" r:id="rId1"/>
  </p:sldMasterIdLst>
  <p:notesMasterIdLst>
    <p:notesMasterId r:id="rId27"/>
  </p:notesMasterIdLst>
  <p:sldIdLst>
    <p:sldId id="256" r:id="rId2"/>
    <p:sldId id="258" r:id="rId3"/>
    <p:sldId id="259" r:id="rId4"/>
    <p:sldId id="274" r:id="rId5"/>
    <p:sldId id="260" r:id="rId6"/>
    <p:sldId id="261" r:id="rId7"/>
    <p:sldId id="263" r:id="rId8"/>
    <p:sldId id="262" r:id="rId9"/>
    <p:sldId id="264" r:id="rId10"/>
    <p:sldId id="277" r:id="rId11"/>
    <p:sldId id="275" r:id="rId12"/>
    <p:sldId id="276" r:id="rId13"/>
    <p:sldId id="265" r:id="rId14"/>
    <p:sldId id="279" r:id="rId15"/>
    <p:sldId id="281" r:id="rId16"/>
    <p:sldId id="280" r:id="rId17"/>
    <p:sldId id="287" r:id="rId18"/>
    <p:sldId id="266" r:id="rId19"/>
    <p:sldId id="267" r:id="rId20"/>
    <p:sldId id="285" r:id="rId21"/>
    <p:sldId id="283" r:id="rId22"/>
    <p:sldId id="268" r:id="rId23"/>
    <p:sldId id="284" r:id="rId24"/>
    <p:sldId id="269" r:id="rId25"/>
    <p:sldId id="273" r:id="rId2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1712"/>
    <p:restoredTop sz="85036"/>
  </p:normalViewPr>
  <p:slideViewPr>
    <p:cSldViewPr snapToGrid="0" snapToObjects="1">
      <p:cViewPr varScale="1">
        <p:scale>
          <a:sx n="94" d="100"/>
          <a:sy n="94" d="100"/>
        </p:scale>
        <p:origin x="1692" y="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A7FA1EB-8BD9-44AF-A1D2-3A0240BF9D1A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6E5CC330-848A-4EE2-9395-CFBBD2142A19}">
      <dgm:prSet/>
      <dgm:spPr/>
      <dgm:t>
        <a:bodyPr/>
        <a:lstStyle/>
        <a:p>
          <a:r>
            <a:rPr lang="en-US" dirty="0"/>
            <a:t>Etiology: Degeneration or insufficiency of the posterior tibial tendon</a:t>
          </a:r>
        </a:p>
      </dgm:t>
    </dgm:pt>
    <dgm:pt modelId="{8DC32560-7465-4E19-AE14-6493B96BE9E1}" type="parTrans" cxnId="{B5AD9348-E742-4FDA-91AD-43D763C17F01}">
      <dgm:prSet/>
      <dgm:spPr/>
      <dgm:t>
        <a:bodyPr/>
        <a:lstStyle/>
        <a:p>
          <a:endParaRPr lang="en-US"/>
        </a:p>
      </dgm:t>
    </dgm:pt>
    <dgm:pt modelId="{EE835C98-0719-40C4-9A12-7F56CF2D2B92}" type="sibTrans" cxnId="{B5AD9348-E742-4FDA-91AD-43D763C17F01}">
      <dgm:prSet/>
      <dgm:spPr/>
      <dgm:t>
        <a:bodyPr/>
        <a:lstStyle/>
        <a:p>
          <a:endParaRPr lang="en-US"/>
        </a:p>
      </dgm:t>
    </dgm:pt>
    <dgm:pt modelId="{222B343E-C9A1-4755-89D0-9ADF93A1FF7A}">
      <dgm:prSet/>
      <dgm:spPr/>
      <dgm:t>
        <a:bodyPr/>
        <a:lstStyle/>
        <a:p>
          <a:r>
            <a:rPr lang="en-US" dirty="0"/>
            <a:t>Pathophysiology: Progressive collapse of medial column with compensatory forefoot </a:t>
          </a:r>
          <a:r>
            <a:rPr lang="en-US" u="sng" dirty="0"/>
            <a:t>abduction and valgus hindfoot</a:t>
          </a:r>
        </a:p>
      </dgm:t>
    </dgm:pt>
    <dgm:pt modelId="{6748F20B-A66E-4132-BDAD-E078026FF5BF}" type="parTrans" cxnId="{BB49449E-21AD-43D4-9D07-6E989E858DBC}">
      <dgm:prSet/>
      <dgm:spPr/>
      <dgm:t>
        <a:bodyPr/>
        <a:lstStyle/>
        <a:p>
          <a:endParaRPr lang="en-US"/>
        </a:p>
      </dgm:t>
    </dgm:pt>
    <dgm:pt modelId="{6A6C4530-C82E-4593-A1A8-E808BA957883}" type="sibTrans" cxnId="{BB49449E-21AD-43D4-9D07-6E989E858DBC}">
      <dgm:prSet/>
      <dgm:spPr/>
      <dgm:t>
        <a:bodyPr/>
        <a:lstStyle/>
        <a:p>
          <a:endParaRPr lang="en-US"/>
        </a:p>
      </dgm:t>
    </dgm:pt>
    <dgm:pt modelId="{D5EDF363-D309-4822-A2CD-965ED0C3DA80}">
      <dgm:prSet/>
      <dgm:spPr/>
      <dgm:t>
        <a:bodyPr/>
        <a:lstStyle/>
        <a:p>
          <a:r>
            <a:rPr lang="en-US" dirty="0"/>
            <a:t>Demographics: More common in women &gt;40 years; obesity</a:t>
          </a:r>
        </a:p>
      </dgm:t>
    </dgm:pt>
    <dgm:pt modelId="{6E4E39B1-F130-42F4-AEF3-FC1948439AB7}" type="parTrans" cxnId="{C284D9C5-21D9-4F75-8C26-4044E75FCB9D}">
      <dgm:prSet/>
      <dgm:spPr/>
      <dgm:t>
        <a:bodyPr/>
        <a:lstStyle/>
        <a:p>
          <a:endParaRPr lang="en-US"/>
        </a:p>
      </dgm:t>
    </dgm:pt>
    <dgm:pt modelId="{486EC5F5-6FC1-4BDE-BA44-557227258FBE}" type="sibTrans" cxnId="{C284D9C5-21D9-4F75-8C26-4044E75FCB9D}">
      <dgm:prSet/>
      <dgm:spPr/>
      <dgm:t>
        <a:bodyPr/>
        <a:lstStyle/>
        <a:p>
          <a:endParaRPr lang="en-US"/>
        </a:p>
      </dgm:t>
    </dgm:pt>
    <dgm:pt modelId="{1CF44C81-7B44-5B42-8FDD-7DAC2915623D}" type="pres">
      <dgm:prSet presAssocID="{1A7FA1EB-8BD9-44AF-A1D2-3A0240BF9D1A}" presName="linear" presStyleCnt="0">
        <dgm:presLayoutVars>
          <dgm:animLvl val="lvl"/>
          <dgm:resizeHandles val="exact"/>
        </dgm:presLayoutVars>
      </dgm:prSet>
      <dgm:spPr/>
    </dgm:pt>
    <dgm:pt modelId="{47AFD796-D8BF-954B-BD8C-91A46F0F6CD2}" type="pres">
      <dgm:prSet presAssocID="{6E5CC330-848A-4EE2-9395-CFBBD2142A19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CCAB955C-1D75-5E40-9BFF-4FF7F919224F}" type="pres">
      <dgm:prSet presAssocID="{EE835C98-0719-40C4-9A12-7F56CF2D2B92}" presName="spacer" presStyleCnt="0"/>
      <dgm:spPr/>
    </dgm:pt>
    <dgm:pt modelId="{28B87514-50C8-3D44-B1CA-3093296E53B2}" type="pres">
      <dgm:prSet presAssocID="{222B343E-C9A1-4755-89D0-9ADF93A1FF7A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C5274360-FB11-1344-820D-1CC6961DDFEC}" type="pres">
      <dgm:prSet presAssocID="{6A6C4530-C82E-4593-A1A8-E808BA957883}" presName="spacer" presStyleCnt="0"/>
      <dgm:spPr/>
    </dgm:pt>
    <dgm:pt modelId="{F192FE02-E2F7-E14B-8D15-21B8EE383664}" type="pres">
      <dgm:prSet presAssocID="{D5EDF363-D309-4822-A2CD-965ED0C3DA80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8291400F-EF4D-2E4E-87D0-378DDC6282AD}" type="presOf" srcId="{6E5CC330-848A-4EE2-9395-CFBBD2142A19}" destId="{47AFD796-D8BF-954B-BD8C-91A46F0F6CD2}" srcOrd="0" destOrd="0" presId="urn:microsoft.com/office/officeart/2005/8/layout/vList2"/>
    <dgm:cxn modelId="{B5AD9348-E742-4FDA-91AD-43D763C17F01}" srcId="{1A7FA1EB-8BD9-44AF-A1D2-3A0240BF9D1A}" destId="{6E5CC330-848A-4EE2-9395-CFBBD2142A19}" srcOrd="0" destOrd="0" parTransId="{8DC32560-7465-4E19-AE14-6493B96BE9E1}" sibTransId="{EE835C98-0719-40C4-9A12-7F56CF2D2B92}"/>
    <dgm:cxn modelId="{FE51DE93-8BBA-8E42-B52A-CEBB12442B30}" type="presOf" srcId="{1A7FA1EB-8BD9-44AF-A1D2-3A0240BF9D1A}" destId="{1CF44C81-7B44-5B42-8FDD-7DAC2915623D}" srcOrd="0" destOrd="0" presId="urn:microsoft.com/office/officeart/2005/8/layout/vList2"/>
    <dgm:cxn modelId="{BB49449E-21AD-43D4-9D07-6E989E858DBC}" srcId="{1A7FA1EB-8BD9-44AF-A1D2-3A0240BF9D1A}" destId="{222B343E-C9A1-4755-89D0-9ADF93A1FF7A}" srcOrd="1" destOrd="0" parTransId="{6748F20B-A66E-4132-BDAD-E078026FF5BF}" sibTransId="{6A6C4530-C82E-4593-A1A8-E808BA957883}"/>
    <dgm:cxn modelId="{5435E7A0-8AF2-D246-AFE7-B0A6689D6115}" type="presOf" srcId="{D5EDF363-D309-4822-A2CD-965ED0C3DA80}" destId="{F192FE02-E2F7-E14B-8D15-21B8EE383664}" srcOrd="0" destOrd="0" presId="urn:microsoft.com/office/officeart/2005/8/layout/vList2"/>
    <dgm:cxn modelId="{B391ABAD-9FAA-F849-ACDC-E6C56D855742}" type="presOf" srcId="{222B343E-C9A1-4755-89D0-9ADF93A1FF7A}" destId="{28B87514-50C8-3D44-B1CA-3093296E53B2}" srcOrd="0" destOrd="0" presId="urn:microsoft.com/office/officeart/2005/8/layout/vList2"/>
    <dgm:cxn modelId="{C284D9C5-21D9-4F75-8C26-4044E75FCB9D}" srcId="{1A7FA1EB-8BD9-44AF-A1D2-3A0240BF9D1A}" destId="{D5EDF363-D309-4822-A2CD-965ED0C3DA80}" srcOrd="2" destOrd="0" parTransId="{6E4E39B1-F130-42F4-AEF3-FC1948439AB7}" sibTransId="{486EC5F5-6FC1-4BDE-BA44-557227258FBE}"/>
    <dgm:cxn modelId="{B4D3B9FF-F8A5-D14E-B9EB-3102E21E78C6}" type="presParOf" srcId="{1CF44C81-7B44-5B42-8FDD-7DAC2915623D}" destId="{47AFD796-D8BF-954B-BD8C-91A46F0F6CD2}" srcOrd="0" destOrd="0" presId="urn:microsoft.com/office/officeart/2005/8/layout/vList2"/>
    <dgm:cxn modelId="{EB730CF1-0430-8F4D-A65F-0FE61EBB5FDD}" type="presParOf" srcId="{1CF44C81-7B44-5B42-8FDD-7DAC2915623D}" destId="{CCAB955C-1D75-5E40-9BFF-4FF7F919224F}" srcOrd="1" destOrd="0" presId="urn:microsoft.com/office/officeart/2005/8/layout/vList2"/>
    <dgm:cxn modelId="{67F81849-26C3-254A-902D-DC13B13587AF}" type="presParOf" srcId="{1CF44C81-7B44-5B42-8FDD-7DAC2915623D}" destId="{28B87514-50C8-3D44-B1CA-3093296E53B2}" srcOrd="2" destOrd="0" presId="urn:microsoft.com/office/officeart/2005/8/layout/vList2"/>
    <dgm:cxn modelId="{D72694C2-FE04-114A-848C-B619CCDEF3E1}" type="presParOf" srcId="{1CF44C81-7B44-5B42-8FDD-7DAC2915623D}" destId="{C5274360-FB11-1344-820D-1CC6961DDFEC}" srcOrd="3" destOrd="0" presId="urn:microsoft.com/office/officeart/2005/8/layout/vList2"/>
    <dgm:cxn modelId="{58FAD551-45E2-DC4A-AD95-19DE83643435}" type="presParOf" srcId="{1CF44C81-7B44-5B42-8FDD-7DAC2915623D}" destId="{F192FE02-E2F7-E14B-8D15-21B8EE383664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4CA240E-4A8C-45BE-BA21-02470FFAD4E8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95D00A3-F2B2-47CD-9292-5E49D057D392}">
      <dgm:prSet/>
      <dgm:spPr/>
      <dgm:t>
        <a:bodyPr/>
        <a:lstStyle/>
        <a:p>
          <a:r>
            <a:rPr lang="en-US" b="1" i="1" dirty="0">
              <a:solidFill>
                <a:schemeClr val="accent6"/>
              </a:solidFill>
            </a:rPr>
            <a:t>Effect of eccentric exercise program for early tibialis posterior tendinopathy (2009)</a:t>
          </a:r>
          <a:endParaRPr lang="en-US" b="1" dirty="0">
            <a:solidFill>
              <a:schemeClr val="accent6"/>
            </a:solidFill>
          </a:endParaRPr>
        </a:p>
      </dgm:t>
    </dgm:pt>
    <dgm:pt modelId="{84C5A980-D04F-4A1F-AF0F-9E15A9D054F9}" type="parTrans" cxnId="{6CC8873B-6BCA-433D-B369-50E4637C9562}">
      <dgm:prSet/>
      <dgm:spPr/>
      <dgm:t>
        <a:bodyPr/>
        <a:lstStyle/>
        <a:p>
          <a:endParaRPr lang="en-US"/>
        </a:p>
      </dgm:t>
    </dgm:pt>
    <dgm:pt modelId="{639896B5-2F64-483B-ACF9-D96E56CF73CB}" type="sibTrans" cxnId="{6CC8873B-6BCA-433D-B369-50E4637C9562}">
      <dgm:prSet/>
      <dgm:spPr/>
      <dgm:t>
        <a:bodyPr/>
        <a:lstStyle/>
        <a:p>
          <a:endParaRPr lang="en-US"/>
        </a:p>
      </dgm:t>
    </dgm:pt>
    <dgm:pt modelId="{2541843A-2D03-4185-BE68-16F500002F81}">
      <dgm:prSet custT="1"/>
      <dgm:spPr/>
      <dgm:t>
        <a:bodyPr/>
        <a:lstStyle/>
        <a:p>
          <a:r>
            <a:rPr lang="en-US" sz="1800" dirty="0"/>
            <a:t>10-week twice daily</a:t>
          </a:r>
        </a:p>
      </dgm:t>
    </dgm:pt>
    <dgm:pt modelId="{51D788FE-8FB3-4D95-8068-39EFCD78AF96}" type="parTrans" cxnId="{2FE3956A-41F6-45D7-BAF4-17D613A6DD9B}">
      <dgm:prSet/>
      <dgm:spPr/>
      <dgm:t>
        <a:bodyPr/>
        <a:lstStyle/>
        <a:p>
          <a:endParaRPr lang="en-US"/>
        </a:p>
      </dgm:t>
    </dgm:pt>
    <dgm:pt modelId="{CD4EE921-72C4-4792-8521-17E9703D90BF}" type="sibTrans" cxnId="{2FE3956A-41F6-45D7-BAF4-17D613A6DD9B}">
      <dgm:prSet/>
      <dgm:spPr/>
      <dgm:t>
        <a:bodyPr/>
        <a:lstStyle/>
        <a:p>
          <a:endParaRPr lang="en-US"/>
        </a:p>
      </dgm:t>
    </dgm:pt>
    <dgm:pt modelId="{F2C47F62-728A-453A-AE9C-99229E2EC289}">
      <dgm:prSet custT="1"/>
      <dgm:spPr/>
      <dgm:t>
        <a:bodyPr/>
        <a:lstStyle/>
        <a:p>
          <a:r>
            <a:rPr lang="en-US" sz="1800" dirty="0"/>
            <a:t>Improvements in symptoms and function without changes in tendon morphology or neovascularization</a:t>
          </a:r>
        </a:p>
      </dgm:t>
    </dgm:pt>
    <dgm:pt modelId="{F1DFCF96-AB07-425D-8225-CBDBD9CB4441}" type="parTrans" cxnId="{79A39A40-6A1C-423A-865D-ACB80563B6C3}">
      <dgm:prSet/>
      <dgm:spPr/>
      <dgm:t>
        <a:bodyPr/>
        <a:lstStyle/>
        <a:p>
          <a:endParaRPr lang="en-US"/>
        </a:p>
      </dgm:t>
    </dgm:pt>
    <dgm:pt modelId="{A1395C14-F9D8-4AE8-8DEC-714F4D8EF2E6}" type="sibTrans" cxnId="{79A39A40-6A1C-423A-865D-ACB80563B6C3}">
      <dgm:prSet/>
      <dgm:spPr/>
      <dgm:t>
        <a:bodyPr/>
        <a:lstStyle/>
        <a:p>
          <a:endParaRPr lang="en-US"/>
        </a:p>
      </dgm:t>
    </dgm:pt>
    <dgm:pt modelId="{54B19AE4-7D34-41EC-81B8-A4527BFCAE9A}">
      <dgm:prSet/>
      <dgm:spPr/>
      <dgm:t>
        <a:bodyPr/>
        <a:lstStyle/>
        <a:p>
          <a:r>
            <a:rPr lang="en-US" b="1" dirty="0">
              <a:solidFill>
                <a:schemeClr val="accent6"/>
              </a:solidFill>
            </a:rPr>
            <a:t>Nonsurgical management of posterior tibial tendon dysfunction with orthoses and resistive exercise: a randomized controlled trial (2009</a:t>
          </a:r>
          <a:r>
            <a:rPr lang="en-US" b="1" dirty="0">
              <a:solidFill>
                <a:srgbClr val="00B050"/>
              </a:solidFill>
            </a:rPr>
            <a:t>)</a:t>
          </a:r>
          <a:endParaRPr lang="en-US" dirty="0">
            <a:solidFill>
              <a:srgbClr val="00B050"/>
            </a:solidFill>
          </a:endParaRPr>
        </a:p>
      </dgm:t>
    </dgm:pt>
    <dgm:pt modelId="{B4D0ED2E-53F6-4656-A6FF-ED39379F3F33}" type="parTrans" cxnId="{17D0B2A4-D8DA-4C0A-B5DE-B2BE62FD335F}">
      <dgm:prSet/>
      <dgm:spPr/>
      <dgm:t>
        <a:bodyPr/>
        <a:lstStyle/>
        <a:p>
          <a:endParaRPr lang="en-US"/>
        </a:p>
      </dgm:t>
    </dgm:pt>
    <dgm:pt modelId="{328742D8-7A9B-4901-923E-65F852CAB53C}" type="sibTrans" cxnId="{17D0B2A4-D8DA-4C0A-B5DE-B2BE62FD335F}">
      <dgm:prSet/>
      <dgm:spPr/>
      <dgm:t>
        <a:bodyPr/>
        <a:lstStyle/>
        <a:p>
          <a:endParaRPr lang="en-US"/>
        </a:p>
      </dgm:t>
    </dgm:pt>
    <dgm:pt modelId="{1CA98287-D8CD-437F-B2D8-071C07DA5CA9}">
      <dgm:prSet custT="1"/>
      <dgm:spPr/>
      <dgm:t>
        <a:bodyPr/>
        <a:lstStyle/>
        <a:p>
          <a:endParaRPr lang="en-US" sz="2000" dirty="0"/>
        </a:p>
      </dgm:t>
    </dgm:pt>
    <dgm:pt modelId="{A8AE3000-A598-4F97-BECE-C44197A2B194}" type="parTrans" cxnId="{0D51EFFB-726B-44FD-80EA-44704EE8F70E}">
      <dgm:prSet/>
      <dgm:spPr/>
      <dgm:t>
        <a:bodyPr/>
        <a:lstStyle/>
        <a:p>
          <a:endParaRPr lang="en-US"/>
        </a:p>
      </dgm:t>
    </dgm:pt>
    <dgm:pt modelId="{B38FFBF0-F11D-4EBA-9100-6906276A45E0}" type="sibTrans" cxnId="{0D51EFFB-726B-44FD-80EA-44704EE8F70E}">
      <dgm:prSet/>
      <dgm:spPr/>
      <dgm:t>
        <a:bodyPr/>
        <a:lstStyle/>
        <a:p>
          <a:endParaRPr lang="en-US"/>
        </a:p>
      </dgm:t>
    </dgm:pt>
    <dgm:pt modelId="{1DD2B426-1DBE-4FD3-B5BE-CEEB916C9E6E}">
      <dgm:prSet custT="1"/>
      <dgm:spPr/>
      <dgm:t>
        <a:bodyPr/>
        <a:lstStyle/>
        <a:p>
          <a:r>
            <a:rPr lang="en-US" sz="2000" b="0" i="0" dirty="0"/>
            <a:t>Eccentric and concentric progressive resistive exercises</a:t>
          </a:r>
          <a:endParaRPr lang="en-US" sz="2000" dirty="0"/>
        </a:p>
      </dgm:t>
    </dgm:pt>
    <dgm:pt modelId="{B20634D7-E9BB-4F8B-9367-C6DAFA4D0CEA}" type="parTrans" cxnId="{F8468CEC-AB7C-4749-8C8E-9DF0EABB6306}">
      <dgm:prSet/>
      <dgm:spPr/>
      <dgm:t>
        <a:bodyPr/>
        <a:lstStyle/>
        <a:p>
          <a:endParaRPr lang="en-US"/>
        </a:p>
      </dgm:t>
    </dgm:pt>
    <dgm:pt modelId="{8F1AC6AD-2CE4-4835-8D4F-7F4C4D6572F7}" type="sibTrans" cxnId="{F8468CEC-AB7C-4749-8C8E-9DF0EABB6306}">
      <dgm:prSet/>
      <dgm:spPr/>
      <dgm:t>
        <a:bodyPr/>
        <a:lstStyle/>
        <a:p>
          <a:endParaRPr lang="en-US"/>
        </a:p>
      </dgm:t>
    </dgm:pt>
    <dgm:pt modelId="{6C5C9701-ECA4-F04A-85AF-9424A54B2409}">
      <dgm:prSet custT="1"/>
      <dgm:spPr/>
      <dgm:t>
        <a:bodyPr/>
        <a:lstStyle/>
        <a:p>
          <a:endParaRPr lang="en-US" sz="1800" dirty="0"/>
        </a:p>
      </dgm:t>
    </dgm:pt>
    <dgm:pt modelId="{244EB4EA-EA0B-3546-8CDA-6388F5C00FC7}" type="parTrans" cxnId="{08A3F5F2-E510-C340-B9A6-8D9AAEFF1A94}">
      <dgm:prSet/>
      <dgm:spPr/>
      <dgm:t>
        <a:bodyPr/>
        <a:lstStyle/>
        <a:p>
          <a:endParaRPr lang="en-US"/>
        </a:p>
      </dgm:t>
    </dgm:pt>
    <dgm:pt modelId="{DE05C1A5-004B-8645-8A0A-ED9BEF98F54C}" type="sibTrans" cxnId="{08A3F5F2-E510-C340-B9A6-8D9AAEFF1A94}">
      <dgm:prSet/>
      <dgm:spPr/>
      <dgm:t>
        <a:bodyPr/>
        <a:lstStyle/>
        <a:p>
          <a:endParaRPr lang="en-US"/>
        </a:p>
      </dgm:t>
    </dgm:pt>
    <dgm:pt modelId="{AC4FFE7E-A00A-684B-9D37-E156AA55CD2F}">
      <dgm:prSet custT="1"/>
      <dgm:spPr/>
      <dgm:t>
        <a:bodyPr/>
        <a:lstStyle/>
        <a:p>
          <a:r>
            <a:rPr lang="en-US" sz="1800" dirty="0"/>
            <a:t> progressive eccentric tendon loading</a:t>
          </a:r>
        </a:p>
      </dgm:t>
    </dgm:pt>
    <dgm:pt modelId="{7E7CF8B9-7ADB-A245-9E53-D42FDBE0B8EF}" type="parTrans" cxnId="{6DE90AB4-2E4A-034D-81F4-6FCF17477C33}">
      <dgm:prSet/>
      <dgm:spPr/>
      <dgm:t>
        <a:bodyPr/>
        <a:lstStyle/>
        <a:p>
          <a:endParaRPr lang="en-US"/>
        </a:p>
      </dgm:t>
    </dgm:pt>
    <dgm:pt modelId="{63A880CF-ED4A-7C4C-A30D-D1BA8B337655}" type="sibTrans" cxnId="{6DE90AB4-2E4A-034D-81F4-6FCF17477C33}">
      <dgm:prSet/>
      <dgm:spPr/>
      <dgm:t>
        <a:bodyPr/>
        <a:lstStyle/>
        <a:p>
          <a:endParaRPr lang="en-US"/>
        </a:p>
      </dgm:t>
    </dgm:pt>
    <dgm:pt modelId="{AF9D0690-0714-CD44-ACDF-229FB758D18D}">
      <dgm:prSet custT="1"/>
      <dgm:spPr/>
      <dgm:t>
        <a:bodyPr/>
        <a:lstStyle/>
        <a:p>
          <a:r>
            <a:rPr lang="en-US" sz="1800" dirty="0"/>
            <a:t> calf stretching program with orthoses</a:t>
          </a:r>
        </a:p>
      </dgm:t>
    </dgm:pt>
    <dgm:pt modelId="{446F248D-EBB2-7142-BD8F-73F503A18F33}" type="parTrans" cxnId="{F0131E05-B661-124F-9F35-6016E9A051A0}">
      <dgm:prSet/>
      <dgm:spPr/>
      <dgm:t>
        <a:bodyPr/>
        <a:lstStyle/>
        <a:p>
          <a:endParaRPr lang="en-US"/>
        </a:p>
      </dgm:t>
    </dgm:pt>
    <dgm:pt modelId="{30D3DD21-2677-B949-9B7A-5BB781FC3A8D}" type="sibTrans" cxnId="{F0131E05-B661-124F-9F35-6016E9A051A0}">
      <dgm:prSet/>
      <dgm:spPr/>
      <dgm:t>
        <a:bodyPr/>
        <a:lstStyle/>
        <a:p>
          <a:endParaRPr lang="en-US"/>
        </a:p>
      </dgm:t>
    </dgm:pt>
    <dgm:pt modelId="{542E1218-37C1-AB48-8BA1-866E4EACB4C2}">
      <dgm:prSet custT="1"/>
      <dgm:spPr/>
      <dgm:t>
        <a:bodyPr/>
        <a:lstStyle/>
        <a:p>
          <a:r>
            <a:rPr lang="en-US" sz="2000" b="0" i="0" dirty="0"/>
            <a:t> reduced pain and improved perceptions of function.</a:t>
          </a:r>
          <a:endParaRPr lang="en-US" sz="2000" dirty="0"/>
        </a:p>
      </dgm:t>
    </dgm:pt>
    <dgm:pt modelId="{0E67BD76-9ECB-024C-A0DE-DE34D87030C5}" type="parTrans" cxnId="{F0DD0F52-5053-6745-B4BA-02A00823E962}">
      <dgm:prSet/>
      <dgm:spPr/>
      <dgm:t>
        <a:bodyPr/>
        <a:lstStyle/>
        <a:p>
          <a:endParaRPr lang="en-US"/>
        </a:p>
      </dgm:t>
    </dgm:pt>
    <dgm:pt modelId="{7FA37DE8-E064-0D4C-B819-FB9C1D5C4611}" type="sibTrans" cxnId="{F0DD0F52-5053-6745-B4BA-02A00823E962}">
      <dgm:prSet/>
      <dgm:spPr/>
      <dgm:t>
        <a:bodyPr/>
        <a:lstStyle/>
        <a:p>
          <a:endParaRPr lang="en-US"/>
        </a:p>
      </dgm:t>
    </dgm:pt>
    <dgm:pt modelId="{15D50A74-97BF-E741-9883-1D1DB8BA676C}">
      <dgm:prSet custT="1"/>
      <dgm:spPr/>
      <dgm:t>
        <a:bodyPr/>
        <a:lstStyle/>
        <a:p>
          <a:endParaRPr lang="en-US" sz="2000" dirty="0"/>
        </a:p>
      </dgm:t>
    </dgm:pt>
    <dgm:pt modelId="{E22F16C3-86D9-5F42-AE1D-FB5803E5C5C1}" type="parTrans" cxnId="{86F30972-78D5-D747-A31A-D66DC31C4DAC}">
      <dgm:prSet/>
      <dgm:spPr/>
      <dgm:t>
        <a:bodyPr/>
        <a:lstStyle/>
        <a:p>
          <a:endParaRPr lang="en-US"/>
        </a:p>
      </dgm:t>
    </dgm:pt>
    <dgm:pt modelId="{51B2A3B6-7B5D-EA45-8D97-B10B73622548}" type="sibTrans" cxnId="{86F30972-78D5-D747-A31A-D66DC31C4DAC}">
      <dgm:prSet/>
      <dgm:spPr/>
      <dgm:t>
        <a:bodyPr/>
        <a:lstStyle/>
        <a:p>
          <a:endParaRPr lang="en-US"/>
        </a:p>
      </dgm:t>
    </dgm:pt>
    <dgm:pt modelId="{6F32E563-3D66-9049-BFD9-E0FF44A3C00C}" type="pres">
      <dgm:prSet presAssocID="{D4CA240E-4A8C-45BE-BA21-02470FFAD4E8}" presName="Name0" presStyleCnt="0">
        <dgm:presLayoutVars>
          <dgm:dir/>
          <dgm:animLvl val="lvl"/>
          <dgm:resizeHandles val="exact"/>
        </dgm:presLayoutVars>
      </dgm:prSet>
      <dgm:spPr/>
    </dgm:pt>
    <dgm:pt modelId="{95C2837D-543D-DF46-8AAD-18D6831019C4}" type="pres">
      <dgm:prSet presAssocID="{395D00A3-F2B2-47CD-9292-5E49D057D392}" presName="composite" presStyleCnt="0"/>
      <dgm:spPr/>
    </dgm:pt>
    <dgm:pt modelId="{5AA0273D-E992-CA4A-8117-A53AC22ACE53}" type="pres">
      <dgm:prSet presAssocID="{395D00A3-F2B2-47CD-9292-5E49D057D392}" presName="parTx" presStyleLbl="alignNode1" presStyleIdx="0" presStyleCnt="2">
        <dgm:presLayoutVars>
          <dgm:chMax val="0"/>
          <dgm:chPref val="0"/>
          <dgm:bulletEnabled val="1"/>
        </dgm:presLayoutVars>
      </dgm:prSet>
      <dgm:spPr/>
    </dgm:pt>
    <dgm:pt modelId="{6693EECE-EDA4-124A-B26D-376CBDE79EE9}" type="pres">
      <dgm:prSet presAssocID="{395D00A3-F2B2-47CD-9292-5E49D057D392}" presName="desTx" presStyleLbl="alignAccFollowNode1" presStyleIdx="0" presStyleCnt="2">
        <dgm:presLayoutVars>
          <dgm:bulletEnabled val="1"/>
        </dgm:presLayoutVars>
      </dgm:prSet>
      <dgm:spPr/>
    </dgm:pt>
    <dgm:pt modelId="{48798F8D-9234-BC42-942B-AD4166155CAE}" type="pres">
      <dgm:prSet presAssocID="{639896B5-2F64-483B-ACF9-D96E56CF73CB}" presName="space" presStyleCnt="0"/>
      <dgm:spPr/>
    </dgm:pt>
    <dgm:pt modelId="{80629971-DCA3-C548-A679-599ABC0E103D}" type="pres">
      <dgm:prSet presAssocID="{54B19AE4-7D34-41EC-81B8-A4527BFCAE9A}" presName="composite" presStyleCnt="0"/>
      <dgm:spPr/>
    </dgm:pt>
    <dgm:pt modelId="{C54979CC-50E7-4D44-A4C4-4F128C010E63}" type="pres">
      <dgm:prSet presAssocID="{54B19AE4-7D34-41EC-81B8-A4527BFCAE9A}" presName="parTx" presStyleLbl="alignNode1" presStyleIdx="1" presStyleCnt="2">
        <dgm:presLayoutVars>
          <dgm:chMax val="0"/>
          <dgm:chPref val="0"/>
          <dgm:bulletEnabled val="1"/>
        </dgm:presLayoutVars>
      </dgm:prSet>
      <dgm:spPr/>
    </dgm:pt>
    <dgm:pt modelId="{0B982F8A-6CD0-A742-B784-55EF01B32277}" type="pres">
      <dgm:prSet presAssocID="{54B19AE4-7D34-41EC-81B8-A4527BFCAE9A}" presName="desTx" presStyleLbl="alignAccFollowNode1" presStyleIdx="1" presStyleCnt="2">
        <dgm:presLayoutVars>
          <dgm:bulletEnabled val="1"/>
        </dgm:presLayoutVars>
      </dgm:prSet>
      <dgm:spPr/>
    </dgm:pt>
  </dgm:ptLst>
  <dgm:cxnLst>
    <dgm:cxn modelId="{F0131E05-B661-124F-9F35-6016E9A051A0}" srcId="{2541843A-2D03-4185-BE68-16F500002F81}" destId="{AF9D0690-0714-CD44-ACDF-229FB758D18D}" srcOrd="1" destOrd="0" parTransId="{446F248D-EBB2-7142-BD8F-73F503A18F33}" sibTransId="{30D3DD21-2677-B949-9B7A-5BB781FC3A8D}"/>
    <dgm:cxn modelId="{0EBEB11C-BAC6-7F4E-9E80-4D207917594D}" type="presOf" srcId="{15D50A74-97BF-E741-9883-1D1DB8BA676C}" destId="{0B982F8A-6CD0-A742-B784-55EF01B32277}" srcOrd="0" destOrd="2" presId="urn:microsoft.com/office/officeart/2005/8/layout/hList1"/>
    <dgm:cxn modelId="{6CC8873B-6BCA-433D-B369-50E4637C9562}" srcId="{D4CA240E-4A8C-45BE-BA21-02470FFAD4E8}" destId="{395D00A3-F2B2-47CD-9292-5E49D057D392}" srcOrd="0" destOrd="0" parTransId="{84C5A980-D04F-4A1F-AF0F-9E15A9D054F9}" sibTransId="{639896B5-2F64-483B-ACF9-D96E56CF73CB}"/>
    <dgm:cxn modelId="{79A39A40-6A1C-423A-865D-ACB80563B6C3}" srcId="{395D00A3-F2B2-47CD-9292-5E49D057D392}" destId="{F2C47F62-728A-453A-AE9C-99229E2EC289}" srcOrd="2" destOrd="0" parTransId="{F1DFCF96-AB07-425D-8225-CBDBD9CB4441}" sibTransId="{A1395C14-F9D8-4AE8-8DEC-714F4D8EF2E6}"/>
    <dgm:cxn modelId="{235A8F5C-E5D0-BD44-A219-84643C0656A4}" type="presOf" srcId="{1DD2B426-1DBE-4FD3-B5BE-CEEB916C9E6E}" destId="{0B982F8A-6CD0-A742-B784-55EF01B32277}" srcOrd="0" destOrd="1" presId="urn:microsoft.com/office/officeart/2005/8/layout/hList1"/>
    <dgm:cxn modelId="{2FE3956A-41F6-45D7-BAF4-17D613A6DD9B}" srcId="{395D00A3-F2B2-47CD-9292-5E49D057D392}" destId="{2541843A-2D03-4185-BE68-16F500002F81}" srcOrd="0" destOrd="0" parTransId="{51D788FE-8FB3-4D95-8068-39EFCD78AF96}" sibTransId="{CD4EE921-72C4-4792-8521-17E9703D90BF}"/>
    <dgm:cxn modelId="{83176E4C-DBFF-404D-920E-B286412CF85D}" type="presOf" srcId="{1CA98287-D8CD-437F-B2D8-071C07DA5CA9}" destId="{0B982F8A-6CD0-A742-B784-55EF01B32277}" srcOrd="0" destOrd="0" presId="urn:microsoft.com/office/officeart/2005/8/layout/hList1"/>
    <dgm:cxn modelId="{6C90186E-2E72-E84B-A945-C65074F0B98E}" type="presOf" srcId="{AF9D0690-0714-CD44-ACDF-229FB758D18D}" destId="{6693EECE-EDA4-124A-B26D-376CBDE79EE9}" srcOrd="0" destOrd="2" presId="urn:microsoft.com/office/officeart/2005/8/layout/hList1"/>
    <dgm:cxn modelId="{86F30972-78D5-D747-A31A-D66DC31C4DAC}" srcId="{54B19AE4-7D34-41EC-81B8-A4527BFCAE9A}" destId="{15D50A74-97BF-E741-9883-1D1DB8BA676C}" srcOrd="2" destOrd="0" parTransId="{E22F16C3-86D9-5F42-AE1D-FB5803E5C5C1}" sibTransId="{51B2A3B6-7B5D-EA45-8D97-B10B73622548}"/>
    <dgm:cxn modelId="{F0DD0F52-5053-6745-B4BA-02A00823E962}" srcId="{54B19AE4-7D34-41EC-81B8-A4527BFCAE9A}" destId="{542E1218-37C1-AB48-8BA1-866E4EACB4C2}" srcOrd="3" destOrd="0" parTransId="{0E67BD76-9ECB-024C-A0DE-DE34D87030C5}" sibTransId="{7FA37DE8-E064-0D4C-B819-FB9C1D5C4611}"/>
    <dgm:cxn modelId="{87735254-6AEE-3948-908F-9D702F918761}" type="presOf" srcId="{D4CA240E-4A8C-45BE-BA21-02470FFAD4E8}" destId="{6F32E563-3D66-9049-BFD9-E0FF44A3C00C}" srcOrd="0" destOrd="0" presId="urn:microsoft.com/office/officeart/2005/8/layout/hList1"/>
    <dgm:cxn modelId="{93D85758-B5CE-C846-BA3E-B0D3A47631B4}" type="presOf" srcId="{395D00A3-F2B2-47CD-9292-5E49D057D392}" destId="{5AA0273D-E992-CA4A-8117-A53AC22ACE53}" srcOrd="0" destOrd="0" presId="urn:microsoft.com/office/officeart/2005/8/layout/hList1"/>
    <dgm:cxn modelId="{0D7B7E84-C469-124A-87C4-A6912E901A41}" type="presOf" srcId="{AC4FFE7E-A00A-684B-9D37-E156AA55CD2F}" destId="{6693EECE-EDA4-124A-B26D-376CBDE79EE9}" srcOrd="0" destOrd="1" presId="urn:microsoft.com/office/officeart/2005/8/layout/hList1"/>
    <dgm:cxn modelId="{17D0B2A4-D8DA-4C0A-B5DE-B2BE62FD335F}" srcId="{D4CA240E-4A8C-45BE-BA21-02470FFAD4E8}" destId="{54B19AE4-7D34-41EC-81B8-A4527BFCAE9A}" srcOrd="1" destOrd="0" parTransId="{B4D0ED2E-53F6-4656-A6FF-ED39379F3F33}" sibTransId="{328742D8-7A9B-4901-923E-65F852CAB53C}"/>
    <dgm:cxn modelId="{6DE90AB4-2E4A-034D-81F4-6FCF17477C33}" srcId="{2541843A-2D03-4185-BE68-16F500002F81}" destId="{AC4FFE7E-A00A-684B-9D37-E156AA55CD2F}" srcOrd="0" destOrd="0" parTransId="{7E7CF8B9-7ADB-A245-9E53-D42FDBE0B8EF}" sibTransId="{63A880CF-ED4A-7C4C-A30D-D1BA8B337655}"/>
    <dgm:cxn modelId="{E1F912C2-C27B-B644-9434-686AF6A13994}" type="presOf" srcId="{54B19AE4-7D34-41EC-81B8-A4527BFCAE9A}" destId="{C54979CC-50E7-4D44-A4C4-4F128C010E63}" srcOrd="0" destOrd="0" presId="urn:microsoft.com/office/officeart/2005/8/layout/hList1"/>
    <dgm:cxn modelId="{8169E7C5-FC74-4E40-BE1E-4C3D3938593C}" type="presOf" srcId="{542E1218-37C1-AB48-8BA1-866E4EACB4C2}" destId="{0B982F8A-6CD0-A742-B784-55EF01B32277}" srcOrd="0" destOrd="3" presId="urn:microsoft.com/office/officeart/2005/8/layout/hList1"/>
    <dgm:cxn modelId="{0CD71AC9-191A-7640-A071-9CFFBA650823}" type="presOf" srcId="{6C5C9701-ECA4-F04A-85AF-9424A54B2409}" destId="{6693EECE-EDA4-124A-B26D-376CBDE79EE9}" srcOrd="0" destOrd="3" presId="urn:microsoft.com/office/officeart/2005/8/layout/hList1"/>
    <dgm:cxn modelId="{8FBA47DB-F7A1-434F-ACA0-7FE78D0B7B0F}" type="presOf" srcId="{F2C47F62-728A-453A-AE9C-99229E2EC289}" destId="{6693EECE-EDA4-124A-B26D-376CBDE79EE9}" srcOrd="0" destOrd="4" presId="urn:microsoft.com/office/officeart/2005/8/layout/hList1"/>
    <dgm:cxn modelId="{F8468CEC-AB7C-4749-8C8E-9DF0EABB6306}" srcId="{54B19AE4-7D34-41EC-81B8-A4527BFCAE9A}" destId="{1DD2B426-1DBE-4FD3-B5BE-CEEB916C9E6E}" srcOrd="1" destOrd="0" parTransId="{B20634D7-E9BB-4F8B-9367-C6DAFA4D0CEA}" sibTransId="{8F1AC6AD-2CE4-4835-8D4F-7F4C4D6572F7}"/>
    <dgm:cxn modelId="{1E3CE1EF-4786-B644-863F-A5CDD0FD7988}" type="presOf" srcId="{2541843A-2D03-4185-BE68-16F500002F81}" destId="{6693EECE-EDA4-124A-B26D-376CBDE79EE9}" srcOrd="0" destOrd="0" presId="urn:microsoft.com/office/officeart/2005/8/layout/hList1"/>
    <dgm:cxn modelId="{08A3F5F2-E510-C340-B9A6-8D9AAEFF1A94}" srcId="{395D00A3-F2B2-47CD-9292-5E49D057D392}" destId="{6C5C9701-ECA4-F04A-85AF-9424A54B2409}" srcOrd="1" destOrd="0" parTransId="{244EB4EA-EA0B-3546-8CDA-6388F5C00FC7}" sibTransId="{DE05C1A5-004B-8645-8A0A-ED9BEF98F54C}"/>
    <dgm:cxn modelId="{0D51EFFB-726B-44FD-80EA-44704EE8F70E}" srcId="{54B19AE4-7D34-41EC-81B8-A4527BFCAE9A}" destId="{1CA98287-D8CD-437F-B2D8-071C07DA5CA9}" srcOrd="0" destOrd="0" parTransId="{A8AE3000-A598-4F97-BECE-C44197A2B194}" sibTransId="{B38FFBF0-F11D-4EBA-9100-6906276A45E0}"/>
    <dgm:cxn modelId="{B966CB10-0F0D-8840-8E8A-026F0C91A3C5}" type="presParOf" srcId="{6F32E563-3D66-9049-BFD9-E0FF44A3C00C}" destId="{95C2837D-543D-DF46-8AAD-18D6831019C4}" srcOrd="0" destOrd="0" presId="urn:microsoft.com/office/officeart/2005/8/layout/hList1"/>
    <dgm:cxn modelId="{93D1CEDA-B6DC-5849-8E11-D3C3279F341C}" type="presParOf" srcId="{95C2837D-543D-DF46-8AAD-18D6831019C4}" destId="{5AA0273D-E992-CA4A-8117-A53AC22ACE53}" srcOrd="0" destOrd="0" presId="urn:microsoft.com/office/officeart/2005/8/layout/hList1"/>
    <dgm:cxn modelId="{340D7D69-05F5-2D46-B6D6-DDD994027AFE}" type="presParOf" srcId="{95C2837D-543D-DF46-8AAD-18D6831019C4}" destId="{6693EECE-EDA4-124A-B26D-376CBDE79EE9}" srcOrd="1" destOrd="0" presId="urn:microsoft.com/office/officeart/2005/8/layout/hList1"/>
    <dgm:cxn modelId="{740A7729-9E4F-9D44-A351-D68263185A59}" type="presParOf" srcId="{6F32E563-3D66-9049-BFD9-E0FF44A3C00C}" destId="{48798F8D-9234-BC42-942B-AD4166155CAE}" srcOrd="1" destOrd="0" presId="urn:microsoft.com/office/officeart/2005/8/layout/hList1"/>
    <dgm:cxn modelId="{CF71FD8C-7689-FA47-9857-4ACC7E96191C}" type="presParOf" srcId="{6F32E563-3D66-9049-BFD9-E0FF44A3C00C}" destId="{80629971-DCA3-C548-A679-599ABC0E103D}" srcOrd="2" destOrd="0" presId="urn:microsoft.com/office/officeart/2005/8/layout/hList1"/>
    <dgm:cxn modelId="{FCC9646A-B500-9547-B51F-4F3A69469A08}" type="presParOf" srcId="{80629971-DCA3-C548-A679-599ABC0E103D}" destId="{C54979CC-50E7-4D44-A4C4-4F128C010E63}" srcOrd="0" destOrd="0" presId="urn:microsoft.com/office/officeart/2005/8/layout/hList1"/>
    <dgm:cxn modelId="{5583D0F2-4CB7-8048-A995-A56060C7C8C2}" type="presParOf" srcId="{80629971-DCA3-C548-A679-599ABC0E103D}" destId="{0B982F8A-6CD0-A742-B784-55EF01B32277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FD76F2F-1746-4D7D-9AD8-8ED882947D75}" type="doc">
      <dgm:prSet loTypeId="urn:microsoft.com/office/officeart/2005/8/layout/hierarchy1" loCatId="hierarchy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31F89373-4C69-42F5-9065-2D02F6A88F5E}">
      <dgm:prSet/>
      <dgm:spPr/>
      <dgm:t>
        <a:bodyPr/>
        <a:lstStyle/>
        <a:p>
          <a:r>
            <a:rPr lang="en-US" dirty="0"/>
            <a:t>Rigid Deformity requires fusion </a:t>
          </a:r>
        </a:p>
      </dgm:t>
    </dgm:pt>
    <dgm:pt modelId="{1E29CC2D-7002-4D1E-9AD9-A10C48260A21}" type="parTrans" cxnId="{514C7C49-8B7E-4285-A667-2341D04285A7}">
      <dgm:prSet/>
      <dgm:spPr/>
      <dgm:t>
        <a:bodyPr/>
        <a:lstStyle/>
        <a:p>
          <a:endParaRPr lang="en-US"/>
        </a:p>
      </dgm:t>
    </dgm:pt>
    <dgm:pt modelId="{E65174F9-C150-418C-A259-DC4851A0D07D}" type="sibTrans" cxnId="{514C7C49-8B7E-4285-A667-2341D04285A7}">
      <dgm:prSet/>
      <dgm:spPr/>
      <dgm:t>
        <a:bodyPr/>
        <a:lstStyle/>
        <a:p>
          <a:endParaRPr lang="en-US"/>
        </a:p>
      </dgm:t>
    </dgm:pt>
    <dgm:pt modelId="{7CABBD8E-89FF-4656-8239-6432C90242A5}">
      <dgm:prSet/>
      <dgm:spPr/>
      <dgm:t>
        <a:bodyPr/>
        <a:lstStyle/>
        <a:p>
          <a:r>
            <a:rPr lang="en-US" dirty="0"/>
            <a:t>Older patients &gt;65 consider fusion </a:t>
          </a:r>
        </a:p>
      </dgm:t>
    </dgm:pt>
    <dgm:pt modelId="{59A57C80-7FAF-4F4B-BDCD-C2EAD6373867}" type="parTrans" cxnId="{9F744655-EDEB-4F9C-99D6-BCEF07E89888}">
      <dgm:prSet/>
      <dgm:spPr/>
      <dgm:t>
        <a:bodyPr/>
        <a:lstStyle/>
        <a:p>
          <a:endParaRPr lang="en-US"/>
        </a:p>
      </dgm:t>
    </dgm:pt>
    <dgm:pt modelId="{01F2409E-5037-4FF7-B832-623A90F7B300}" type="sibTrans" cxnId="{9F744655-EDEB-4F9C-99D6-BCEF07E89888}">
      <dgm:prSet/>
      <dgm:spPr/>
      <dgm:t>
        <a:bodyPr/>
        <a:lstStyle/>
        <a:p>
          <a:endParaRPr lang="en-US"/>
        </a:p>
      </dgm:t>
    </dgm:pt>
    <dgm:pt modelId="{7BEF9E2B-C28B-41D4-90A3-4FABAF9DB4FC}">
      <dgm:prSet/>
      <dgm:spPr/>
      <dgm:t>
        <a:bodyPr/>
        <a:lstStyle/>
        <a:p>
          <a:r>
            <a:rPr lang="en-US" dirty="0"/>
            <a:t>Flexible-Consider reconstruction </a:t>
          </a:r>
        </a:p>
      </dgm:t>
    </dgm:pt>
    <dgm:pt modelId="{F64D56FC-4A84-45BF-B2AD-44555FA26E68}" type="sibTrans" cxnId="{D27897B3-176E-4EEA-9678-80054B5F75EC}">
      <dgm:prSet/>
      <dgm:spPr/>
      <dgm:t>
        <a:bodyPr/>
        <a:lstStyle/>
        <a:p>
          <a:endParaRPr lang="en-US"/>
        </a:p>
      </dgm:t>
    </dgm:pt>
    <dgm:pt modelId="{BD5F8B1C-DAF5-4693-8B4A-EB05497810E0}" type="parTrans" cxnId="{D27897B3-176E-4EEA-9678-80054B5F75EC}">
      <dgm:prSet/>
      <dgm:spPr/>
      <dgm:t>
        <a:bodyPr/>
        <a:lstStyle/>
        <a:p>
          <a:endParaRPr lang="en-US"/>
        </a:p>
      </dgm:t>
    </dgm:pt>
    <dgm:pt modelId="{927ED511-7CC3-474B-925F-2F7DF02628B3}" type="pres">
      <dgm:prSet presAssocID="{AFD76F2F-1746-4D7D-9AD8-8ED882947D75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1FDD5D38-E9A4-9544-8F00-53518EA99538}" type="pres">
      <dgm:prSet presAssocID="{7BEF9E2B-C28B-41D4-90A3-4FABAF9DB4FC}" presName="hierRoot1" presStyleCnt="0"/>
      <dgm:spPr/>
    </dgm:pt>
    <dgm:pt modelId="{DEAEF04B-FEB3-9B4F-AFEF-E5E9F3AC9F0B}" type="pres">
      <dgm:prSet presAssocID="{7BEF9E2B-C28B-41D4-90A3-4FABAF9DB4FC}" presName="composite" presStyleCnt="0"/>
      <dgm:spPr/>
    </dgm:pt>
    <dgm:pt modelId="{5FAF49AF-9C16-6A46-A3F1-80430D25E738}" type="pres">
      <dgm:prSet presAssocID="{7BEF9E2B-C28B-41D4-90A3-4FABAF9DB4FC}" presName="background" presStyleLbl="node0" presStyleIdx="0" presStyleCnt="3"/>
      <dgm:spPr/>
    </dgm:pt>
    <dgm:pt modelId="{539D4731-1F2B-B842-A804-51A9A552026D}" type="pres">
      <dgm:prSet presAssocID="{7BEF9E2B-C28B-41D4-90A3-4FABAF9DB4FC}" presName="text" presStyleLbl="fgAcc0" presStyleIdx="0" presStyleCnt="3">
        <dgm:presLayoutVars>
          <dgm:chPref val="3"/>
        </dgm:presLayoutVars>
      </dgm:prSet>
      <dgm:spPr/>
    </dgm:pt>
    <dgm:pt modelId="{3D378525-2680-3344-A3B6-C26177A53316}" type="pres">
      <dgm:prSet presAssocID="{7BEF9E2B-C28B-41D4-90A3-4FABAF9DB4FC}" presName="hierChild2" presStyleCnt="0"/>
      <dgm:spPr/>
    </dgm:pt>
    <dgm:pt modelId="{FEC1FEB6-D19D-7C4E-A46E-98997C541878}" type="pres">
      <dgm:prSet presAssocID="{31F89373-4C69-42F5-9065-2D02F6A88F5E}" presName="hierRoot1" presStyleCnt="0"/>
      <dgm:spPr/>
    </dgm:pt>
    <dgm:pt modelId="{65525011-E9FB-E742-BB95-6479888AFCCE}" type="pres">
      <dgm:prSet presAssocID="{31F89373-4C69-42F5-9065-2D02F6A88F5E}" presName="composite" presStyleCnt="0"/>
      <dgm:spPr/>
    </dgm:pt>
    <dgm:pt modelId="{F1D6BF4D-B4A9-8D43-A691-2656236E6604}" type="pres">
      <dgm:prSet presAssocID="{31F89373-4C69-42F5-9065-2D02F6A88F5E}" presName="background" presStyleLbl="node0" presStyleIdx="1" presStyleCnt="3"/>
      <dgm:spPr/>
    </dgm:pt>
    <dgm:pt modelId="{00482B40-B3C3-5346-AD60-CBFE4AAB7EAA}" type="pres">
      <dgm:prSet presAssocID="{31F89373-4C69-42F5-9065-2D02F6A88F5E}" presName="text" presStyleLbl="fgAcc0" presStyleIdx="1" presStyleCnt="3">
        <dgm:presLayoutVars>
          <dgm:chPref val="3"/>
        </dgm:presLayoutVars>
      </dgm:prSet>
      <dgm:spPr/>
    </dgm:pt>
    <dgm:pt modelId="{C880B40D-1494-B244-A8B8-3E954BDFE652}" type="pres">
      <dgm:prSet presAssocID="{31F89373-4C69-42F5-9065-2D02F6A88F5E}" presName="hierChild2" presStyleCnt="0"/>
      <dgm:spPr/>
    </dgm:pt>
    <dgm:pt modelId="{6919F7BB-90AF-664D-A3DE-A2F74FBD875C}" type="pres">
      <dgm:prSet presAssocID="{7CABBD8E-89FF-4656-8239-6432C90242A5}" presName="hierRoot1" presStyleCnt="0"/>
      <dgm:spPr/>
    </dgm:pt>
    <dgm:pt modelId="{F4668EC5-F1F3-B64B-911F-903124D74E3A}" type="pres">
      <dgm:prSet presAssocID="{7CABBD8E-89FF-4656-8239-6432C90242A5}" presName="composite" presStyleCnt="0"/>
      <dgm:spPr/>
    </dgm:pt>
    <dgm:pt modelId="{9C01BF13-057F-364E-9E72-18556347168B}" type="pres">
      <dgm:prSet presAssocID="{7CABBD8E-89FF-4656-8239-6432C90242A5}" presName="background" presStyleLbl="node0" presStyleIdx="2" presStyleCnt="3"/>
      <dgm:spPr/>
    </dgm:pt>
    <dgm:pt modelId="{473DF5C1-A3FB-714F-BFED-77A681AA8BB3}" type="pres">
      <dgm:prSet presAssocID="{7CABBD8E-89FF-4656-8239-6432C90242A5}" presName="text" presStyleLbl="fgAcc0" presStyleIdx="2" presStyleCnt="3">
        <dgm:presLayoutVars>
          <dgm:chPref val="3"/>
        </dgm:presLayoutVars>
      </dgm:prSet>
      <dgm:spPr/>
    </dgm:pt>
    <dgm:pt modelId="{4DCD9103-64BC-AF46-8664-D9019D494807}" type="pres">
      <dgm:prSet presAssocID="{7CABBD8E-89FF-4656-8239-6432C90242A5}" presName="hierChild2" presStyleCnt="0"/>
      <dgm:spPr/>
    </dgm:pt>
  </dgm:ptLst>
  <dgm:cxnLst>
    <dgm:cxn modelId="{514C7C49-8B7E-4285-A667-2341D04285A7}" srcId="{AFD76F2F-1746-4D7D-9AD8-8ED882947D75}" destId="{31F89373-4C69-42F5-9065-2D02F6A88F5E}" srcOrd="1" destOrd="0" parTransId="{1E29CC2D-7002-4D1E-9AD9-A10C48260A21}" sibTransId="{E65174F9-C150-418C-A259-DC4851A0D07D}"/>
    <dgm:cxn modelId="{C8C8E96F-3886-754D-88F9-8782592D7A40}" type="presOf" srcId="{7CABBD8E-89FF-4656-8239-6432C90242A5}" destId="{473DF5C1-A3FB-714F-BFED-77A681AA8BB3}" srcOrd="0" destOrd="0" presId="urn:microsoft.com/office/officeart/2005/8/layout/hierarchy1"/>
    <dgm:cxn modelId="{F1B85454-0F7E-6D46-B9C0-23AAAD5DE724}" type="presOf" srcId="{31F89373-4C69-42F5-9065-2D02F6A88F5E}" destId="{00482B40-B3C3-5346-AD60-CBFE4AAB7EAA}" srcOrd="0" destOrd="0" presId="urn:microsoft.com/office/officeart/2005/8/layout/hierarchy1"/>
    <dgm:cxn modelId="{9F744655-EDEB-4F9C-99D6-BCEF07E89888}" srcId="{AFD76F2F-1746-4D7D-9AD8-8ED882947D75}" destId="{7CABBD8E-89FF-4656-8239-6432C90242A5}" srcOrd="2" destOrd="0" parTransId="{59A57C80-7FAF-4F4B-BDCD-C2EAD6373867}" sibTransId="{01F2409E-5037-4FF7-B832-623A90F7B300}"/>
    <dgm:cxn modelId="{367AE489-843A-E84E-92D4-51A9DC58F839}" type="presOf" srcId="{AFD76F2F-1746-4D7D-9AD8-8ED882947D75}" destId="{927ED511-7CC3-474B-925F-2F7DF02628B3}" srcOrd="0" destOrd="0" presId="urn:microsoft.com/office/officeart/2005/8/layout/hierarchy1"/>
    <dgm:cxn modelId="{D27897B3-176E-4EEA-9678-80054B5F75EC}" srcId="{AFD76F2F-1746-4D7D-9AD8-8ED882947D75}" destId="{7BEF9E2B-C28B-41D4-90A3-4FABAF9DB4FC}" srcOrd="0" destOrd="0" parTransId="{BD5F8B1C-DAF5-4693-8B4A-EB05497810E0}" sibTransId="{F64D56FC-4A84-45BF-B2AD-44555FA26E68}"/>
    <dgm:cxn modelId="{49AACBCC-00C4-B647-B798-EC07146C2A97}" type="presOf" srcId="{7BEF9E2B-C28B-41D4-90A3-4FABAF9DB4FC}" destId="{539D4731-1F2B-B842-A804-51A9A552026D}" srcOrd="0" destOrd="0" presId="urn:microsoft.com/office/officeart/2005/8/layout/hierarchy1"/>
    <dgm:cxn modelId="{B8C5A054-154C-BC43-91A3-DFD976AF0E07}" type="presParOf" srcId="{927ED511-7CC3-474B-925F-2F7DF02628B3}" destId="{1FDD5D38-E9A4-9544-8F00-53518EA99538}" srcOrd="0" destOrd="0" presId="urn:microsoft.com/office/officeart/2005/8/layout/hierarchy1"/>
    <dgm:cxn modelId="{EC9F8B92-F9ED-FF41-902F-4CD3EB8693FA}" type="presParOf" srcId="{1FDD5D38-E9A4-9544-8F00-53518EA99538}" destId="{DEAEF04B-FEB3-9B4F-AFEF-E5E9F3AC9F0B}" srcOrd="0" destOrd="0" presId="urn:microsoft.com/office/officeart/2005/8/layout/hierarchy1"/>
    <dgm:cxn modelId="{B20F17A9-1E34-6247-88FF-EE930D0399B3}" type="presParOf" srcId="{DEAEF04B-FEB3-9B4F-AFEF-E5E9F3AC9F0B}" destId="{5FAF49AF-9C16-6A46-A3F1-80430D25E738}" srcOrd="0" destOrd="0" presId="urn:microsoft.com/office/officeart/2005/8/layout/hierarchy1"/>
    <dgm:cxn modelId="{B98F7BBF-6F66-484E-BA07-D25C6B9C61B4}" type="presParOf" srcId="{DEAEF04B-FEB3-9B4F-AFEF-E5E9F3AC9F0B}" destId="{539D4731-1F2B-B842-A804-51A9A552026D}" srcOrd="1" destOrd="0" presId="urn:microsoft.com/office/officeart/2005/8/layout/hierarchy1"/>
    <dgm:cxn modelId="{673B4333-6FE6-504B-8722-C2451E16DED2}" type="presParOf" srcId="{1FDD5D38-E9A4-9544-8F00-53518EA99538}" destId="{3D378525-2680-3344-A3B6-C26177A53316}" srcOrd="1" destOrd="0" presId="urn:microsoft.com/office/officeart/2005/8/layout/hierarchy1"/>
    <dgm:cxn modelId="{85D0E96E-F1DC-AB41-9135-266A0D46FD2A}" type="presParOf" srcId="{927ED511-7CC3-474B-925F-2F7DF02628B3}" destId="{FEC1FEB6-D19D-7C4E-A46E-98997C541878}" srcOrd="1" destOrd="0" presId="urn:microsoft.com/office/officeart/2005/8/layout/hierarchy1"/>
    <dgm:cxn modelId="{2C430A73-F268-9846-AB5A-4AC56230F707}" type="presParOf" srcId="{FEC1FEB6-D19D-7C4E-A46E-98997C541878}" destId="{65525011-E9FB-E742-BB95-6479888AFCCE}" srcOrd="0" destOrd="0" presId="urn:microsoft.com/office/officeart/2005/8/layout/hierarchy1"/>
    <dgm:cxn modelId="{32F8FC9B-A277-E543-8FDF-C5DAE1ECABDB}" type="presParOf" srcId="{65525011-E9FB-E742-BB95-6479888AFCCE}" destId="{F1D6BF4D-B4A9-8D43-A691-2656236E6604}" srcOrd="0" destOrd="0" presId="urn:microsoft.com/office/officeart/2005/8/layout/hierarchy1"/>
    <dgm:cxn modelId="{24FCB801-1CE6-014D-BB09-FE39ADC1505B}" type="presParOf" srcId="{65525011-E9FB-E742-BB95-6479888AFCCE}" destId="{00482B40-B3C3-5346-AD60-CBFE4AAB7EAA}" srcOrd="1" destOrd="0" presId="urn:microsoft.com/office/officeart/2005/8/layout/hierarchy1"/>
    <dgm:cxn modelId="{59303BD8-5F9D-344D-AA0C-20758959A47C}" type="presParOf" srcId="{FEC1FEB6-D19D-7C4E-A46E-98997C541878}" destId="{C880B40D-1494-B244-A8B8-3E954BDFE652}" srcOrd="1" destOrd="0" presId="urn:microsoft.com/office/officeart/2005/8/layout/hierarchy1"/>
    <dgm:cxn modelId="{FF82E4DE-E689-0B41-8D92-8DBDF8A6420E}" type="presParOf" srcId="{927ED511-7CC3-474B-925F-2F7DF02628B3}" destId="{6919F7BB-90AF-664D-A3DE-A2F74FBD875C}" srcOrd="2" destOrd="0" presId="urn:microsoft.com/office/officeart/2005/8/layout/hierarchy1"/>
    <dgm:cxn modelId="{14195ECB-1B71-8748-8113-26F7CC4B8CD5}" type="presParOf" srcId="{6919F7BB-90AF-664D-A3DE-A2F74FBD875C}" destId="{F4668EC5-F1F3-B64B-911F-903124D74E3A}" srcOrd="0" destOrd="0" presId="urn:microsoft.com/office/officeart/2005/8/layout/hierarchy1"/>
    <dgm:cxn modelId="{7DE41EFC-4093-5441-BDB2-A9601857AA1F}" type="presParOf" srcId="{F4668EC5-F1F3-B64B-911F-903124D74E3A}" destId="{9C01BF13-057F-364E-9E72-18556347168B}" srcOrd="0" destOrd="0" presId="urn:microsoft.com/office/officeart/2005/8/layout/hierarchy1"/>
    <dgm:cxn modelId="{7EE3A440-AFC4-5543-B5AF-274F75F99B2B}" type="presParOf" srcId="{F4668EC5-F1F3-B64B-911F-903124D74E3A}" destId="{473DF5C1-A3FB-714F-BFED-77A681AA8BB3}" srcOrd="1" destOrd="0" presId="urn:microsoft.com/office/officeart/2005/8/layout/hierarchy1"/>
    <dgm:cxn modelId="{DDB2A4CE-1830-D843-87F1-C15A8D2641B2}" type="presParOf" srcId="{6919F7BB-90AF-664D-A3DE-A2F74FBD875C}" destId="{4DCD9103-64BC-AF46-8664-D9019D494807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754B813F-3959-4C52-9DF5-B5D7C205429E}" type="doc">
      <dgm:prSet loTypeId="urn:microsoft.com/office/officeart/2008/layout/LinedLis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9FF62850-9069-457F-9FDE-3BA3BC7C4844}">
      <dgm:prSet/>
      <dgm:spPr/>
      <dgm:t>
        <a:bodyPr/>
        <a:lstStyle/>
        <a:p>
          <a:r>
            <a:rPr lang="en-US" dirty="0"/>
            <a:t> Claw toe deformities, plantar fascia contracture, lateral column overload</a:t>
          </a:r>
        </a:p>
      </dgm:t>
    </dgm:pt>
    <dgm:pt modelId="{576E33CE-D929-4C7B-9AE7-FFCAF1FE57A0}" type="parTrans" cxnId="{723738F3-3BBD-4573-ADE8-29EB3DB4E6B3}">
      <dgm:prSet/>
      <dgm:spPr/>
      <dgm:t>
        <a:bodyPr/>
        <a:lstStyle/>
        <a:p>
          <a:endParaRPr lang="en-US"/>
        </a:p>
      </dgm:t>
    </dgm:pt>
    <dgm:pt modelId="{A3EF4CF3-E400-4D29-8349-26187A6D8CF7}" type="sibTrans" cxnId="{723738F3-3BBD-4573-ADE8-29EB3DB4E6B3}">
      <dgm:prSet/>
      <dgm:spPr/>
      <dgm:t>
        <a:bodyPr/>
        <a:lstStyle/>
        <a:p>
          <a:endParaRPr lang="en-US"/>
        </a:p>
      </dgm:t>
    </dgm:pt>
    <dgm:pt modelId="{692EAEFC-4244-4A5E-980E-C28256812707}">
      <dgm:prSet/>
      <dgm:spPr/>
      <dgm:t>
        <a:bodyPr/>
        <a:lstStyle/>
        <a:p>
          <a:r>
            <a:rPr lang="en-US" dirty="0"/>
            <a:t>Positive Coleman block test/Peekaboo sign/ High arch</a:t>
          </a:r>
        </a:p>
      </dgm:t>
    </dgm:pt>
    <dgm:pt modelId="{F4129B26-DC96-468F-9293-CA7AAE220A59}" type="parTrans" cxnId="{59FF4AFA-38A2-477B-B078-6B8D3A68497A}">
      <dgm:prSet/>
      <dgm:spPr/>
      <dgm:t>
        <a:bodyPr/>
        <a:lstStyle/>
        <a:p>
          <a:endParaRPr lang="en-US"/>
        </a:p>
      </dgm:t>
    </dgm:pt>
    <dgm:pt modelId="{22F70479-20C7-4B6F-92E2-4D17891ACB2C}" type="sibTrans" cxnId="{59FF4AFA-38A2-477B-B078-6B8D3A68497A}">
      <dgm:prSet/>
      <dgm:spPr/>
      <dgm:t>
        <a:bodyPr/>
        <a:lstStyle/>
        <a:p>
          <a:endParaRPr lang="en-US"/>
        </a:p>
      </dgm:t>
    </dgm:pt>
    <dgm:pt modelId="{AE6B85CC-9BAE-F842-98D2-0612915EE173}" type="pres">
      <dgm:prSet presAssocID="{754B813F-3959-4C52-9DF5-B5D7C205429E}" presName="vert0" presStyleCnt="0">
        <dgm:presLayoutVars>
          <dgm:dir/>
          <dgm:animOne val="branch"/>
          <dgm:animLvl val="lvl"/>
        </dgm:presLayoutVars>
      </dgm:prSet>
      <dgm:spPr/>
    </dgm:pt>
    <dgm:pt modelId="{CEF990DE-1CDB-B24B-A0DC-FF3292BD88CD}" type="pres">
      <dgm:prSet presAssocID="{9FF62850-9069-457F-9FDE-3BA3BC7C4844}" presName="thickLine" presStyleLbl="alignNode1" presStyleIdx="0" presStyleCnt="2"/>
      <dgm:spPr/>
    </dgm:pt>
    <dgm:pt modelId="{9F46FED9-56A0-574D-B3AA-93311C25EFBF}" type="pres">
      <dgm:prSet presAssocID="{9FF62850-9069-457F-9FDE-3BA3BC7C4844}" presName="horz1" presStyleCnt="0"/>
      <dgm:spPr/>
    </dgm:pt>
    <dgm:pt modelId="{268A691C-D1FC-CC4B-9249-50605403D862}" type="pres">
      <dgm:prSet presAssocID="{9FF62850-9069-457F-9FDE-3BA3BC7C4844}" presName="tx1" presStyleLbl="revTx" presStyleIdx="0" presStyleCnt="2"/>
      <dgm:spPr/>
    </dgm:pt>
    <dgm:pt modelId="{CAE2645C-5381-F44A-8337-7711B504D9F4}" type="pres">
      <dgm:prSet presAssocID="{9FF62850-9069-457F-9FDE-3BA3BC7C4844}" presName="vert1" presStyleCnt="0"/>
      <dgm:spPr/>
    </dgm:pt>
    <dgm:pt modelId="{BF820C9C-11A0-8A41-A85A-B52D433E8523}" type="pres">
      <dgm:prSet presAssocID="{692EAEFC-4244-4A5E-980E-C28256812707}" presName="thickLine" presStyleLbl="alignNode1" presStyleIdx="1" presStyleCnt="2"/>
      <dgm:spPr/>
    </dgm:pt>
    <dgm:pt modelId="{CA836919-4A00-724F-BCB3-A644C3CAF961}" type="pres">
      <dgm:prSet presAssocID="{692EAEFC-4244-4A5E-980E-C28256812707}" presName="horz1" presStyleCnt="0"/>
      <dgm:spPr/>
    </dgm:pt>
    <dgm:pt modelId="{936DD3AE-9644-7544-94C6-5E62605D6281}" type="pres">
      <dgm:prSet presAssocID="{692EAEFC-4244-4A5E-980E-C28256812707}" presName="tx1" presStyleLbl="revTx" presStyleIdx="1" presStyleCnt="2"/>
      <dgm:spPr/>
    </dgm:pt>
    <dgm:pt modelId="{3614FEA8-DEA2-6146-8F22-ABE3A9FA78B9}" type="pres">
      <dgm:prSet presAssocID="{692EAEFC-4244-4A5E-980E-C28256812707}" presName="vert1" presStyleCnt="0"/>
      <dgm:spPr/>
    </dgm:pt>
  </dgm:ptLst>
  <dgm:cxnLst>
    <dgm:cxn modelId="{E49E270D-F2A3-1D48-9A5E-0FEB8CDF7F46}" type="presOf" srcId="{754B813F-3959-4C52-9DF5-B5D7C205429E}" destId="{AE6B85CC-9BAE-F842-98D2-0612915EE173}" srcOrd="0" destOrd="0" presId="urn:microsoft.com/office/officeart/2008/layout/LinedList"/>
    <dgm:cxn modelId="{1976AC6A-A482-2849-AF07-FD67AC997FE7}" type="presOf" srcId="{692EAEFC-4244-4A5E-980E-C28256812707}" destId="{936DD3AE-9644-7544-94C6-5E62605D6281}" srcOrd="0" destOrd="0" presId="urn:microsoft.com/office/officeart/2008/layout/LinedList"/>
    <dgm:cxn modelId="{EB5B96A2-419D-6C49-93E0-57B4F8FA05B4}" type="presOf" srcId="{9FF62850-9069-457F-9FDE-3BA3BC7C4844}" destId="{268A691C-D1FC-CC4B-9249-50605403D862}" srcOrd="0" destOrd="0" presId="urn:microsoft.com/office/officeart/2008/layout/LinedList"/>
    <dgm:cxn modelId="{723738F3-3BBD-4573-ADE8-29EB3DB4E6B3}" srcId="{754B813F-3959-4C52-9DF5-B5D7C205429E}" destId="{9FF62850-9069-457F-9FDE-3BA3BC7C4844}" srcOrd="0" destOrd="0" parTransId="{576E33CE-D929-4C7B-9AE7-FFCAF1FE57A0}" sibTransId="{A3EF4CF3-E400-4D29-8349-26187A6D8CF7}"/>
    <dgm:cxn modelId="{59FF4AFA-38A2-477B-B078-6B8D3A68497A}" srcId="{754B813F-3959-4C52-9DF5-B5D7C205429E}" destId="{692EAEFC-4244-4A5E-980E-C28256812707}" srcOrd="1" destOrd="0" parTransId="{F4129B26-DC96-468F-9293-CA7AAE220A59}" sibTransId="{22F70479-20C7-4B6F-92E2-4D17891ACB2C}"/>
    <dgm:cxn modelId="{D16A7912-1648-2D4D-9776-5FB2554418E4}" type="presParOf" srcId="{AE6B85CC-9BAE-F842-98D2-0612915EE173}" destId="{CEF990DE-1CDB-B24B-A0DC-FF3292BD88CD}" srcOrd="0" destOrd="0" presId="urn:microsoft.com/office/officeart/2008/layout/LinedList"/>
    <dgm:cxn modelId="{08A771D8-9D29-D245-B679-35251F77C832}" type="presParOf" srcId="{AE6B85CC-9BAE-F842-98D2-0612915EE173}" destId="{9F46FED9-56A0-574D-B3AA-93311C25EFBF}" srcOrd="1" destOrd="0" presId="urn:microsoft.com/office/officeart/2008/layout/LinedList"/>
    <dgm:cxn modelId="{76830249-7EF5-3447-96E5-ADB6BC3EE659}" type="presParOf" srcId="{9F46FED9-56A0-574D-B3AA-93311C25EFBF}" destId="{268A691C-D1FC-CC4B-9249-50605403D862}" srcOrd="0" destOrd="0" presId="urn:microsoft.com/office/officeart/2008/layout/LinedList"/>
    <dgm:cxn modelId="{27A2BCE6-D745-B641-B131-AC117BAD17BA}" type="presParOf" srcId="{9F46FED9-56A0-574D-B3AA-93311C25EFBF}" destId="{CAE2645C-5381-F44A-8337-7711B504D9F4}" srcOrd="1" destOrd="0" presId="urn:microsoft.com/office/officeart/2008/layout/LinedList"/>
    <dgm:cxn modelId="{5ED9A3DB-9AB3-4F48-93E0-690F9A88CDB0}" type="presParOf" srcId="{AE6B85CC-9BAE-F842-98D2-0612915EE173}" destId="{BF820C9C-11A0-8A41-A85A-B52D433E8523}" srcOrd="2" destOrd="0" presId="urn:microsoft.com/office/officeart/2008/layout/LinedList"/>
    <dgm:cxn modelId="{84158D93-2536-4E42-BCD1-1957EB39F219}" type="presParOf" srcId="{AE6B85CC-9BAE-F842-98D2-0612915EE173}" destId="{CA836919-4A00-724F-BCB3-A644C3CAF961}" srcOrd="3" destOrd="0" presId="urn:microsoft.com/office/officeart/2008/layout/LinedList"/>
    <dgm:cxn modelId="{936650C9-19B6-EA4B-938F-DD9B7BE59B61}" type="presParOf" srcId="{CA836919-4A00-724F-BCB3-A644C3CAF961}" destId="{936DD3AE-9644-7544-94C6-5E62605D6281}" srcOrd="0" destOrd="0" presId="urn:microsoft.com/office/officeart/2008/layout/LinedList"/>
    <dgm:cxn modelId="{043104DB-5DE7-754D-BC6D-7DF77CE6F295}" type="presParOf" srcId="{CA836919-4A00-724F-BCB3-A644C3CAF961}" destId="{3614FEA8-DEA2-6146-8F22-ABE3A9FA78B9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B11180E9-DE33-4030-85F5-5830B22DFC55}" type="doc">
      <dgm:prSet loTypeId="urn:microsoft.com/office/officeart/2008/layout/LinedList" loCatId="list" qsTypeId="urn:microsoft.com/office/officeart/2005/8/quickstyle/simple1" qsCatId="simple" csTypeId="urn:microsoft.com/office/officeart/2005/8/colors/accent4_2" csCatId="accent4"/>
      <dgm:spPr/>
      <dgm:t>
        <a:bodyPr/>
        <a:lstStyle/>
        <a:p>
          <a:endParaRPr lang="en-US"/>
        </a:p>
      </dgm:t>
    </dgm:pt>
    <dgm:pt modelId="{AE9A2FB6-0E10-41C9-BA55-C53B92E2B12E}">
      <dgm:prSet/>
      <dgm:spPr/>
      <dgm:t>
        <a:bodyPr/>
        <a:lstStyle/>
        <a:p>
          <a:r>
            <a:rPr lang="en-US"/>
            <a:t>Footwear: Enhanced shock absorption and lateral stability</a:t>
          </a:r>
        </a:p>
      </dgm:t>
    </dgm:pt>
    <dgm:pt modelId="{4DA3596C-365B-49A0-AB31-FADE1ACF394F}" type="parTrans" cxnId="{D112BC89-F40D-4799-8BC8-68C607A5BC59}">
      <dgm:prSet/>
      <dgm:spPr/>
      <dgm:t>
        <a:bodyPr/>
        <a:lstStyle/>
        <a:p>
          <a:endParaRPr lang="en-US"/>
        </a:p>
      </dgm:t>
    </dgm:pt>
    <dgm:pt modelId="{8AC94D52-E5E7-4C0E-A023-CAE3735F7416}" type="sibTrans" cxnId="{D112BC89-F40D-4799-8BC8-68C607A5BC59}">
      <dgm:prSet/>
      <dgm:spPr/>
      <dgm:t>
        <a:bodyPr/>
        <a:lstStyle/>
        <a:p>
          <a:endParaRPr lang="en-US"/>
        </a:p>
      </dgm:t>
    </dgm:pt>
    <dgm:pt modelId="{246DC6D5-8810-4FE7-982D-4904AB48F385}">
      <dgm:prSet/>
      <dgm:spPr/>
      <dgm:t>
        <a:bodyPr/>
        <a:lstStyle/>
        <a:p>
          <a:r>
            <a:rPr lang="en-US" dirty="0"/>
            <a:t>Orthoses: Custom devices incorporating lateral hindfoot posting and 1st ray recess</a:t>
          </a:r>
        </a:p>
      </dgm:t>
    </dgm:pt>
    <dgm:pt modelId="{4E632E7E-FACB-4646-8C3C-D7A4A0407280}" type="parTrans" cxnId="{13F6A64F-0ACE-427A-A83B-ED691A33A294}">
      <dgm:prSet/>
      <dgm:spPr/>
      <dgm:t>
        <a:bodyPr/>
        <a:lstStyle/>
        <a:p>
          <a:endParaRPr lang="en-US"/>
        </a:p>
      </dgm:t>
    </dgm:pt>
    <dgm:pt modelId="{5A73CFE6-F46B-4B9F-B8B3-BCC3D7069E91}" type="sibTrans" cxnId="{13F6A64F-0ACE-427A-A83B-ED691A33A294}">
      <dgm:prSet/>
      <dgm:spPr/>
      <dgm:t>
        <a:bodyPr/>
        <a:lstStyle/>
        <a:p>
          <a:endParaRPr lang="en-US"/>
        </a:p>
      </dgm:t>
    </dgm:pt>
    <dgm:pt modelId="{8FC23B12-3DAD-4104-B6AF-7786221D118E}">
      <dgm:prSet/>
      <dgm:spPr/>
      <dgm:t>
        <a:bodyPr/>
        <a:lstStyle/>
        <a:p>
          <a:r>
            <a:rPr lang="en-US" dirty="0"/>
            <a:t>Bracing: Semi-rigid ankle stabilization for recurrent sprains</a:t>
          </a:r>
        </a:p>
      </dgm:t>
    </dgm:pt>
    <dgm:pt modelId="{BEDA18D4-E5EB-499B-8BB7-07FD83F0AD53}" type="parTrans" cxnId="{CCAF58EF-3729-47F3-9006-38A8380DBEB5}">
      <dgm:prSet/>
      <dgm:spPr/>
      <dgm:t>
        <a:bodyPr/>
        <a:lstStyle/>
        <a:p>
          <a:endParaRPr lang="en-US"/>
        </a:p>
      </dgm:t>
    </dgm:pt>
    <dgm:pt modelId="{4E78FD9D-440B-40D7-B2F3-F8EF6AE45625}" type="sibTrans" cxnId="{CCAF58EF-3729-47F3-9006-38A8380DBEB5}">
      <dgm:prSet/>
      <dgm:spPr/>
      <dgm:t>
        <a:bodyPr/>
        <a:lstStyle/>
        <a:p>
          <a:endParaRPr lang="en-US"/>
        </a:p>
      </dgm:t>
    </dgm:pt>
    <dgm:pt modelId="{BA9E98FB-8EBE-4931-A4DF-CA0BAA70DFBD}">
      <dgm:prSet/>
      <dgm:spPr/>
      <dgm:t>
        <a:bodyPr/>
        <a:lstStyle/>
        <a:p>
          <a:r>
            <a:rPr lang="en-US" b="1" dirty="0">
              <a:solidFill>
                <a:srgbClr val="C00000"/>
              </a:solidFill>
            </a:rPr>
            <a:t>PT regimen: Peroneal muscle facilitation, plantar fascial and gastrocnemius elongation, proprioceptive retraining</a:t>
          </a:r>
        </a:p>
      </dgm:t>
    </dgm:pt>
    <dgm:pt modelId="{FEF4DB2C-8F42-495A-8100-138FB40DDB0C}" type="parTrans" cxnId="{B8A73670-1B4C-4114-B986-55322B4FBEE9}">
      <dgm:prSet/>
      <dgm:spPr/>
      <dgm:t>
        <a:bodyPr/>
        <a:lstStyle/>
        <a:p>
          <a:endParaRPr lang="en-US"/>
        </a:p>
      </dgm:t>
    </dgm:pt>
    <dgm:pt modelId="{0AA11B5D-D462-4113-8808-97AFB26F2278}" type="sibTrans" cxnId="{B8A73670-1B4C-4114-B986-55322B4FBEE9}">
      <dgm:prSet/>
      <dgm:spPr/>
      <dgm:t>
        <a:bodyPr/>
        <a:lstStyle/>
        <a:p>
          <a:endParaRPr lang="en-US"/>
        </a:p>
      </dgm:t>
    </dgm:pt>
    <dgm:pt modelId="{487332D9-5380-B449-81B1-288AB02F3DAC}" type="pres">
      <dgm:prSet presAssocID="{B11180E9-DE33-4030-85F5-5830B22DFC55}" presName="vert0" presStyleCnt="0">
        <dgm:presLayoutVars>
          <dgm:dir/>
          <dgm:animOne val="branch"/>
          <dgm:animLvl val="lvl"/>
        </dgm:presLayoutVars>
      </dgm:prSet>
      <dgm:spPr/>
    </dgm:pt>
    <dgm:pt modelId="{F3BF8D1D-8842-3B4E-B79C-5729C02A5189}" type="pres">
      <dgm:prSet presAssocID="{AE9A2FB6-0E10-41C9-BA55-C53B92E2B12E}" presName="thickLine" presStyleLbl="alignNode1" presStyleIdx="0" presStyleCnt="4"/>
      <dgm:spPr/>
    </dgm:pt>
    <dgm:pt modelId="{C5728EEB-928B-454B-8B8A-170D64233F62}" type="pres">
      <dgm:prSet presAssocID="{AE9A2FB6-0E10-41C9-BA55-C53B92E2B12E}" presName="horz1" presStyleCnt="0"/>
      <dgm:spPr/>
    </dgm:pt>
    <dgm:pt modelId="{197E7417-F371-814F-B54E-40FF789DAF3F}" type="pres">
      <dgm:prSet presAssocID="{AE9A2FB6-0E10-41C9-BA55-C53B92E2B12E}" presName="tx1" presStyleLbl="revTx" presStyleIdx="0" presStyleCnt="4"/>
      <dgm:spPr/>
    </dgm:pt>
    <dgm:pt modelId="{BCBEE8E4-D73A-4D4C-819F-FD1BD5FE08A2}" type="pres">
      <dgm:prSet presAssocID="{AE9A2FB6-0E10-41C9-BA55-C53B92E2B12E}" presName="vert1" presStyleCnt="0"/>
      <dgm:spPr/>
    </dgm:pt>
    <dgm:pt modelId="{8894C8F0-7970-A549-AB13-AC51A05EBCB7}" type="pres">
      <dgm:prSet presAssocID="{246DC6D5-8810-4FE7-982D-4904AB48F385}" presName="thickLine" presStyleLbl="alignNode1" presStyleIdx="1" presStyleCnt="4"/>
      <dgm:spPr/>
    </dgm:pt>
    <dgm:pt modelId="{CDB62ACA-E7CD-6048-BA9F-F876EBE7C5E2}" type="pres">
      <dgm:prSet presAssocID="{246DC6D5-8810-4FE7-982D-4904AB48F385}" presName="horz1" presStyleCnt="0"/>
      <dgm:spPr/>
    </dgm:pt>
    <dgm:pt modelId="{813B9826-A052-6143-B1BB-76A80F379FF1}" type="pres">
      <dgm:prSet presAssocID="{246DC6D5-8810-4FE7-982D-4904AB48F385}" presName="tx1" presStyleLbl="revTx" presStyleIdx="1" presStyleCnt="4"/>
      <dgm:spPr/>
    </dgm:pt>
    <dgm:pt modelId="{26DE0BDC-F910-9647-92A8-0DC948B6945B}" type="pres">
      <dgm:prSet presAssocID="{246DC6D5-8810-4FE7-982D-4904AB48F385}" presName="vert1" presStyleCnt="0"/>
      <dgm:spPr/>
    </dgm:pt>
    <dgm:pt modelId="{BC7B6EFE-C89A-104D-B01B-64D78A851DD0}" type="pres">
      <dgm:prSet presAssocID="{8FC23B12-3DAD-4104-B6AF-7786221D118E}" presName="thickLine" presStyleLbl="alignNode1" presStyleIdx="2" presStyleCnt="4"/>
      <dgm:spPr/>
    </dgm:pt>
    <dgm:pt modelId="{AA8DD81D-EDD1-7444-B80E-4C174E3B37F6}" type="pres">
      <dgm:prSet presAssocID="{8FC23B12-3DAD-4104-B6AF-7786221D118E}" presName="horz1" presStyleCnt="0"/>
      <dgm:spPr/>
    </dgm:pt>
    <dgm:pt modelId="{019D068E-B427-C544-96A6-F452167FBAA1}" type="pres">
      <dgm:prSet presAssocID="{8FC23B12-3DAD-4104-B6AF-7786221D118E}" presName="tx1" presStyleLbl="revTx" presStyleIdx="2" presStyleCnt="4"/>
      <dgm:spPr/>
    </dgm:pt>
    <dgm:pt modelId="{72E65961-3D65-CC4F-8B02-95CD6D73349E}" type="pres">
      <dgm:prSet presAssocID="{8FC23B12-3DAD-4104-B6AF-7786221D118E}" presName="vert1" presStyleCnt="0"/>
      <dgm:spPr/>
    </dgm:pt>
    <dgm:pt modelId="{A9902CA5-111D-6A49-8A06-CA335DEBE8C3}" type="pres">
      <dgm:prSet presAssocID="{BA9E98FB-8EBE-4931-A4DF-CA0BAA70DFBD}" presName="thickLine" presStyleLbl="alignNode1" presStyleIdx="3" presStyleCnt="4"/>
      <dgm:spPr/>
    </dgm:pt>
    <dgm:pt modelId="{7A78E595-9D4E-8A41-9A1A-6DA0B7165514}" type="pres">
      <dgm:prSet presAssocID="{BA9E98FB-8EBE-4931-A4DF-CA0BAA70DFBD}" presName="horz1" presStyleCnt="0"/>
      <dgm:spPr/>
    </dgm:pt>
    <dgm:pt modelId="{896F7DD2-F3B1-8642-BC7E-A55C066C71B5}" type="pres">
      <dgm:prSet presAssocID="{BA9E98FB-8EBE-4931-A4DF-CA0BAA70DFBD}" presName="tx1" presStyleLbl="revTx" presStyleIdx="3" presStyleCnt="4"/>
      <dgm:spPr/>
    </dgm:pt>
    <dgm:pt modelId="{4B26415E-F4EC-284C-907C-659679A8CFD8}" type="pres">
      <dgm:prSet presAssocID="{BA9E98FB-8EBE-4931-A4DF-CA0BAA70DFBD}" presName="vert1" presStyleCnt="0"/>
      <dgm:spPr/>
    </dgm:pt>
  </dgm:ptLst>
  <dgm:cxnLst>
    <dgm:cxn modelId="{D2771662-AD2C-1040-94D6-0F2E49F71AC3}" type="presOf" srcId="{B11180E9-DE33-4030-85F5-5830B22DFC55}" destId="{487332D9-5380-B449-81B1-288AB02F3DAC}" srcOrd="0" destOrd="0" presId="urn:microsoft.com/office/officeart/2008/layout/LinedList"/>
    <dgm:cxn modelId="{407B1D43-1BFF-2A44-B71F-8199DE54260D}" type="presOf" srcId="{8FC23B12-3DAD-4104-B6AF-7786221D118E}" destId="{019D068E-B427-C544-96A6-F452167FBAA1}" srcOrd="0" destOrd="0" presId="urn:microsoft.com/office/officeart/2008/layout/LinedList"/>
    <dgm:cxn modelId="{1E078F4D-4EC6-A845-8EF5-6450286B23CD}" type="presOf" srcId="{AE9A2FB6-0E10-41C9-BA55-C53B92E2B12E}" destId="{197E7417-F371-814F-B54E-40FF789DAF3F}" srcOrd="0" destOrd="0" presId="urn:microsoft.com/office/officeart/2008/layout/LinedList"/>
    <dgm:cxn modelId="{13F6A64F-0ACE-427A-A83B-ED691A33A294}" srcId="{B11180E9-DE33-4030-85F5-5830B22DFC55}" destId="{246DC6D5-8810-4FE7-982D-4904AB48F385}" srcOrd="1" destOrd="0" parTransId="{4E632E7E-FACB-4646-8C3C-D7A4A0407280}" sibTransId="{5A73CFE6-F46B-4B9F-B8B3-BCC3D7069E91}"/>
    <dgm:cxn modelId="{B8A73670-1B4C-4114-B986-55322B4FBEE9}" srcId="{B11180E9-DE33-4030-85F5-5830B22DFC55}" destId="{BA9E98FB-8EBE-4931-A4DF-CA0BAA70DFBD}" srcOrd="3" destOrd="0" parTransId="{FEF4DB2C-8F42-495A-8100-138FB40DDB0C}" sibTransId="{0AA11B5D-D462-4113-8808-97AFB26F2278}"/>
    <dgm:cxn modelId="{D112BC89-F40D-4799-8BC8-68C607A5BC59}" srcId="{B11180E9-DE33-4030-85F5-5830B22DFC55}" destId="{AE9A2FB6-0E10-41C9-BA55-C53B92E2B12E}" srcOrd="0" destOrd="0" parTransId="{4DA3596C-365B-49A0-AB31-FADE1ACF394F}" sibTransId="{8AC94D52-E5E7-4C0E-A023-CAE3735F7416}"/>
    <dgm:cxn modelId="{C96161AE-B80F-D247-B734-FC82552BD420}" type="presOf" srcId="{BA9E98FB-8EBE-4931-A4DF-CA0BAA70DFBD}" destId="{896F7DD2-F3B1-8642-BC7E-A55C066C71B5}" srcOrd="0" destOrd="0" presId="urn:microsoft.com/office/officeart/2008/layout/LinedList"/>
    <dgm:cxn modelId="{EE7137C5-82C7-1644-8E25-58F5757659B2}" type="presOf" srcId="{246DC6D5-8810-4FE7-982D-4904AB48F385}" destId="{813B9826-A052-6143-B1BB-76A80F379FF1}" srcOrd="0" destOrd="0" presId="urn:microsoft.com/office/officeart/2008/layout/LinedList"/>
    <dgm:cxn modelId="{CCAF58EF-3729-47F3-9006-38A8380DBEB5}" srcId="{B11180E9-DE33-4030-85F5-5830B22DFC55}" destId="{8FC23B12-3DAD-4104-B6AF-7786221D118E}" srcOrd="2" destOrd="0" parTransId="{BEDA18D4-E5EB-499B-8BB7-07FD83F0AD53}" sibTransId="{4E78FD9D-440B-40D7-B2F3-F8EF6AE45625}"/>
    <dgm:cxn modelId="{6CEABEA9-346D-154F-A9F3-B7F1EB657B4B}" type="presParOf" srcId="{487332D9-5380-B449-81B1-288AB02F3DAC}" destId="{F3BF8D1D-8842-3B4E-B79C-5729C02A5189}" srcOrd="0" destOrd="0" presId="urn:microsoft.com/office/officeart/2008/layout/LinedList"/>
    <dgm:cxn modelId="{5B861933-E386-834F-95BA-A80F821764F0}" type="presParOf" srcId="{487332D9-5380-B449-81B1-288AB02F3DAC}" destId="{C5728EEB-928B-454B-8B8A-170D64233F62}" srcOrd="1" destOrd="0" presId="urn:microsoft.com/office/officeart/2008/layout/LinedList"/>
    <dgm:cxn modelId="{0B5699D4-3721-1645-9B85-BA2D2D8BB46F}" type="presParOf" srcId="{C5728EEB-928B-454B-8B8A-170D64233F62}" destId="{197E7417-F371-814F-B54E-40FF789DAF3F}" srcOrd="0" destOrd="0" presId="urn:microsoft.com/office/officeart/2008/layout/LinedList"/>
    <dgm:cxn modelId="{B310AE47-6E29-934B-976F-91DC128870AF}" type="presParOf" srcId="{C5728EEB-928B-454B-8B8A-170D64233F62}" destId="{BCBEE8E4-D73A-4D4C-819F-FD1BD5FE08A2}" srcOrd="1" destOrd="0" presId="urn:microsoft.com/office/officeart/2008/layout/LinedList"/>
    <dgm:cxn modelId="{A7E11835-24BC-2745-AB4E-4706B66CC8E8}" type="presParOf" srcId="{487332D9-5380-B449-81B1-288AB02F3DAC}" destId="{8894C8F0-7970-A549-AB13-AC51A05EBCB7}" srcOrd="2" destOrd="0" presId="urn:microsoft.com/office/officeart/2008/layout/LinedList"/>
    <dgm:cxn modelId="{01C36EFD-63CB-A742-8244-B108565EAFCB}" type="presParOf" srcId="{487332D9-5380-B449-81B1-288AB02F3DAC}" destId="{CDB62ACA-E7CD-6048-BA9F-F876EBE7C5E2}" srcOrd="3" destOrd="0" presId="urn:microsoft.com/office/officeart/2008/layout/LinedList"/>
    <dgm:cxn modelId="{448B8B0C-FAC8-1547-88A4-6D5BE5CE98F7}" type="presParOf" srcId="{CDB62ACA-E7CD-6048-BA9F-F876EBE7C5E2}" destId="{813B9826-A052-6143-B1BB-76A80F379FF1}" srcOrd="0" destOrd="0" presId="urn:microsoft.com/office/officeart/2008/layout/LinedList"/>
    <dgm:cxn modelId="{DAB92469-2CAC-7F46-B041-8DED416DC930}" type="presParOf" srcId="{CDB62ACA-E7CD-6048-BA9F-F876EBE7C5E2}" destId="{26DE0BDC-F910-9647-92A8-0DC948B6945B}" srcOrd="1" destOrd="0" presId="urn:microsoft.com/office/officeart/2008/layout/LinedList"/>
    <dgm:cxn modelId="{B217BE3B-2EC2-7A48-9383-8254BAFED7E7}" type="presParOf" srcId="{487332D9-5380-B449-81B1-288AB02F3DAC}" destId="{BC7B6EFE-C89A-104D-B01B-64D78A851DD0}" srcOrd="4" destOrd="0" presId="urn:microsoft.com/office/officeart/2008/layout/LinedList"/>
    <dgm:cxn modelId="{2BF6E985-B387-C24B-978C-31F700CCD698}" type="presParOf" srcId="{487332D9-5380-B449-81B1-288AB02F3DAC}" destId="{AA8DD81D-EDD1-7444-B80E-4C174E3B37F6}" srcOrd="5" destOrd="0" presId="urn:microsoft.com/office/officeart/2008/layout/LinedList"/>
    <dgm:cxn modelId="{31706704-2248-3341-98F1-76FBFB04C41E}" type="presParOf" srcId="{AA8DD81D-EDD1-7444-B80E-4C174E3B37F6}" destId="{019D068E-B427-C544-96A6-F452167FBAA1}" srcOrd="0" destOrd="0" presId="urn:microsoft.com/office/officeart/2008/layout/LinedList"/>
    <dgm:cxn modelId="{90295AC7-F865-CF46-906F-158CB48E3CE3}" type="presParOf" srcId="{AA8DD81D-EDD1-7444-B80E-4C174E3B37F6}" destId="{72E65961-3D65-CC4F-8B02-95CD6D73349E}" srcOrd="1" destOrd="0" presId="urn:microsoft.com/office/officeart/2008/layout/LinedList"/>
    <dgm:cxn modelId="{7A4D06A3-A16E-6446-9302-1413737255A6}" type="presParOf" srcId="{487332D9-5380-B449-81B1-288AB02F3DAC}" destId="{A9902CA5-111D-6A49-8A06-CA335DEBE8C3}" srcOrd="6" destOrd="0" presId="urn:microsoft.com/office/officeart/2008/layout/LinedList"/>
    <dgm:cxn modelId="{B7696DC6-4484-A443-B08C-2E14230AEC88}" type="presParOf" srcId="{487332D9-5380-B449-81B1-288AB02F3DAC}" destId="{7A78E595-9D4E-8A41-9A1A-6DA0B7165514}" srcOrd="7" destOrd="0" presId="urn:microsoft.com/office/officeart/2008/layout/LinedList"/>
    <dgm:cxn modelId="{B83CDB25-63A8-9943-AB84-96B7724E6C22}" type="presParOf" srcId="{7A78E595-9D4E-8A41-9A1A-6DA0B7165514}" destId="{896F7DD2-F3B1-8642-BC7E-A55C066C71B5}" srcOrd="0" destOrd="0" presId="urn:microsoft.com/office/officeart/2008/layout/LinedList"/>
    <dgm:cxn modelId="{412990F4-CE00-9C44-AE33-731ACB4E7A2F}" type="presParOf" srcId="{7A78E595-9D4E-8A41-9A1A-6DA0B7165514}" destId="{4B26415E-F4EC-284C-907C-659679A8CFD8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ACC47BD4-013D-449C-A215-B6762F2D2010}" type="doc">
      <dgm:prSet loTypeId="urn:microsoft.com/office/officeart/2005/8/layout/list1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DD20A121-B672-4F8B-829F-EBA2DD9B37AD}">
      <dgm:prSet custT="1"/>
      <dgm:spPr/>
      <dgm:t>
        <a:bodyPr/>
        <a:lstStyle/>
        <a:p>
          <a:r>
            <a:rPr lang="en-US" sz="1800" b="1" dirty="0"/>
            <a:t>Foot Orthoses + Lateral Posting</a:t>
          </a:r>
          <a:endParaRPr lang="en-US" sz="1800" dirty="0"/>
        </a:p>
      </dgm:t>
    </dgm:pt>
    <dgm:pt modelId="{13AB9F22-FDA7-4594-B231-78FEC40AA679}" type="parTrans" cxnId="{3F8CA2B5-2BE2-4AB6-83C2-84E032EA603E}">
      <dgm:prSet/>
      <dgm:spPr/>
      <dgm:t>
        <a:bodyPr/>
        <a:lstStyle/>
        <a:p>
          <a:endParaRPr lang="en-US"/>
        </a:p>
      </dgm:t>
    </dgm:pt>
    <dgm:pt modelId="{8922AB88-15ED-4F2B-979D-CE442563393A}" type="sibTrans" cxnId="{3F8CA2B5-2BE2-4AB6-83C2-84E032EA603E}">
      <dgm:prSet/>
      <dgm:spPr/>
      <dgm:t>
        <a:bodyPr/>
        <a:lstStyle/>
        <a:p>
          <a:endParaRPr lang="en-US"/>
        </a:p>
      </dgm:t>
    </dgm:pt>
    <dgm:pt modelId="{774CB61F-33DE-4556-BAF2-2B5C1F6F6DE3}">
      <dgm:prSet custT="1"/>
      <dgm:spPr/>
      <dgm:t>
        <a:bodyPr/>
        <a:lstStyle/>
        <a:p>
          <a:r>
            <a:rPr lang="en-US" sz="1600" dirty="0"/>
            <a:t>Semi-rigid insoles with lateral posting/first-ray relief to redistribute pressure.</a:t>
          </a:r>
        </a:p>
      </dgm:t>
    </dgm:pt>
    <dgm:pt modelId="{7C46E175-7757-43CC-ACB0-1232A01610BF}" type="parTrans" cxnId="{1639A4B2-1042-4DDB-BE55-A0FB9D469524}">
      <dgm:prSet/>
      <dgm:spPr/>
      <dgm:t>
        <a:bodyPr/>
        <a:lstStyle/>
        <a:p>
          <a:endParaRPr lang="en-US"/>
        </a:p>
      </dgm:t>
    </dgm:pt>
    <dgm:pt modelId="{2120FD69-9A64-4585-B7EC-9C39E296536C}" type="sibTrans" cxnId="{1639A4B2-1042-4DDB-BE55-A0FB9D469524}">
      <dgm:prSet/>
      <dgm:spPr/>
      <dgm:t>
        <a:bodyPr/>
        <a:lstStyle/>
        <a:p>
          <a:endParaRPr lang="en-US"/>
        </a:p>
      </dgm:t>
    </dgm:pt>
    <dgm:pt modelId="{C55D7206-E335-4C63-B9F5-31DDA4472FBE}">
      <dgm:prSet custT="1"/>
      <dgm:spPr/>
      <dgm:t>
        <a:bodyPr/>
        <a:lstStyle/>
        <a:p>
          <a:r>
            <a:rPr lang="en-US" sz="1800" b="1" dirty="0"/>
            <a:t>Gastrocnemius–Achilles Stretching</a:t>
          </a:r>
          <a:endParaRPr lang="en-US" sz="1800" dirty="0"/>
        </a:p>
      </dgm:t>
    </dgm:pt>
    <dgm:pt modelId="{2BC30EDA-C1C8-4828-A5FA-447ADDCB9A87}" type="parTrans" cxnId="{CF6BC83C-5C77-4496-9E5E-0572D2FB791A}">
      <dgm:prSet/>
      <dgm:spPr/>
      <dgm:t>
        <a:bodyPr/>
        <a:lstStyle/>
        <a:p>
          <a:endParaRPr lang="en-US"/>
        </a:p>
      </dgm:t>
    </dgm:pt>
    <dgm:pt modelId="{6457E4A9-1F88-47FA-9EF3-EEEB4DA92F20}" type="sibTrans" cxnId="{CF6BC83C-5C77-4496-9E5E-0572D2FB791A}">
      <dgm:prSet/>
      <dgm:spPr/>
      <dgm:t>
        <a:bodyPr/>
        <a:lstStyle/>
        <a:p>
          <a:endParaRPr lang="en-US"/>
        </a:p>
      </dgm:t>
    </dgm:pt>
    <dgm:pt modelId="{D8E6AD65-8A4E-4D9A-85CE-95F1753CC56D}">
      <dgm:prSet custT="1"/>
      <dgm:spPr/>
      <dgm:t>
        <a:bodyPr/>
        <a:lstStyle/>
        <a:p>
          <a:r>
            <a:rPr lang="en-US" sz="1600" dirty="0"/>
            <a:t>Address </a:t>
          </a:r>
          <a:r>
            <a:rPr lang="en-US" sz="1600" dirty="0" err="1"/>
            <a:t>equinus</a:t>
          </a:r>
          <a:r>
            <a:rPr lang="en-US" sz="1600" dirty="0"/>
            <a:t> </a:t>
          </a:r>
        </a:p>
      </dgm:t>
    </dgm:pt>
    <dgm:pt modelId="{4923E31E-40CE-451D-A6BE-57B7F2889FDC}" type="parTrans" cxnId="{905FB864-4FA0-44DD-A4F2-EAAFEA3013B9}">
      <dgm:prSet/>
      <dgm:spPr/>
      <dgm:t>
        <a:bodyPr/>
        <a:lstStyle/>
        <a:p>
          <a:endParaRPr lang="en-US"/>
        </a:p>
      </dgm:t>
    </dgm:pt>
    <dgm:pt modelId="{383FF28A-2464-466C-9C94-D23E51755227}" type="sibTrans" cxnId="{905FB864-4FA0-44DD-A4F2-EAAFEA3013B9}">
      <dgm:prSet/>
      <dgm:spPr/>
      <dgm:t>
        <a:bodyPr/>
        <a:lstStyle/>
        <a:p>
          <a:endParaRPr lang="en-US"/>
        </a:p>
      </dgm:t>
    </dgm:pt>
    <dgm:pt modelId="{D2C0151D-8547-4734-BFE8-2D2C769133AD}">
      <dgm:prSet custT="1"/>
      <dgm:spPr/>
      <dgm:t>
        <a:bodyPr/>
        <a:lstStyle/>
        <a:p>
          <a:r>
            <a:rPr lang="en-US" sz="1800" b="1" dirty="0"/>
            <a:t>Intrinsic Foot Muscle Activation</a:t>
          </a:r>
          <a:endParaRPr lang="en-US" sz="1800" dirty="0"/>
        </a:p>
      </dgm:t>
    </dgm:pt>
    <dgm:pt modelId="{CAACFB9F-BA40-4A44-A87B-DE19A621FAB0}" type="parTrans" cxnId="{8E4B9B1D-B183-4C10-951F-77DC0E372AA5}">
      <dgm:prSet/>
      <dgm:spPr/>
      <dgm:t>
        <a:bodyPr/>
        <a:lstStyle/>
        <a:p>
          <a:endParaRPr lang="en-US"/>
        </a:p>
      </dgm:t>
    </dgm:pt>
    <dgm:pt modelId="{9510AC4F-CA61-45FD-BCFE-A4D927F3618E}" type="sibTrans" cxnId="{8E4B9B1D-B183-4C10-951F-77DC0E372AA5}">
      <dgm:prSet/>
      <dgm:spPr/>
      <dgm:t>
        <a:bodyPr/>
        <a:lstStyle/>
        <a:p>
          <a:endParaRPr lang="en-US"/>
        </a:p>
      </dgm:t>
    </dgm:pt>
    <dgm:pt modelId="{07F48197-398C-4C0F-A81E-FA22F01F5826}">
      <dgm:prSet custT="1"/>
      <dgm:spPr/>
      <dgm:t>
        <a:bodyPr/>
        <a:lstStyle/>
        <a:p>
          <a:r>
            <a:rPr lang="en-US" sz="1600" dirty="0"/>
            <a:t>Towel-scrunch and toe-spreading</a:t>
          </a:r>
        </a:p>
      </dgm:t>
    </dgm:pt>
    <dgm:pt modelId="{FBE25ECF-E754-421D-A178-B40B1B6C6DEE}" type="parTrans" cxnId="{D041D75B-9D4A-4311-A809-12646778FDCD}">
      <dgm:prSet/>
      <dgm:spPr/>
      <dgm:t>
        <a:bodyPr/>
        <a:lstStyle/>
        <a:p>
          <a:endParaRPr lang="en-US"/>
        </a:p>
      </dgm:t>
    </dgm:pt>
    <dgm:pt modelId="{E8D724EB-8B1D-41D9-8666-050A625DEC59}" type="sibTrans" cxnId="{D041D75B-9D4A-4311-A809-12646778FDCD}">
      <dgm:prSet/>
      <dgm:spPr/>
      <dgm:t>
        <a:bodyPr/>
        <a:lstStyle/>
        <a:p>
          <a:endParaRPr lang="en-US"/>
        </a:p>
      </dgm:t>
    </dgm:pt>
    <dgm:pt modelId="{AD286B51-0897-45BD-A893-AE4C4920A200}">
      <dgm:prSet custT="1"/>
      <dgm:spPr/>
      <dgm:t>
        <a:bodyPr/>
        <a:lstStyle/>
        <a:p>
          <a:r>
            <a:rPr lang="en-US" sz="1800" b="1" dirty="0"/>
            <a:t>Posterior Tibial Muscle Stretching</a:t>
          </a:r>
          <a:endParaRPr lang="en-US" sz="1800" dirty="0"/>
        </a:p>
      </dgm:t>
    </dgm:pt>
    <dgm:pt modelId="{E9A23B9A-B1B8-404D-A525-33F86CB600CE}" type="parTrans" cxnId="{44AAE5A2-89D9-4024-8E0D-8CC842A161A1}">
      <dgm:prSet/>
      <dgm:spPr/>
      <dgm:t>
        <a:bodyPr/>
        <a:lstStyle/>
        <a:p>
          <a:endParaRPr lang="en-US"/>
        </a:p>
      </dgm:t>
    </dgm:pt>
    <dgm:pt modelId="{0726B324-ECA2-4D89-8C1A-4A90B84282F0}" type="sibTrans" cxnId="{44AAE5A2-89D9-4024-8E0D-8CC842A161A1}">
      <dgm:prSet/>
      <dgm:spPr/>
      <dgm:t>
        <a:bodyPr/>
        <a:lstStyle/>
        <a:p>
          <a:endParaRPr lang="en-US"/>
        </a:p>
      </dgm:t>
    </dgm:pt>
    <dgm:pt modelId="{F7B627D0-9FAF-45E2-9502-5C5273FC22F5}">
      <dgm:prSet custT="1"/>
      <dgm:spPr/>
      <dgm:t>
        <a:bodyPr/>
        <a:lstStyle/>
        <a:p>
          <a:r>
            <a:rPr lang="en-US" sz="1600" dirty="0"/>
            <a:t>Resistance-band exercises to enhance medial support(opposite of flat flatfoot)</a:t>
          </a:r>
        </a:p>
      </dgm:t>
    </dgm:pt>
    <dgm:pt modelId="{1F2DD2BA-2C52-4861-B4B2-61C3DCB270E3}" type="parTrans" cxnId="{534CD20A-F466-48E4-BE9E-15D2B6839189}">
      <dgm:prSet/>
      <dgm:spPr/>
      <dgm:t>
        <a:bodyPr/>
        <a:lstStyle/>
        <a:p>
          <a:endParaRPr lang="en-US"/>
        </a:p>
      </dgm:t>
    </dgm:pt>
    <dgm:pt modelId="{440C5397-7056-42D3-81E9-23131D07E322}" type="sibTrans" cxnId="{534CD20A-F466-48E4-BE9E-15D2B6839189}">
      <dgm:prSet/>
      <dgm:spPr/>
      <dgm:t>
        <a:bodyPr/>
        <a:lstStyle/>
        <a:p>
          <a:endParaRPr lang="en-US"/>
        </a:p>
      </dgm:t>
    </dgm:pt>
    <dgm:pt modelId="{82B154C8-A9AF-4BF0-A926-EAE36DEF00A4}">
      <dgm:prSet custT="1"/>
      <dgm:spPr/>
      <dgm:t>
        <a:bodyPr/>
        <a:lstStyle/>
        <a:p>
          <a:r>
            <a:rPr lang="en-US" sz="1800" b="1" dirty="0"/>
            <a:t>Proprioception &amp; Balance Training</a:t>
          </a:r>
          <a:endParaRPr lang="en-US" sz="1800" dirty="0"/>
        </a:p>
      </dgm:t>
    </dgm:pt>
    <dgm:pt modelId="{D0A9E98A-1196-49EC-8676-AFE664C1EA98}" type="parTrans" cxnId="{B1864506-DE0E-4573-A52C-B9032F905909}">
      <dgm:prSet/>
      <dgm:spPr/>
      <dgm:t>
        <a:bodyPr/>
        <a:lstStyle/>
        <a:p>
          <a:endParaRPr lang="en-US"/>
        </a:p>
      </dgm:t>
    </dgm:pt>
    <dgm:pt modelId="{3AFC1F24-56CC-422D-8EC6-C5F1EF2BB2AC}" type="sibTrans" cxnId="{B1864506-DE0E-4573-A52C-B9032F905909}">
      <dgm:prSet/>
      <dgm:spPr/>
      <dgm:t>
        <a:bodyPr/>
        <a:lstStyle/>
        <a:p>
          <a:endParaRPr lang="en-US"/>
        </a:p>
      </dgm:t>
    </dgm:pt>
    <dgm:pt modelId="{B328A807-F713-4C25-8D69-DB7E4F05C341}">
      <dgm:prSet custT="1"/>
      <dgm:spPr/>
      <dgm:t>
        <a:bodyPr/>
        <a:lstStyle/>
        <a:p>
          <a:r>
            <a:rPr lang="en-US" sz="1600" dirty="0"/>
            <a:t>single-leg stance</a:t>
          </a:r>
        </a:p>
      </dgm:t>
    </dgm:pt>
    <dgm:pt modelId="{F05E05CB-4915-4C67-A39F-8E75CB06A0C0}" type="parTrans" cxnId="{FC300957-2B61-4189-B591-FDDF131F3FF9}">
      <dgm:prSet/>
      <dgm:spPr/>
      <dgm:t>
        <a:bodyPr/>
        <a:lstStyle/>
        <a:p>
          <a:endParaRPr lang="en-US"/>
        </a:p>
      </dgm:t>
    </dgm:pt>
    <dgm:pt modelId="{7D6F4694-DCD5-44EE-85FA-C1A20F53ED87}" type="sibTrans" cxnId="{FC300957-2B61-4189-B591-FDDF131F3FF9}">
      <dgm:prSet/>
      <dgm:spPr/>
      <dgm:t>
        <a:bodyPr/>
        <a:lstStyle/>
        <a:p>
          <a:endParaRPr lang="en-US"/>
        </a:p>
      </dgm:t>
    </dgm:pt>
    <dgm:pt modelId="{F9910DB2-5EA4-4F2B-B797-356801BE24DC}">
      <dgm:prSet custT="1"/>
      <dgm:spPr/>
      <dgm:t>
        <a:bodyPr/>
        <a:lstStyle/>
        <a:p>
          <a:r>
            <a:rPr lang="en-US" sz="1600" dirty="0"/>
            <a:t>improve ankle stability and reduce sprain risk</a:t>
          </a:r>
        </a:p>
      </dgm:t>
    </dgm:pt>
    <dgm:pt modelId="{319D0304-20F5-4B60-822E-AE3D0F0DAEEA}" type="parTrans" cxnId="{FFAB3D57-AED8-4656-AEC9-747CE1A466FC}">
      <dgm:prSet/>
      <dgm:spPr/>
      <dgm:t>
        <a:bodyPr/>
        <a:lstStyle/>
        <a:p>
          <a:endParaRPr lang="en-US"/>
        </a:p>
      </dgm:t>
    </dgm:pt>
    <dgm:pt modelId="{0176DB8D-DE0F-4A2D-9662-4145838730BF}" type="sibTrans" cxnId="{FFAB3D57-AED8-4656-AEC9-747CE1A466FC}">
      <dgm:prSet/>
      <dgm:spPr/>
      <dgm:t>
        <a:bodyPr/>
        <a:lstStyle/>
        <a:p>
          <a:endParaRPr lang="en-US"/>
        </a:p>
      </dgm:t>
    </dgm:pt>
    <dgm:pt modelId="{404CD1E4-1F39-9A46-ADDD-CEBAED5BD723}" type="pres">
      <dgm:prSet presAssocID="{ACC47BD4-013D-449C-A215-B6762F2D2010}" presName="linear" presStyleCnt="0">
        <dgm:presLayoutVars>
          <dgm:dir/>
          <dgm:animLvl val="lvl"/>
          <dgm:resizeHandles val="exact"/>
        </dgm:presLayoutVars>
      </dgm:prSet>
      <dgm:spPr/>
    </dgm:pt>
    <dgm:pt modelId="{B22FDA34-A2A8-B940-BC45-428DAE4C0FC4}" type="pres">
      <dgm:prSet presAssocID="{DD20A121-B672-4F8B-829F-EBA2DD9B37AD}" presName="parentLin" presStyleCnt="0"/>
      <dgm:spPr/>
    </dgm:pt>
    <dgm:pt modelId="{B29BCA57-0857-6240-9FBD-26576D11AA84}" type="pres">
      <dgm:prSet presAssocID="{DD20A121-B672-4F8B-829F-EBA2DD9B37AD}" presName="parentLeftMargin" presStyleLbl="node1" presStyleIdx="0" presStyleCnt="5"/>
      <dgm:spPr/>
    </dgm:pt>
    <dgm:pt modelId="{C0A848DB-E2BE-F347-9FAE-66E1F1D0B05D}" type="pres">
      <dgm:prSet presAssocID="{DD20A121-B672-4F8B-829F-EBA2DD9B37AD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D0DBC5A6-ED17-4248-A905-A903BDB0A61C}" type="pres">
      <dgm:prSet presAssocID="{DD20A121-B672-4F8B-829F-EBA2DD9B37AD}" presName="negativeSpace" presStyleCnt="0"/>
      <dgm:spPr/>
    </dgm:pt>
    <dgm:pt modelId="{A9F6EF62-A16A-7A47-AE07-81304BEF7E07}" type="pres">
      <dgm:prSet presAssocID="{DD20A121-B672-4F8B-829F-EBA2DD9B37AD}" presName="childText" presStyleLbl="conFgAcc1" presStyleIdx="0" presStyleCnt="5">
        <dgm:presLayoutVars>
          <dgm:bulletEnabled val="1"/>
        </dgm:presLayoutVars>
      </dgm:prSet>
      <dgm:spPr/>
    </dgm:pt>
    <dgm:pt modelId="{18623278-FB93-D042-9D8B-C3854DA9480A}" type="pres">
      <dgm:prSet presAssocID="{8922AB88-15ED-4F2B-979D-CE442563393A}" presName="spaceBetweenRectangles" presStyleCnt="0"/>
      <dgm:spPr/>
    </dgm:pt>
    <dgm:pt modelId="{6CECD0FE-BC19-BE44-9BEB-EA10CBBFC516}" type="pres">
      <dgm:prSet presAssocID="{C55D7206-E335-4C63-B9F5-31DDA4472FBE}" presName="parentLin" presStyleCnt="0"/>
      <dgm:spPr/>
    </dgm:pt>
    <dgm:pt modelId="{911D666C-9090-E34A-83B7-BE0D9F9F2D01}" type="pres">
      <dgm:prSet presAssocID="{C55D7206-E335-4C63-B9F5-31DDA4472FBE}" presName="parentLeftMargin" presStyleLbl="node1" presStyleIdx="0" presStyleCnt="5"/>
      <dgm:spPr/>
    </dgm:pt>
    <dgm:pt modelId="{30824744-39B0-7243-A846-7331B6D571B4}" type="pres">
      <dgm:prSet presAssocID="{C55D7206-E335-4C63-B9F5-31DDA4472FBE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607B1FFE-A011-9F4E-865E-4580CF872EF1}" type="pres">
      <dgm:prSet presAssocID="{C55D7206-E335-4C63-B9F5-31DDA4472FBE}" presName="negativeSpace" presStyleCnt="0"/>
      <dgm:spPr/>
    </dgm:pt>
    <dgm:pt modelId="{6C4DB3CE-973E-4240-9656-9B538E6CE2D5}" type="pres">
      <dgm:prSet presAssocID="{C55D7206-E335-4C63-B9F5-31DDA4472FBE}" presName="childText" presStyleLbl="conFgAcc1" presStyleIdx="1" presStyleCnt="5">
        <dgm:presLayoutVars>
          <dgm:bulletEnabled val="1"/>
        </dgm:presLayoutVars>
      </dgm:prSet>
      <dgm:spPr/>
    </dgm:pt>
    <dgm:pt modelId="{79203C54-B4D1-6246-90E6-600F12452709}" type="pres">
      <dgm:prSet presAssocID="{6457E4A9-1F88-47FA-9EF3-EEEB4DA92F20}" presName="spaceBetweenRectangles" presStyleCnt="0"/>
      <dgm:spPr/>
    </dgm:pt>
    <dgm:pt modelId="{FA0DA9A6-EBAA-4740-8BC6-A02EA77DF87A}" type="pres">
      <dgm:prSet presAssocID="{D2C0151D-8547-4734-BFE8-2D2C769133AD}" presName="parentLin" presStyleCnt="0"/>
      <dgm:spPr/>
    </dgm:pt>
    <dgm:pt modelId="{DE9A251F-1F5B-1D46-ABBA-5308736EC2B0}" type="pres">
      <dgm:prSet presAssocID="{D2C0151D-8547-4734-BFE8-2D2C769133AD}" presName="parentLeftMargin" presStyleLbl="node1" presStyleIdx="1" presStyleCnt="5"/>
      <dgm:spPr/>
    </dgm:pt>
    <dgm:pt modelId="{B54BA726-42F4-FC44-86CE-6A0D2A8BC4FC}" type="pres">
      <dgm:prSet presAssocID="{D2C0151D-8547-4734-BFE8-2D2C769133AD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973D2D76-E78E-264F-9AC7-246E40DDB63B}" type="pres">
      <dgm:prSet presAssocID="{D2C0151D-8547-4734-BFE8-2D2C769133AD}" presName="negativeSpace" presStyleCnt="0"/>
      <dgm:spPr/>
    </dgm:pt>
    <dgm:pt modelId="{1621D224-1F74-7E40-B4BD-B35A2793DD78}" type="pres">
      <dgm:prSet presAssocID="{D2C0151D-8547-4734-BFE8-2D2C769133AD}" presName="childText" presStyleLbl="conFgAcc1" presStyleIdx="2" presStyleCnt="5">
        <dgm:presLayoutVars>
          <dgm:bulletEnabled val="1"/>
        </dgm:presLayoutVars>
      </dgm:prSet>
      <dgm:spPr/>
    </dgm:pt>
    <dgm:pt modelId="{4E0FA8D1-46E4-3449-BB4C-27B1F00187CF}" type="pres">
      <dgm:prSet presAssocID="{9510AC4F-CA61-45FD-BCFE-A4D927F3618E}" presName="spaceBetweenRectangles" presStyleCnt="0"/>
      <dgm:spPr/>
    </dgm:pt>
    <dgm:pt modelId="{89564B7A-105C-D748-ACA8-9C6CCBC8872E}" type="pres">
      <dgm:prSet presAssocID="{AD286B51-0897-45BD-A893-AE4C4920A200}" presName="parentLin" presStyleCnt="0"/>
      <dgm:spPr/>
    </dgm:pt>
    <dgm:pt modelId="{37307F16-C2E5-B14F-A24E-6F39B5488771}" type="pres">
      <dgm:prSet presAssocID="{AD286B51-0897-45BD-A893-AE4C4920A200}" presName="parentLeftMargin" presStyleLbl="node1" presStyleIdx="2" presStyleCnt="5"/>
      <dgm:spPr/>
    </dgm:pt>
    <dgm:pt modelId="{4BB4BACB-84C3-914D-A972-41E0CFA11830}" type="pres">
      <dgm:prSet presAssocID="{AD286B51-0897-45BD-A893-AE4C4920A200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BBC21AF4-F741-2D40-BC47-528F46BCAC0E}" type="pres">
      <dgm:prSet presAssocID="{AD286B51-0897-45BD-A893-AE4C4920A200}" presName="negativeSpace" presStyleCnt="0"/>
      <dgm:spPr/>
    </dgm:pt>
    <dgm:pt modelId="{2E42BC04-8D6D-3143-93B3-040A213003F0}" type="pres">
      <dgm:prSet presAssocID="{AD286B51-0897-45BD-A893-AE4C4920A200}" presName="childText" presStyleLbl="conFgAcc1" presStyleIdx="3" presStyleCnt="5">
        <dgm:presLayoutVars>
          <dgm:bulletEnabled val="1"/>
        </dgm:presLayoutVars>
      </dgm:prSet>
      <dgm:spPr/>
    </dgm:pt>
    <dgm:pt modelId="{DAF7351B-5CE0-7B43-B202-86F2138FE950}" type="pres">
      <dgm:prSet presAssocID="{0726B324-ECA2-4D89-8C1A-4A90B84282F0}" presName="spaceBetweenRectangles" presStyleCnt="0"/>
      <dgm:spPr/>
    </dgm:pt>
    <dgm:pt modelId="{8A3147C4-0B31-204A-B9DE-0A90E53EF375}" type="pres">
      <dgm:prSet presAssocID="{82B154C8-A9AF-4BF0-A926-EAE36DEF00A4}" presName="parentLin" presStyleCnt="0"/>
      <dgm:spPr/>
    </dgm:pt>
    <dgm:pt modelId="{8179804A-BCE1-8A4C-AF29-5606D8E94A93}" type="pres">
      <dgm:prSet presAssocID="{82B154C8-A9AF-4BF0-A926-EAE36DEF00A4}" presName="parentLeftMargin" presStyleLbl="node1" presStyleIdx="3" presStyleCnt="5"/>
      <dgm:spPr/>
    </dgm:pt>
    <dgm:pt modelId="{FEA396AD-401D-E549-937C-591F99EE5F6D}" type="pres">
      <dgm:prSet presAssocID="{82B154C8-A9AF-4BF0-A926-EAE36DEF00A4}" presName="parentText" presStyleLbl="node1" presStyleIdx="4" presStyleCnt="5">
        <dgm:presLayoutVars>
          <dgm:chMax val="0"/>
          <dgm:bulletEnabled val="1"/>
        </dgm:presLayoutVars>
      </dgm:prSet>
      <dgm:spPr/>
    </dgm:pt>
    <dgm:pt modelId="{013C4FA2-3322-024E-99E1-4F3264F18E98}" type="pres">
      <dgm:prSet presAssocID="{82B154C8-A9AF-4BF0-A926-EAE36DEF00A4}" presName="negativeSpace" presStyleCnt="0"/>
      <dgm:spPr/>
    </dgm:pt>
    <dgm:pt modelId="{9399D6FA-E100-3F4B-B3B9-AF22874B7574}" type="pres">
      <dgm:prSet presAssocID="{82B154C8-A9AF-4BF0-A926-EAE36DEF00A4}" presName="childText" presStyleLbl="conFgAcc1" presStyleIdx="4" presStyleCnt="5" custLinFactNeighborX="-390">
        <dgm:presLayoutVars>
          <dgm:bulletEnabled val="1"/>
        </dgm:presLayoutVars>
      </dgm:prSet>
      <dgm:spPr/>
    </dgm:pt>
  </dgm:ptLst>
  <dgm:cxnLst>
    <dgm:cxn modelId="{B1864506-DE0E-4573-A52C-B9032F905909}" srcId="{ACC47BD4-013D-449C-A215-B6762F2D2010}" destId="{82B154C8-A9AF-4BF0-A926-EAE36DEF00A4}" srcOrd="4" destOrd="0" parTransId="{D0A9E98A-1196-49EC-8676-AFE664C1EA98}" sibTransId="{3AFC1F24-56CC-422D-8EC6-C5F1EF2BB2AC}"/>
    <dgm:cxn modelId="{91F9BD08-0BE0-904E-B26F-719143BDC255}" type="presOf" srcId="{ACC47BD4-013D-449C-A215-B6762F2D2010}" destId="{404CD1E4-1F39-9A46-ADDD-CEBAED5BD723}" srcOrd="0" destOrd="0" presId="urn:microsoft.com/office/officeart/2005/8/layout/list1"/>
    <dgm:cxn modelId="{4E808709-7579-CD47-B5F6-32C5C2DC9E67}" type="presOf" srcId="{82B154C8-A9AF-4BF0-A926-EAE36DEF00A4}" destId="{8179804A-BCE1-8A4C-AF29-5606D8E94A93}" srcOrd="0" destOrd="0" presId="urn:microsoft.com/office/officeart/2005/8/layout/list1"/>
    <dgm:cxn modelId="{534CD20A-F466-48E4-BE9E-15D2B6839189}" srcId="{AD286B51-0897-45BD-A893-AE4C4920A200}" destId="{F7B627D0-9FAF-45E2-9502-5C5273FC22F5}" srcOrd="0" destOrd="0" parTransId="{1F2DD2BA-2C52-4861-B4B2-61C3DCB270E3}" sibTransId="{440C5397-7056-42D3-81E9-23131D07E322}"/>
    <dgm:cxn modelId="{8E4B9B1D-B183-4C10-951F-77DC0E372AA5}" srcId="{ACC47BD4-013D-449C-A215-B6762F2D2010}" destId="{D2C0151D-8547-4734-BFE8-2D2C769133AD}" srcOrd="2" destOrd="0" parTransId="{CAACFB9F-BA40-4A44-A87B-DE19A621FAB0}" sibTransId="{9510AC4F-CA61-45FD-BCFE-A4D927F3618E}"/>
    <dgm:cxn modelId="{493BBF29-D127-F241-AC8C-24FBF391B45E}" type="presOf" srcId="{F9910DB2-5EA4-4F2B-B797-356801BE24DC}" destId="{9399D6FA-E100-3F4B-B3B9-AF22874B7574}" srcOrd="0" destOrd="1" presId="urn:microsoft.com/office/officeart/2005/8/layout/list1"/>
    <dgm:cxn modelId="{CF6BC83C-5C77-4496-9E5E-0572D2FB791A}" srcId="{ACC47BD4-013D-449C-A215-B6762F2D2010}" destId="{C55D7206-E335-4C63-B9F5-31DDA4472FBE}" srcOrd="1" destOrd="0" parTransId="{2BC30EDA-C1C8-4828-A5FA-447ADDCB9A87}" sibTransId="{6457E4A9-1F88-47FA-9EF3-EEEB4DA92F20}"/>
    <dgm:cxn modelId="{D041D75B-9D4A-4311-A809-12646778FDCD}" srcId="{D2C0151D-8547-4734-BFE8-2D2C769133AD}" destId="{07F48197-398C-4C0F-A81E-FA22F01F5826}" srcOrd="0" destOrd="0" parTransId="{FBE25ECF-E754-421D-A178-B40B1B6C6DEE}" sibTransId="{E8D724EB-8B1D-41D9-8666-050A625DEC59}"/>
    <dgm:cxn modelId="{905FB864-4FA0-44DD-A4F2-EAAFEA3013B9}" srcId="{C55D7206-E335-4C63-B9F5-31DDA4472FBE}" destId="{D8E6AD65-8A4E-4D9A-85CE-95F1753CC56D}" srcOrd="0" destOrd="0" parTransId="{4923E31E-40CE-451D-A6BE-57B7F2889FDC}" sibTransId="{383FF28A-2464-466C-9C94-D23E51755227}"/>
    <dgm:cxn modelId="{FC300957-2B61-4189-B591-FDDF131F3FF9}" srcId="{82B154C8-A9AF-4BF0-A926-EAE36DEF00A4}" destId="{B328A807-F713-4C25-8D69-DB7E4F05C341}" srcOrd="0" destOrd="0" parTransId="{F05E05CB-4915-4C67-A39F-8E75CB06A0C0}" sibTransId="{7D6F4694-DCD5-44EE-85FA-C1A20F53ED87}"/>
    <dgm:cxn modelId="{FFAB3D57-AED8-4656-AEC9-747CE1A466FC}" srcId="{82B154C8-A9AF-4BF0-A926-EAE36DEF00A4}" destId="{F9910DB2-5EA4-4F2B-B797-356801BE24DC}" srcOrd="1" destOrd="0" parTransId="{319D0304-20F5-4B60-822E-AE3D0F0DAEEA}" sibTransId="{0176DB8D-DE0F-4A2D-9662-4145838730BF}"/>
    <dgm:cxn modelId="{8C6B4D79-E8F6-D247-9873-12698B46718E}" type="presOf" srcId="{D8E6AD65-8A4E-4D9A-85CE-95F1753CC56D}" destId="{6C4DB3CE-973E-4240-9656-9B538E6CE2D5}" srcOrd="0" destOrd="0" presId="urn:microsoft.com/office/officeart/2005/8/layout/list1"/>
    <dgm:cxn modelId="{5A75B77D-1500-3E4E-8101-48CBD3224E4C}" type="presOf" srcId="{F7B627D0-9FAF-45E2-9502-5C5273FC22F5}" destId="{2E42BC04-8D6D-3143-93B3-040A213003F0}" srcOrd="0" destOrd="0" presId="urn:microsoft.com/office/officeart/2005/8/layout/list1"/>
    <dgm:cxn modelId="{40E74294-63C5-CE4D-8536-43BE013DA7AB}" type="presOf" srcId="{AD286B51-0897-45BD-A893-AE4C4920A200}" destId="{37307F16-C2E5-B14F-A24E-6F39B5488771}" srcOrd="0" destOrd="0" presId="urn:microsoft.com/office/officeart/2005/8/layout/list1"/>
    <dgm:cxn modelId="{87D2F698-14DF-2643-A1FD-242EFF9DF499}" type="presOf" srcId="{B328A807-F713-4C25-8D69-DB7E4F05C341}" destId="{9399D6FA-E100-3F4B-B3B9-AF22874B7574}" srcOrd="0" destOrd="0" presId="urn:microsoft.com/office/officeart/2005/8/layout/list1"/>
    <dgm:cxn modelId="{937B2C9E-287E-094E-9A6A-FE32F3C5A2F2}" type="presOf" srcId="{C55D7206-E335-4C63-B9F5-31DDA4472FBE}" destId="{911D666C-9090-E34A-83B7-BE0D9F9F2D01}" srcOrd="0" destOrd="0" presId="urn:microsoft.com/office/officeart/2005/8/layout/list1"/>
    <dgm:cxn modelId="{D07CBFA1-ED4B-5740-A825-1C8468342627}" type="presOf" srcId="{774CB61F-33DE-4556-BAF2-2B5C1F6F6DE3}" destId="{A9F6EF62-A16A-7A47-AE07-81304BEF7E07}" srcOrd="0" destOrd="0" presId="urn:microsoft.com/office/officeart/2005/8/layout/list1"/>
    <dgm:cxn modelId="{44AAE5A2-89D9-4024-8E0D-8CC842A161A1}" srcId="{ACC47BD4-013D-449C-A215-B6762F2D2010}" destId="{AD286B51-0897-45BD-A893-AE4C4920A200}" srcOrd="3" destOrd="0" parTransId="{E9A23B9A-B1B8-404D-A525-33F86CB600CE}" sibTransId="{0726B324-ECA2-4D89-8C1A-4A90B84282F0}"/>
    <dgm:cxn modelId="{DBEC15A5-0032-4A4D-BA8A-474E8C1A1F0E}" type="presOf" srcId="{DD20A121-B672-4F8B-829F-EBA2DD9B37AD}" destId="{C0A848DB-E2BE-F347-9FAE-66E1F1D0B05D}" srcOrd="1" destOrd="0" presId="urn:microsoft.com/office/officeart/2005/8/layout/list1"/>
    <dgm:cxn modelId="{F04DF7AD-A130-6D46-A03D-53A17D5E0EB7}" type="presOf" srcId="{82B154C8-A9AF-4BF0-A926-EAE36DEF00A4}" destId="{FEA396AD-401D-E549-937C-591F99EE5F6D}" srcOrd="1" destOrd="0" presId="urn:microsoft.com/office/officeart/2005/8/layout/list1"/>
    <dgm:cxn modelId="{E375A2B0-4907-8C4A-BBB4-4262C69374DF}" type="presOf" srcId="{D2C0151D-8547-4734-BFE8-2D2C769133AD}" destId="{B54BA726-42F4-FC44-86CE-6A0D2A8BC4FC}" srcOrd="1" destOrd="0" presId="urn:microsoft.com/office/officeart/2005/8/layout/list1"/>
    <dgm:cxn modelId="{1639A4B2-1042-4DDB-BE55-A0FB9D469524}" srcId="{DD20A121-B672-4F8B-829F-EBA2DD9B37AD}" destId="{774CB61F-33DE-4556-BAF2-2B5C1F6F6DE3}" srcOrd="0" destOrd="0" parTransId="{7C46E175-7757-43CC-ACB0-1232A01610BF}" sibTransId="{2120FD69-9A64-4585-B7EC-9C39E296536C}"/>
    <dgm:cxn modelId="{3F8CA2B5-2BE2-4AB6-83C2-84E032EA603E}" srcId="{ACC47BD4-013D-449C-A215-B6762F2D2010}" destId="{DD20A121-B672-4F8B-829F-EBA2DD9B37AD}" srcOrd="0" destOrd="0" parTransId="{13AB9F22-FDA7-4594-B231-78FEC40AA679}" sibTransId="{8922AB88-15ED-4F2B-979D-CE442563393A}"/>
    <dgm:cxn modelId="{981371BC-DA17-8342-AB5B-8055BA094297}" type="presOf" srcId="{AD286B51-0897-45BD-A893-AE4C4920A200}" destId="{4BB4BACB-84C3-914D-A972-41E0CFA11830}" srcOrd="1" destOrd="0" presId="urn:microsoft.com/office/officeart/2005/8/layout/list1"/>
    <dgm:cxn modelId="{EF4917D5-B327-EF47-9969-C12A91AA1786}" type="presOf" srcId="{C55D7206-E335-4C63-B9F5-31DDA4472FBE}" destId="{30824744-39B0-7243-A846-7331B6D571B4}" srcOrd="1" destOrd="0" presId="urn:microsoft.com/office/officeart/2005/8/layout/list1"/>
    <dgm:cxn modelId="{79EF19DC-871D-614A-BE55-339C69DF724A}" type="presOf" srcId="{07F48197-398C-4C0F-A81E-FA22F01F5826}" destId="{1621D224-1F74-7E40-B4BD-B35A2793DD78}" srcOrd="0" destOrd="0" presId="urn:microsoft.com/office/officeart/2005/8/layout/list1"/>
    <dgm:cxn modelId="{D241BCDD-24ED-4A4B-BE18-F3DA60F33F47}" type="presOf" srcId="{D2C0151D-8547-4734-BFE8-2D2C769133AD}" destId="{DE9A251F-1F5B-1D46-ABBA-5308736EC2B0}" srcOrd="0" destOrd="0" presId="urn:microsoft.com/office/officeart/2005/8/layout/list1"/>
    <dgm:cxn modelId="{935FB3FF-DD6E-8B47-86E0-3D6D3F6960EC}" type="presOf" srcId="{DD20A121-B672-4F8B-829F-EBA2DD9B37AD}" destId="{B29BCA57-0857-6240-9FBD-26576D11AA84}" srcOrd="0" destOrd="0" presId="urn:microsoft.com/office/officeart/2005/8/layout/list1"/>
    <dgm:cxn modelId="{8EDA292C-A753-5843-A236-87EEE205C8FC}" type="presParOf" srcId="{404CD1E4-1F39-9A46-ADDD-CEBAED5BD723}" destId="{B22FDA34-A2A8-B940-BC45-428DAE4C0FC4}" srcOrd="0" destOrd="0" presId="urn:microsoft.com/office/officeart/2005/8/layout/list1"/>
    <dgm:cxn modelId="{4B7D11EE-0E4C-1543-B70B-1CB23B740632}" type="presParOf" srcId="{B22FDA34-A2A8-B940-BC45-428DAE4C0FC4}" destId="{B29BCA57-0857-6240-9FBD-26576D11AA84}" srcOrd="0" destOrd="0" presId="urn:microsoft.com/office/officeart/2005/8/layout/list1"/>
    <dgm:cxn modelId="{3F15F5CC-73B7-DD45-96F4-3C9D959AD26A}" type="presParOf" srcId="{B22FDA34-A2A8-B940-BC45-428DAE4C0FC4}" destId="{C0A848DB-E2BE-F347-9FAE-66E1F1D0B05D}" srcOrd="1" destOrd="0" presId="urn:microsoft.com/office/officeart/2005/8/layout/list1"/>
    <dgm:cxn modelId="{FC3A6A08-9B1E-2A46-80EC-BE02D1198ACA}" type="presParOf" srcId="{404CD1E4-1F39-9A46-ADDD-CEBAED5BD723}" destId="{D0DBC5A6-ED17-4248-A905-A903BDB0A61C}" srcOrd="1" destOrd="0" presId="urn:microsoft.com/office/officeart/2005/8/layout/list1"/>
    <dgm:cxn modelId="{A80FD1E8-9C91-9D44-A765-BD7DAE5CDD6A}" type="presParOf" srcId="{404CD1E4-1F39-9A46-ADDD-CEBAED5BD723}" destId="{A9F6EF62-A16A-7A47-AE07-81304BEF7E07}" srcOrd="2" destOrd="0" presId="urn:microsoft.com/office/officeart/2005/8/layout/list1"/>
    <dgm:cxn modelId="{26971E23-478F-7F4C-83CD-9A754DE9CFC0}" type="presParOf" srcId="{404CD1E4-1F39-9A46-ADDD-CEBAED5BD723}" destId="{18623278-FB93-D042-9D8B-C3854DA9480A}" srcOrd="3" destOrd="0" presId="urn:microsoft.com/office/officeart/2005/8/layout/list1"/>
    <dgm:cxn modelId="{8F26C4CA-4D29-9044-A037-FF6DD6D160E5}" type="presParOf" srcId="{404CD1E4-1F39-9A46-ADDD-CEBAED5BD723}" destId="{6CECD0FE-BC19-BE44-9BEB-EA10CBBFC516}" srcOrd="4" destOrd="0" presId="urn:microsoft.com/office/officeart/2005/8/layout/list1"/>
    <dgm:cxn modelId="{13738184-0198-4E46-9CBC-DF7E3896907A}" type="presParOf" srcId="{6CECD0FE-BC19-BE44-9BEB-EA10CBBFC516}" destId="{911D666C-9090-E34A-83B7-BE0D9F9F2D01}" srcOrd="0" destOrd="0" presId="urn:microsoft.com/office/officeart/2005/8/layout/list1"/>
    <dgm:cxn modelId="{433C032A-E339-4D4C-BB61-593010BAC4DA}" type="presParOf" srcId="{6CECD0FE-BC19-BE44-9BEB-EA10CBBFC516}" destId="{30824744-39B0-7243-A846-7331B6D571B4}" srcOrd="1" destOrd="0" presId="urn:microsoft.com/office/officeart/2005/8/layout/list1"/>
    <dgm:cxn modelId="{A07AB75A-975A-4C4C-85AD-7CE8C44FE405}" type="presParOf" srcId="{404CD1E4-1F39-9A46-ADDD-CEBAED5BD723}" destId="{607B1FFE-A011-9F4E-865E-4580CF872EF1}" srcOrd="5" destOrd="0" presId="urn:microsoft.com/office/officeart/2005/8/layout/list1"/>
    <dgm:cxn modelId="{A8BAF05F-A18F-984D-B8EC-8D0BEB75CBEF}" type="presParOf" srcId="{404CD1E4-1F39-9A46-ADDD-CEBAED5BD723}" destId="{6C4DB3CE-973E-4240-9656-9B538E6CE2D5}" srcOrd="6" destOrd="0" presId="urn:microsoft.com/office/officeart/2005/8/layout/list1"/>
    <dgm:cxn modelId="{DF29A0D6-3636-E247-BC42-44BE3B8C5F2C}" type="presParOf" srcId="{404CD1E4-1F39-9A46-ADDD-CEBAED5BD723}" destId="{79203C54-B4D1-6246-90E6-600F12452709}" srcOrd="7" destOrd="0" presId="urn:microsoft.com/office/officeart/2005/8/layout/list1"/>
    <dgm:cxn modelId="{4C8CD6A4-AB76-4442-AC0F-E85EE15B7D22}" type="presParOf" srcId="{404CD1E4-1F39-9A46-ADDD-CEBAED5BD723}" destId="{FA0DA9A6-EBAA-4740-8BC6-A02EA77DF87A}" srcOrd="8" destOrd="0" presId="urn:microsoft.com/office/officeart/2005/8/layout/list1"/>
    <dgm:cxn modelId="{0E38D1B3-02B5-2E42-9441-878265BC563E}" type="presParOf" srcId="{FA0DA9A6-EBAA-4740-8BC6-A02EA77DF87A}" destId="{DE9A251F-1F5B-1D46-ABBA-5308736EC2B0}" srcOrd="0" destOrd="0" presId="urn:microsoft.com/office/officeart/2005/8/layout/list1"/>
    <dgm:cxn modelId="{93531D01-6074-DE41-99B9-E618FE8D4410}" type="presParOf" srcId="{FA0DA9A6-EBAA-4740-8BC6-A02EA77DF87A}" destId="{B54BA726-42F4-FC44-86CE-6A0D2A8BC4FC}" srcOrd="1" destOrd="0" presId="urn:microsoft.com/office/officeart/2005/8/layout/list1"/>
    <dgm:cxn modelId="{DE0022F7-0E73-A44A-9145-E73D97782E15}" type="presParOf" srcId="{404CD1E4-1F39-9A46-ADDD-CEBAED5BD723}" destId="{973D2D76-E78E-264F-9AC7-246E40DDB63B}" srcOrd="9" destOrd="0" presId="urn:microsoft.com/office/officeart/2005/8/layout/list1"/>
    <dgm:cxn modelId="{58694018-3136-8D45-93BA-54760BC53D45}" type="presParOf" srcId="{404CD1E4-1F39-9A46-ADDD-CEBAED5BD723}" destId="{1621D224-1F74-7E40-B4BD-B35A2793DD78}" srcOrd="10" destOrd="0" presId="urn:microsoft.com/office/officeart/2005/8/layout/list1"/>
    <dgm:cxn modelId="{668809C3-539D-3149-B196-34B24BF83289}" type="presParOf" srcId="{404CD1E4-1F39-9A46-ADDD-CEBAED5BD723}" destId="{4E0FA8D1-46E4-3449-BB4C-27B1F00187CF}" srcOrd="11" destOrd="0" presId="urn:microsoft.com/office/officeart/2005/8/layout/list1"/>
    <dgm:cxn modelId="{32E5FF67-437D-0B43-8DFC-5DABBA099E81}" type="presParOf" srcId="{404CD1E4-1F39-9A46-ADDD-CEBAED5BD723}" destId="{89564B7A-105C-D748-ACA8-9C6CCBC8872E}" srcOrd="12" destOrd="0" presId="urn:microsoft.com/office/officeart/2005/8/layout/list1"/>
    <dgm:cxn modelId="{69C9F00D-65E9-C746-B4DC-CAEE8800B5CA}" type="presParOf" srcId="{89564B7A-105C-D748-ACA8-9C6CCBC8872E}" destId="{37307F16-C2E5-B14F-A24E-6F39B5488771}" srcOrd="0" destOrd="0" presId="urn:microsoft.com/office/officeart/2005/8/layout/list1"/>
    <dgm:cxn modelId="{85055D47-9EF4-8C40-80D2-F2A65FC693FE}" type="presParOf" srcId="{89564B7A-105C-D748-ACA8-9C6CCBC8872E}" destId="{4BB4BACB-84C3-914D-A972-41E0CFA11830}" srcOrd="1" destOrd="0" presId="urn:microsoft.com/office/officeart/2005/8/layout/list1"/>
    <dgm:cxn modelId="{242EA01E-2DD1-B34F-864B-F8CDDF64C6FE}" type="presParOf" srcId="{404CD1E4-1F39-9A46-ADDD-CEBAED5BD723}" destId="{BBC21AF4-F741-2D40-BC47-528F46BCAC0E}" srcOrd="13" destOrd="0" presId="urn:microsoft.com/office/officeart/2005/8/layout/list1"/>
    <dgm:cxn modelId="{E5A4C702-B04E-6044-AFF7-37B6A47B86E4}" type="presParOf" srcId="{404CD1E4-1F39-9A46-ADDD-CEBAED5BD723}" destId="{2E42BC04-8D6D-3143-93B3-040A213003F0}" srcOrd="14" destOrd="0" presId="urn:microsoft.com/office/officeart/2005/8/layout/list1"/>
    <dgm:cxn modelId="{8DF05D2B-54CB-7249-AD93-BC433663C142}" type="presParOf" srcId="{404CD1E4-1F39-9A46-ADDD-CEBAED5BD723}" destId="{DAF7351B-5CE0-7B43-B202-86F2138FE950}" srcOrd="15" destOrd="0" presId="urn:microsoft.com/office/officeart/2005/8/layout/list1"/>
    <dgm:cxn modelId="{D157F135-D4AE-B44C-AE61-6DBBFDBB8656}" type="presParOf" srcId="{404CD1E4-1F39-9A46-ADDD-CEBAED5BD723}" destId="{8A3147C4-0B31-204A-B9DE-0A90E53EF375}" srcOrd="16" destOrd="0" presId="urn:microsoft.com/office/officeart/2005/8/layout/list1"/>
    <dgm:cxn modelId="{87F89B8B-EA1C-3C42-9F40-C1CAD85B54DC}" type="presParOf" srcId="{8A3147C4-0B31-204A-B9DE-0A90E53EF375}" destId="{8179804A-BCE1-8A4C-AF29-5606D8E94A93}" srcOrd="0" destOrd="0" presId="urn:microsoft.com/office/officeart/2005/8/layout/list1"/>
    <dgm:cxn modelId="{DAC07358-BC69-D148-BAB1-ABF6BBEB8947}" type="presParOf" srcId="{8A3147C4-0B31-204A-B9DE-0A90E53EF375}" destId="{FEA396AD-401D-E549-937C-591F99EE5F6D}" srcOrd="1" destOrd="0" presId="urn:microsoft.com/office/officeart/2005/8/layout/list1"/>
    <dgm:cxn modelId="{0EFDA144-F3EB-F04F-B9FB-1E177398CF23}" type="presParOf" srcId="{404CD1E4-1F39-9A46-ADDD-CEBAED5BD723}" destId="{013C4FA2-3322-024E-99E1-4F3264F18E98}" srcOrd="17" destOrd="0" presId="urn:microsoft.com/office/officeart/2005/8/layout/list1"/>
    <dgm:cxn modelId="{78BC1AD8-55C5-F348-8CC4-A0FA45BE2E04}" type="presParOf" srcId="{404CD1E4-1F39-9A46-ADDD-CEBAED5BD723}" destId="{9399D6FA-E100-3F4B-B3B9-AF22874B7574}" srcOrd="18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FD79ED9C-A5A9-4729-9FEF-F864A81DB1C0}" type="doc">
      <dgm:prSet loTypeId="urn:microsoft.com/office/officeart/2005/8/layout/default" loCatId="list" qsTypeId="urn:microsoft.com/office/officeart/2005/8/quickstyle/simple1" qsCatId="simple" csTypeId="urn:microsoft.com/office/officeart/2005/8/colors/accent6_2" csCatId="accent6" phldr="1"/>
      <dgm:spPr/>
      <dgm:t>
        <a:bodyPr/>
        <a:lstStyle/>
        <a:p>
          <a:endParaRPr lang="en-US"/>
        </a:p>
      </dgm:t>
    </dgm:pt>
    <dgm:pt modelId="{3E022C84-1025-4DD6-8474-4E9065B7D6A7}">
      <dgm:prSet/>
      <dgm:spPr/>
      <dgm:t>
        <a:bodyPr/>
        <a:lstStyle/>
        <a:p>
          <a:r>
            <a:rPr lang="en-US" dirty="0"/>
            <a:t>Soft tissue: Plantar fascia release, </a:t>
          </a:r>
          <a:r>
            <a:rPr lang="en-US" dirty="0" err="1"/>
            <a:t>Gastroc</a:t>
          </a:r>
          <a:r>
            <a:rPr lang="en-US" dirty="0"/>
            <a:t> release </a:t>
          </a:r>
        </a:p>
      </dgm:t>
    </dgm:pt>
    <dgm:pt modelId="{3B581D07-2AB7-4741-A78C-A0F455F1C702}" type="parTrans" cxnId="{7B9E3E6A-5D91-469D-AC82-1D31F93082E4}">
      <dgm:prSet/>
      <dgm:spPr/>
      <dgm:t>
        <a:bodyPr/>
        <a:lstStyle/>
        <a:p>
          <a:endParaRPr lang="en-US"/>
        </a:p>
      </dgm:t>
    </dgm:pt>
    <dgm:pt modelId="{6302102B-00EC-4632-9508-BA1F3D268B96}" type="sibTrans" cxnId="{7B9E3E6A-5D91-469D-AC82-1D31F93082E4}">
      <dgm:prSet/>
      <dgm:spPr/>
      <dgm:t>
        <a:bodyPr/>
        <a:lstStyle/>
        <a:p>
          <a:endParaRPr lang="en-US"/>
        </a:p>
      </dgm:t>
    </dgm:pt>
    <dgm:pt modelId="{AAB6A9BD-D5EB-4046-A9A2-7854C4363435}">
      <dgm:prSet/>
      <dgm:spPr/>
      <dgm:t>
        <a:bodyPr/>
        <a:lstStyle/>
        <a:p>
          <a:r>
            <a:rPr lang="en-US"/>
            <a:t>Tendon transfers: Peroneus longus to brevis; PTT to dorsolateral foot</a:t>
          </a:r>
        </a:p>
      </dgm:t>
    </dgm:pt>
    <dgm:pt modelId="{2CE61DBE-B47F-421E-AC57-CCE2796F5A41}" type="parTrans" cxnId="{622E34B0-273C-4886-A083-A1F768BBAF85}">
      <dgm:prSet/>
      <dgm:spPr/>
      <dgm:t>
        <a:bodyPr/>
        <a:lstStyle/>
        <a:p>
          <a:endParaRPr lang="en-US"/>
        </a:p>
      </dgm:t>
    </dgm:pt>
    <dgm:pt modelId="{DAD468A3-EEF9-418D-810E-BC2DC604EEFE}" type="sibTrans" cxnId="{622E34B0-273C-4886-A083-A1F768BBAF85}">
      <dgm:prSet/>
      <dgm:spPr/>
      <dgm:t>
        <a:bodyPr/>
        <a:lstStyle/>
        <a:p>
          <a:endParaRPr lang="en-US"/>
        </a:p>
      </dgm:t>
    </dgm:pt>
    <dgm:pt modelId="{BDE0AAEF-995B-496E-92D7-FDC11555D763}">
      <dgm:prSet/>
      <dgm:spPr/>
      <dgm:t>
        <a:bodyPr/>
        <a:lstStyle/>
        <a:p>
          <a:r>
            <a:rPr lang="en-US" dirty="0"/>
            <a:t>Bony: Dorsiflexion 1st metatarsal osteotomy, lateralizing calcaneal osteotomy</a:t>
          </a:r>
        </a:p>
      </dgm:t>
    </dgm:pt>
    <dgm:pt modelId="{AB9A3F08-6087-40D5-B37F-AF859DA594EC}" type="parTrans" cxnId="{B28EEE81-E978-4666-BC0D-D1A7B26145C5}">
      <dgm:prSet/>
      <dgm:spPr/>
      <dgm:t>
        <a:bodyPr/>
        <a:lstStyle/>
        <a:p>
          <a:endParaRPr lang="en-US"/>
        </a:p>
      </dgm:t>
    </dgm:pt>
    <dgm:pt modelId="{6C060BB4-6193-4B35-8A86-CEDCAA82287A}" type="sibTrans" cxnId="{B28EEE81-E978-4666-BC0D-D1A7B26145C5}">
      <dgm:prSet/>
      <dgm:spPr/>
      <dgm:t>
        <a:bodyPr/>
        <a:lstStyle/>
        <a:p>
          <a:endParaRPr lang="en-US"/>
        </a:p>
      </dgm:t>
    </dgm:pt>
    <dgm:pt modelId="{951E7039-4CE4-4760-A7F0-7ECCDC9856DA}">
      <dgm:prSet/>
      <dgm:spPr/>
      <dgm:t>
        <a:bodyPr/>
        <a:lstStyle/>
        <a:p>
          <a:r>
            <a:rPr lang="en-US" dirty="0"/>
            <a:t>Arthrodesis reserved for rigid deformity or degenerative joint disease</a:t>
          </a:r>
        </a:p>
      </dgm:t>
    </dgm:pt>
    <dgm:pt modelId="{C18E5E78-4861-4552-A98B-867FED15B652}" type="parTrans" cxnId="{8B8121D5-80B0-409F-97BF-6795AF2C6418}">
      <dgm:prSet/>
      <dgm:spPr/>
      <dgm:t>
        <a:bodyPr/>
        <a:lstStyle/>
        <a:p>
          <a:endParaRPr lang="en-US"/>
        </a:p>
      </dgm:t>
    </dgm:pt>
    <dgm:pt modelId="{B89B9B58-0C74-4042-877A-6B3827DFD219}" type="sibTrans" cxnId="{8B8121D5-80B0-409F-97BF-6795AF2C6418}">
      <dgm:prSet/>
      <dgm:spPr/>
      <dgm:t>
        <a:bodyPr/>
        <a:lstStyle/>
        <a:p>
          <a:endParaRPr lang="en-US"/>
        </a:p>
      </dgm:t>
    </dgm:pt>
    <dgm:pt modelId="{0F32D038-73DA-414D-AFE2-827BBD3FDEC5}" type="pres">
      <dgm:prSet presAssocID="{FD79ED9C-A5A9-4729-9FEF-F864A81DB1C0}" presName="diagram" presStyleCnt="0">
        <dgm:presLayoutVars>
          <dgm:dir/>
          <dgm:resizeHandles val="exact"/>
        </dgm:presLayoutVars>
      </dgm:prSet>
      <dgm:spPr/>
    </dgm:pt>
    <dgm:pt modelId="{433FB703-0819-E549-BAFC-EE0938D46057}" type="pres">
      <dgm:prSet presAssocID="{3E022C84-1025-4DD6-8474-4E9065B7D6A7}" presName="node" presStyleLbl="node1" presStyleIdx="0" presStyleCnt="4">
        <dgm:presLayoutVars>
          <dgm:bulletEnabled val="1"/>
        </dgm:presLayoutVars>
      </dgm:prSet>
      <dgm:spPr/>
    </dgm:pt>
    <dgm:pt modelId="{3C4E569C-7F75-CD43-83D7-87A5DD29D037}" type="pres">
      <dgm:prSet presAssocID="{6302102B-00EC-4632-9508-BA1F3D268B96}" presName="sibTrans" presStyleCnt="0"/>
      <dgm:spPr/>
    </dgm:pt>
    <dgm:pt modelId="{D6010FAE-610F-1840-8C77-F4C7C5DD93F0}" type="pres">
      <dgm:prSet presAssocID="{AAB6A9BD-D5EB-4046-A9A2-7854C4363435}" presName="node" presStyleLbl="node1" presStyleIdx="1" presStyleCnt="4">
        <dgm:presLayoutVars>
          <dgm:bulletEnabled val="1"/>
        </dgm:presLayoutVars>
      </dgm:prSet>
      <dgm:spPr/>
    </dgm:pt>
    <dgm:pt modelId="{1E771FCD-C51A-9949-B566-80371FF243A9}" type="pres">
      <dgm:prSet presAssocID="{DAD468A3-EEF9-418D-810E-BC2DC604EEFE}" presName="sibTrans" presStyleCnt="0"/>
      <dgm:spPr/>
    </dgm:pt>
    <dgm:pt modelId="{73BFBC0E-164D-E243-90D3-FF7AF7C1C954}" type="pres">
      <dgm:prSet presAssocID="{BDE0AAEF-995B-496E-92D7-FDC11555D763}" presName="node" presStyleLbl="node1" presStyleIdx="2" presStyleCnt="4">
        <dgm:presLayoutVars>
          <dgm:bulletEnabled val="1"/>
        </dgm:presLayoutVars>
      </dgm:prSet>
      <dgm:spPr/>
    </dgm:pt>
    <dgm:pt modelId="{898700DA-5B57-734A-A332-5F47E6650DFC}" type="pres">
      <dgm:prSet presAssocID="{6C060BB4-6193-4B35-8A86-CEDCAA82287A}" presName="sibTrans" presStyleCnt="0"/>
      <dgm:spPr/>
    </dgm:pt>
    <dgm:pt modelId="{E8A08075-A086-084D-9834-A63483A6EDFA}" type="pres">
      <dgm:prSet presAssocID="{951E7039-4CE4-4760-A7F0-7ECCDC9856DA}" presName="node" presStyleLbl="node1" presStyleIdx="3" presStyleCnt="4">
        <dgm:presLayoutVars>
          <dgm:bulletEnabled val="1"/>
        </dgm:presLayoutVars>
      </dgm:prSet>
      <dgm:spPr/>
    </dgm:pt>
  </dgm:ptLst>
  <dgm:cxnLst>
    <dgm:cxn modelId="{AB0E1D25-32BC-DA4D-878E-C46984F003E1}" type="presOf" srcId="{3E022C84-1025-4DD6-8474-4E9065B7D6A7}" destId="{433FB703-0819-E549-BAFC-EE0938D46057}" srcOrd="0" destOrd="0" presId="urn:microsoft.com/office/officeart/2005/8/layout/default"/>
    <dgm:cxn modelId="{7B9E3E6A-5D91-469D-AC82-1D31F93082E4}" srcId="{FD79ED9C-A5A9-4729-9FEF-F864A81DB1C0}" destId="{3E022C84-1025-4DD6-8474-4E9065B7D6A7}" srcOrd="0" destOrd="0" parTransId="{3B581D07-2AB7-4741-A78C-A0F455F1C702}" sibTransId="{6302102B-00EC-4632-9508-BA1F3D268B96}"/>
    <dgm:cxn modelId="{B28EEE81-E978-4666-BC0D-D1A7B26145C5}" srcId="{FD79ED9C-A5A9-4729-9FEF-F864A81DB1C0}" destId="{BDE0AAEF-995B-496E-92D7-FDC11555D763}" srcOrd="2" destOrd="0" parTransId="{AB9A3F08-6087-40D5-B37F-AF859DA594EC}" sibTransId="{6C060BB4-6193-4B35-8A86-CEDCAA82287A}"/>
    <dgm:cxn modelId="{4B795289-D5E3-364E-82DF-5C0A6353B26F}" type="presOf" srcId="{AAB6A9BD-D5EB-4046-A9A2-7854C4363435}" destId="{D6010FAE-610F-1840-8C77-F4C7C5DD93F0}" srcOrd="0" destOrd="0" presId="urn:microsoft.com/office/officeart/2005/8/layout/default"/>
    <dgm:cxn modelId="{622E34B0-273C-4886-A083-A1F768BBAF85}" srcId="{FD79ED9C-A5A9-4729-9FEF-F864A81DB1C0}" destId="{AAB6A9BD-D5EB-4046-A9A2-7854C4363435}" srcOrd="1" destOrd="0" parTransId="{2CE61DBE-B47F-421E-AC57-CCE2796F5A41}" sibTransId="{DAD468A3-EEF9-418D-810E-BC2DC604EEFE}"/>
    <dgm:cxn modelId="{886017B5-5076-074A-9058-A8D58FCB9679}" type="presOf" srcId="{FD79ED9C-A5A9-4729-9FEF-F864A81DB1C0}" destId="{0F32D038-73DA-414D-AFE2-827BBD3FDEC5}" srcOrd="0" destOrd="0" presId="urn:microsoft.com/office/officeart/2005/8/layout/default"/>
    <dgm:cxn modelId="{8B8121D5-80B0-409F-97BF-6795AF2C6418}" srcId="{FD79ED9C-A5A9-4729-9FEF-F864A81DB1C0}" destId="{951E7039-4CE4-4760-A7F0-7ECCDC9856DA}" srcOrd="3" destOrd="0" parTransId="{C18E5E78-4861-4552-A98B-867FED15B652}" sibTransId="{B89B9B58-0C74-4042-877A-6B3827DFD219}"/>
    <dgm:cxn modelId="{113771E8-856F-CD4E-A156-BCF6557EA8AB}" type="presOf" srcId="{951E7039-4CE4-4760-A7F0-7ECCDC9856DA}" destId="{E8A08075-A086-084D-9834-A63483A6EDFA}" srcOrd="0" destOrd="0" presId="urn:microsoft.com/office/officeart/2005/8/layout/default"/>
    <dgm:cxn modelId="{46BF39E9-6EB1-0C4F-B712-6288DE0780D7}" type="presOf" srcId="{BDE0AAEF-995B-496E-92D7-FDC11555D763}" destId="{73BFBC0E-164D-E243-90D3-FF7AF7C1C954}" srcOrd="0" destOrd="0" presId="urn:microsoft.com/office/officeart/2005/8/layout/default"/>
    <dgm:cxn modelId="{68E93A87-F30A-CB4E-838E-A1C8F6CA6795}" type="presParOf" srcId="{0F32D038-73DA-414D-AFE2-827BBD3FDEC5}" destId="{433FB703-0819-E549-BAFC-EE0938D46057}" srcOrd="0" destOrd="0" presId="urn:microsoft.com/office/officeart/2005/8/layout/default"/>
    <dgm:cxn modelId="{703B829D-1725-2F46-B286-3FC060E7826C}" type="presParOf" srcId="{0F32D038-73DA-414D-AFE2-827BBD3FDEC5}" destId="{3C4E569C-7F75-CD43-83D7-87A5DD29D037}" srcOrd="1" destOrd="0" presId="urn:microsoft.com/office/officeart/2005/8/layout/default"/>
    <dgm:cxn modelId="{7CC9B04E-A577-D94E-BC4F-ED3C379CCEC1}" type="presParOf" srcId="{0F32D038-73DA-414D-AFE2-827BBD3FDEC5}" destId="{D6010FAE-610F-1840-8C77-F4C7C5DD93F0}" srcOrd="2" destOrd="0" presId="urn:microsoft.com/office/officeart/2005/8/layout/default"/>
    <dgm:cxn modelId="{1B0D2C52-1C37-8544-8B22-A98F708C0C02}" type="presParOf" srcId="{0F32D038-73DA-414D-AFE2-827BBD3FDEC5}" destId="{1E771FCD-C51A-9949-B566-80371FF243A9}" srcOrd="3" destOrd="0" presId="urn:microsoft.com/office/officeart/2005/8/layout/default"/>
    <dgm:cxn modelId="{6501196D-7DDD-E447-98AA-8FBC3CC19FBD}" type="presParOf" srcId="{0F32D038-73DA-414D-AFE2-827BBD3FDEC5}" destId="{73BFBC0E-164D-E243-90D3-FF7AF7C1C954}" srcOrd="4" destOrd="0" presId="urn:microsoft.com/office/officeart/2005/8/layout/default"/>
    <dgm:cxn modelId="{18A6BE38-FDC4-1B49-BBBF-17F231310FBC}" type="presParOf" srcId="{0F32D038-73DA-414D-AFE2-827BBD3FDEC5}" destId="{898700DA-5B57-734A-A332-5F47E6650DFC}" srcOrd="5" destOrd="0" presId="urn:microsoft.com/office/officeart/2005/8/layout/default"/>
    <dgm:cxn modelId="{4BB27221-A1A7-6148-AC77-D3818ACF6B15}" type="presParOf" srcId="{0F32D038-73DA-414D-AFE2-827BBD3FDEC5}" destId="{E8A08075-A086-084D-9834-A63483A6EDFA}" srcOrd="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7AFD796-D8BF-954B-BD8C-91A46F0F6CD2}">
      <dsp:nvSpPr>
        <dsp:cNvPr id="0" name=""/>
        <dsp:cNvSpPr/>
      </dsp:nvSpPr>
      <dsp:spPr>
        <a:xfrm>
          <a:off x="0" y="287097"/>
          <a:ext cx="5796200" cy="1454456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Etiology: Degeneration or insufficiency of the posterior tibial tendon</a:t>
          </a:r>
        </a:p>
      </dsp:txBody>
      <dsp:txXfrm>
        <a:off x="71001" y="358098"/>
        <a:ext cx="5654198" cy="1312454"/>
      </dsp:txXfrm>
    </dsp:sp>
    <dsp:sp modelId="{28B87514-50C8-3D44-B1CA-3093296E53B2}">
      <dsp:nvSpPr>
        <dsp:cNvPr id="0" name=""/>
        <dsp:cNvSpPr/>
      </dsp:nvSpPr>
      <dsp:spPr>
        <a:xfrm>
          <a:off x="0" y="1816433"/>
          <a:ext cx="5796200" cy="1454456"/>
        </a:xfrm>
        <a:prstGeom prst="roundRect">
          <a:avLst/>
        </a:prstGeom>
        <a:solidFill>
          <a:schemeClr val="accent5">
            <a:hueOff val="5589159"/>
            <a:satOff val="-4817"/>
            <a:lumOff val="6373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Pathophysiology: Progressive collapse of medial column with compensatory forefoot </a:t>
          </a:r>
          <a:r>
            <a:rPr lang="en-US" sz="2600" u="sng" kern="1200" dirty="0"/>
            <a:t>abduction and valgus hindfoot</a:t>
          </a:r>
        </a:p>
      </dsp:txBody>
      <dsp:txXfrm>
        <a:off x="71001" y="1887434"/>
        <a:ext cx="5654198" cy="1312454"/>
      </dsp:txXfrm>
    </dsp:sp>
    <dsp:sp modelId="{F192FE02-E2F7-E14B-8D15-21B8EE383664}">
      <dsp:nvSpPr>
        <dsp:cNvPr id="0" name=""/>
        <dsp:cNvSpPr/>
      </dsp:nvSpPr>
      <dsp:spPr>
        <a:xfrm>
          <a:off x="0" y="3345770"/>
          <a:ext cx="5796200" cy="1454456"/>
        </a:xfrm>
        <a:prstGeom prst="roundRect">
          <a:avLst/>
        </a:prstGeom>
        <a:solidFill>
          <a:schemeClr val="accent5">
            <a:hueOff val="11178319"/>
            <a:satOff val="-9634"/>
            <a:lumOff val="12746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Demographics: More common in women &gt;40 years; obesity</a:t>
          </a:r>
        </a:p>
      </dsp:txBody>
      <dsp:txXfrm>
        <a:off x="71001" y="3416771"/>
        <a:ext cx="5654198" cy="131245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AA0273D-E992-CA4A-8117-A53AC22ACE53}">
      <dsp:nvSpPr>
        <dsp:cNvPr id="0" name=""/>
        <dsp:cNvSpPr/>
      </dsp:nvSpPr>
      <dsp:spPr>
        <a:xfrm>
          <a:off x="42" y="132909"/>
          <a:ext cx="4066006" cy="122591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5128" tIns="77216" rIns="135128" bIns="77216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i="1" kern="1200" dirty="0">
              <a:solidFill>
                <a:schemeClr val="accent6"/>
              </a:solidFill>
            </a:rPr>
            <a:t>Effect of eccentric exercise program for early tibialis posterior tendinopathy (2009)</a:t>
          </a:r>
          <a:endParaRPr lang="en-US" sz="1900" b="1" kern="1200" dirty="0">
            <a:solidFill>
              <a:schemeClr val="accent6"/>
            </a:solidFill>
          </a:endParaRPr>
        </a:p>
      </dsp:txBody>
      <dsp:txXfrm>
        <a:off x="42" y="132909"/>
        <a:ext cx="4066006" cy="1225917"/>
      </dsp:txXfrm>
    </dsp:sp>
    <dsp:sp modelId="{6693EECE-EDA4-124A-B26D-376CBDE79EE9}">
      <dsp:nvSpPr>
        <dsp:cNvPr id="0" name=""/>
        <dsp:cNvSpPr/>
      </dsp:nvSpPr>
      <dsp:spPr>
        <a:xfrm>
          <a:off x="42" y="1358827"/>
          <a:ext cx="4066006" cy="2712059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012" tIns="96012" rIns="128016" bIns="144018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10-week twice daily</a:t>
          </a:r>
        </a:p>
        <a:p>
          <a:pPr marL="342900" lvl="2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 progressive eccentric tendon loading</a:t>
          </a:r>
        </a:p>
        <a:p>
          <a:pPr marL="342900" lvl="2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 calf stretching program with orthoses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Improvements in symptoms and function without changes in tendon morphology or neovascularization</a:t>
          </a:r>
        </a:p>
      </dsp:txBody>
      <dsp:txXfrm>
        <a:off x="42" y="1358827"/>
        <a:ext cx="4066006" cy="2712059"/>
      </dsp:txXfrm>
    </dsp:sp>
    <dsp:sp modelId="{C54979CC-50E7-4D44-A4C4-4F128C010E63}">
      <dsp:nvSpPr>
        <dsp:cNvPr id="0" name=""/>
        <dsp:cNvSpPr/>
      </dsp:nvSpPr>
      <dsp:spPr>
        <a:xfrm>
          <a:off x="4635289" y="132909"/>
          <a:ext cx="4066006" cy="122591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5128" tIns="77216" rIns="135128" bIns="77216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kern="1200" dirty="0">
              <a:solidFill>
                <a:schemeClr val="accent6"/>
              </a:solidFill>
            </a:rPr>
            <a:t>Nonsurgical management of posterior tibial tendon dysfunction with orthoses and resistive exercise: a randomized controlled trial (2009</a:t>
          </a:r>
          <a:r>
            <a:rPr lang="en-US" sz="1900" b="1" kern="1200" dirty="0">
              <a:solidFill>
                <a:srgbClr val="00B050"/>
              </a:solidFill>
            </a:rPr>
            <a:t>)</a:t>
          </a:r>
          <a:endParaRPr lang="en-US" sz="1900" kern="1200" dirty="0">
            <a:solidFill>
              <a:srgbClr val="00B050"/>
            </a:solidFill>
          </a:endParaRPr>
        </a:p>
      </dsp:txBody>
      <dsp:txXfrm>
        <a:off x="4635289" y="132909"/>
        <a:ext cx="4066006" cy="1225917"/>
      </dsp:txXfrm>
    </dsp:sp>
    <dsp:sp modelId="{0B982F8A-6CD0-A742-B784-55EF01B32277}">
      <dsp:nvSpPr>
        <dsp:cNvPr id="0" name=""/>
        <dsp:cNvSpPr/>
      </dsp:nvSpPr>
      <dsp:spPr>
        <a:xfrm>
          <a:off x="4635289" y="1358827"/>
          <a:ext cx="4066006" cy="2712059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42240" bIns="16002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b="0" i="0" kern="1200" dirty="0"/>
            <a:t>Eccentric and concentric progressive resistive exercises</a:t>
          </a:r>
          <a:endParaRPr lang="en-US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b="0" i="0" kern="1200" dirty="0"/>
            <a:t> reduced pain and improved perceptions of function.</a:t>
          </a:r>
          <a:endParaRPr lang="en-US" sz="2000" kern="1200" dirty="0"/>
        </a:p>
      </dsp:txBody>
      <dsp:txXfrm>
        <a:off x="4635289" y="1358827"/>
        <a:ext cx="4066006" cy="271205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FAF49AF-9C16-6A46-A3F1-80430D25E738}">
      <dsp:nvSpPr>
        <dsp:cNvPr id="0" name=""/>
        <dsp:cNvSpPr/>
      </dsp:nvSpPr>
      <dsp:spPr>
        <a:xfrm>
          <a:off x="0" y="798892"/>
          <a:ext cx="2166699" cy="137585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39D4731-1F2B-B842-A804-51A9A552026D}">
      <dsp:nvSpPr>
        <dsp:cNvPr id="0" name=""/>
        <dsp:cNvSpPr/>
      </dsp:nvSpPr>
      <dsp:spPr>
        <a:xfrm>
          <a:off x="240744" y="1027599"/>
          <a:ext cx="2166699" cy="137585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Flexible-Consider reconstruction </a:t>
          </a:r>
        </a:p>
      </dsp:txBody>
      <dsp:txXfrm>
        <a:off x="281041" y="1067896"/>
        <a:ext cx="2086105" cy="1295260"/>
      </dsp:txXfrm>
    </dsp:sp>
    <dsp:sp modelId="{F1D6BF4D-B4A9-8D43-A691-2656236E6604}">
      <dsp:nvSpPr>
        <dsp:cNvPr id="0" name=""/>
        <dsp:cNvSpPr/>
      </dsp:nvSpPr>
      <dsp:spPr>
        <a:xfrm>
          <a:off x="2648188" y="798892"/>
          <a:ext cx="2166699" cy="137585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0482B40-B3C3-5346-AD60-CBFE4AAB7EAA}">
      <dsp:nvSpPr>
        <dsp:cNvPr id="0" name=""/>
        <dsp:cNvSpPr/>
      </dsp:nvSpPr>
      <dsp:spPr>
        <a:xfrm>
          <a:off x="2888932" y="1027599"/>
          <a:ext cx="2166699" cy="137585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Rigid Deformity requires fusion </a:t>
          </a:r>
        </a:p>
      </dsp:txBody>
      <dsp:txXfrm>
        <a:off x="2929229" y="1067896"/>
        <a:ext cx="2086105" cy="1295260"/>
      </dsp:txXfrm>
    </dsp:sp>
    <dsp:sp modelId="{9C01BF13-057F-364E-9E72-18556347168B}">
      <dsp:nvSpPr>
        <dsp:cNvPr id="0" name=""/>
        <dsp:cNvSpPr/>
      </dsp:nvSpPr>
      <dsp:spPr>
        <a:xfrm>
          <a:off x="5296376" y="798892"/>
          <a:ext cx="2166699" cy="137585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73DF5C1-A3FB-714F-BFED-77A681AA8BB3}">
      <dsp:nvSpPr>
        <dsp:cNvPr id="0" name=""/>
        <dsp:cNvSpPr/>
      </dsp:nvSpPr>
      <dsp:spPr>
        <a:xfrm>
          <a:off x="5537120" y="1027599"/>
          <a:ext cx="2166699" cy="137585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Older patients &gt;65 consider fusion </a:t>
          </a:r>
        </a:p>
      </dsp:txBody>
      <dsp:txXfrm>
        <a:off x="5577417" y="1067896"/>
        <a:ext cx="2086105" cy="129526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EF990DE-1CDB-B24B-A0DC-FF3292BD88CD}">
      <dsp:nvSpPr>
        <dsp:cNvPr id="0" name=""/>
        <dsp:cNvSpPr/>
      </dsp:nvSpPr>
      <dsp:spPr>
        <a:xfrm>
          <a:off x="0" y="0"/>
          <a:ext cx="5796200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68A691C-D1FC-CC4B-9249-50605403D862}">
      <dsp:nvSpPr>
        <dsp:cNvPr id="0" name=""/>
        <dsp:cNvSpPr/>
      </dsp:nvSpPr>
      <dsp:spPr>
        <a:xfrm>
          <a:off x="0" y="0"/>
          <a:ext cx="5796200" cy="254366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t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 dirty="0"/>
            <a:t> Claw toe deformities, plantar fascia contracture, lateral column overload</a:t>
          </a:r>
        </a:p>
      </dsp:txBody>
      <dsp:txXfrm>
        <a:off x="0" y="0"/>
        <a:ext cx="5796200" cy="2543662"/>
      </dsp:txXfrm>
    </dsp:sp>
    <dsp:sp modelId="{BF820C9C-11A0-8A41-A85A-B52D433E8523}">
      <dsp:nvSpPr>
        <dsp:cNvPr id="0" name=""/>
        <dsp:cNvSpPr/>
      </dsp:nvSpPr>
      <dsp:spPr>
        <a:xfrm>
          <a:off x="0" y="2543662"/>
          <a:ext cx="5796200" cy="0"/>
        </a:xfrm>
        <a:prstGeom prst="lin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36DD3AE-9644-7544-94C6-5E62605D6281}">
      <dsp:nvSpPr>
        <dsp:cNvPr id="0" name=""/>
        <dsp:cNvSpPr/>
      </dsp:nvSpPr>
      <dsp:spPr>
        <a:xfrm>
          <a:off x="0" y="2543662"/>
          <a:ext cx="5796200" cy="254366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t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 dirty="0"/>
            <a:t>Positive Coleman block test/Peekaboo sign/ High arch</a:t>
          </a:r>
        </a:p>
      </dsp:txBody>
      <dsp:txXfrm>
        <a:off x="0" y="2543662"/>
        <a:ext cx="5796200" cy="2543662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3BF8D1D-8842-3B4E-B79C-5729C02A5189}">
      <dsp:nvSpPr>
        <dsp:cNvPr id="0" name=""/>
        <dsp:cNvSpPr/>
      </dsp:nvSpPr>
      <dsp:spPr>
        <a:xfrm>
          <a:off x="0" y="0"/>
          <a:ext cx="5796200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97E7417-F371-814F-B54E-40FF789DAF3F}">
      <dsp:nvSpPr>
        <dsp:cNvPr id="0" name=""/>
        <dsp:cNvSpPr/>
      </dsp:nvSpPr>
      <dsp:spPr>
        <a:xfrm>
          <a:off x="0" y="0"/>
          <a:ext cx="5796200" cy="127183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Footwear: Enhanced shock absorption and lateral stability</a:t>
          </a:r>
        </a:p>
      </dsp:txBody>
      <dsp:txXfrm>
        <a:off x="0" y="0"/>
        <a:ext cx="5796200" cy="1271831"/>
      </dsp:txXfrm>
    </dsp:sp>
    <dsp:sp modelId="{8894C8F0-7970-A549-AB13-AC51A05EBCB7}">
      <dsp:nvSpPr>
        <dsp:cNvPr id="0" name=""/>
        <dsp:cNvSpPr/>
      </dsp:nvSpPr>
      <dsp:spPr>
        <a:xfrm>
          <a:off x="0" y="1271831"/>
          <a:ext cx="5796200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13B9826-A052-6143-B1BB-76A80F379FF1}">
      <dsp:nvSpPr>
        <dsp:cNvPr id="0" name=""/>
        <dsp:cNvSpPr/>
      </dsp:nvSpPr>
      <dsp:spPr>
        <a:xfrm>
          <a:off x="0" y="1271831"/>
          <a:ext cx="5796200" cy="127183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Orthoses: Custom devices incorporating lateral hindfoot posting and 1st ray recess</a:t>
          </a:r>
        </a:p>
      </dsp:txBody>
      <dsp:txXfrm>
        <a:off x="0" y="1271831"/>
        <a:ext cx="5796200" cy="1271831"/>
      </dsp:txXfrm>
    </dsp:sp>
    <dsp:sp modelId="{BC7B6EFE-C89A-104D-B01B-64D78A851DD0}">
      <dsp:nvSpPr>
        <dsp:cNvPr id="0" name=""/>
        <dsp:cNvSpPr/>
      </dsp:nvSpPr>
      <dsp:spPr>
        <a:xfrm>
          <a:off x="0" y="2543662"/>
          <a:ext cx="5796200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19D068E-B427-C544-96A6-F452167FBAA1}">
      <dsp:nvSpPr>
        <dsp:cNvPr id="0" name=""/>
        <dsp:cNvSpPr/>
      </dsp:nvSpPr>
      <dsp:spPr>
        <a:xfrm>
          <a:off x="0" y="2543662"/>
          <a:ext cx="5796200" cy="127183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Bracing: Semi-rigid ankle stabilization for recurrent sprains</a:t>
          </a:r>
        </a:p>
      </dsp:txBody>
      <dsp:txXfrm>
        <a:off x="0" y="2543662"/>
        <a:ext cx="5796200" cy="1271831"/>
      </dsp:txXfrm>
    </dsp:sp>
    <dsp:sp modelId="{A9902CA5-111D-6A49-8A06-CA335DEBE8C3}">
      <dsp:nvSpPr>
        <dsp:cNvPr id="0" name=""/>
        <dsp:cNvSpPr/>
      </dsp:nvSpPr>
      <dsp:spPr>
        <a:xfrm>
          <a:off x="0" y="3815493"/>
          <a:ext cx="5796200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96F7DD2-F3B1-8642-BC7E-A55C066C71B5}">
      <dsp:nvSpPr>
        <dsp:cNvPr id="0" name=""/>
        <dsp:cNvSpPr/>
      </dsp:nvSpPr>
      <dsp:spPr>
        <a:xfrm>
          <a:off x="0" y="3815493"/>
          <a:ext cx="5796200" cy="127183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solidFill>
                <a:srgbClr val="C00000"/>
              </a:solidFill>
            </a:rPr>
            <a:t>PT regimen: Peroneal muscle facilitation, plantar fascial and gastrocnemius elongation, proprioceptive retraining</a:t>
          </a:r>
        </a:p>
      </dsp:txBody>
      <dsp:txXfrm>
        <a:off x="0" y="3815493"/>
        <a:ext cx="5796200" cy="1271831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9F6EF62-A16A-7A47-AE07-81304BEF7E07}">
      <dsp:nvSpPr>
        <dsp:cNvPr id="0" name=""/>
        <dsp:cNvSpPr/>
      </dsp:nvSpPr>
      <dsp:spPr>
        <a:xfrm>
          <a:off x="0" y="221504"/>
          <a:ext cx="5796200" cy="839474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49850" tIns="270764" rIns="449850" bIns="113792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Semi-rigid insoles with lateral posting/first-ray relief to redistribute pressure.</a:t>
          </a:r>
        </a:p>
      </dsp:txBody>
      <dsp:txXfrm>
        <a:off x="0" y="221504"/>
        <a:ext cx="5796200" cy="839474"/>
      </dsp:txXfrm>
    </dsp:sp>
    <dsp:sp modelId="{C0A848DB-E2BE-F347-9FAE-66E1F1D0B05D}">
      <dsp:nvSpPr>
        <dsp:cNvPr id="0" name=""/>
        <dsp:cNvSpPr/>
      </dsp:nvSpPr>
      <dsp:spPr>
        <a:xfrm>
          <a:off x="289810" y="29624"/>
          <a:ext cx="4057340" cy="38376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3358" tIns="0" rIns="153358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/>
            <a:t>Foot Orthoses + Lateral Posting</a:t>
          </a:r>
          <a:endParaRPr lang="en-US" sz="1800" kern="1200" dirty="0"/>
        </a:p>
      </dsp:txBody>
      <dsp:txXfrm>
        <a:off x="308544" y="48358"/>
        <a:ext cx="4019872" cy="346292"/>
      </dsp:txXfrm>
    </dsp:sp>
    <dsp:sp modelId="{6C4DB3CE-973E-4240-9656-9B538E6CE2D5}">
      <dsp:nvSpPr>
        <dsp:cNvPr id="0" name=""/>
        <dsp:cNvSpPr/>
      </dsp:nvSpPr>
      <dsp:spPr>
        <a:xfrm>
          <a:off x="0" y="1323059"/>
          <a:ext cx="5796200" cy="6142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49850" tIns="270764" rIns="449850" bIns="113792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Address </a:t>
          </a:r>
          <a:r>
            <a:rPr lang="en-US" sz="1600" kern="1200" dirty="0" err="1"/>
            <a:t>equinus</a:t>
          </a:r>
          <a:r>
            <a:rPr lang="en-US" sz="1600" kern="1200" dirty="0"/>
            <a:t> </a:t>
          </a:r>
        </a:p>
      </dsp:txBody>
      <dsp:txXfrm>
        <a:off x="0" y="1323059"/>
        <a:ext cx="5796200" cy="614250"/>
      </dsp:txXfrm>
    </dsp:sp>
    <dsp:sp modelId="{30824744-39B0-7243-A846-7331B6D571B4}">
      <dsp:nvSpPr>
        <dsp:cNvPr id="0" name=""/>
        <dsp:cNvSpPr/>
      </dsp:nvSpPr>
      <dsp:spPr>
        <a:xfrm>
          <a:off x="289810" y="1131179"/>
          <a:ext cx="4057340" cy="38376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3358" tIns="0" rIns="153358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/>
            <a:t>Gastrocnemius–Achilles Stretching</a:t>
          </a:r>
          <a:endParaRPr lang="en-US" sz="1800" kern="1200" dirty="0"/>
        </a:p>
      </dsp:txBody>
      <dsp:txXfrm>
        <a:off x="308544" y="1149913"/>
        <a:ext cx="4019872" cy="346292"/>
      </dsp:txXfrm>
    </dsp:sp>
    <dsp:sp modelId="{1621D224-1F74-7E40-B4BD-B35A2793DD78}">
      <dsp:nvSpPr>
        <dsp:cNvPr id="0" name=""/>
        <dsp:cNvSpPr/>
      </dsp:nvSpPr>
      <dsp:spPr>
        <a:xfrm>
          <a:off x="0" y="2199389"/>
          <a:ext cx="5796200" cy="6142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49850" tIns="270764" rIns="449850" bIns="113792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Towel-scrunch and toe-spreading</a:t>
          </a:r>
        </a:p>
      </dsp:txBody>
      <dsp:txXfrm>
        <a:off x="0" y="2199389"/>
        <a:ext cx="5796200" cy="614250"/>
      </dsp:txXfrm>
    </dsp:sp>
    <dsp:sp modelId="{B54BA726-42F4-FC44-86CE-6A0D2A8BC4FC}">
      <dsp:nvSpPr>
        <dsp:cNvPr id="0" name=""/>
        <dsp:cNvSpPr/>
      </dsp:nvSpPr>
      <dsp:spPr>
        <a:xfrm>
          <a:off x="289810" y="2007509"/>
          <a:ext cx="4057340" cy="383760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3358" tIns="0" rIns="153358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/>
            <a:t>Intrinsic Foot Muscle Activation</a:t>
          </a:r>
          <a:endParaRPr lang="en-US" sz="1800" kern="1200" dirty="0"/>
        </a:p>
      </dsp:txBody>
      <dsp:txXfrm>
        <a:off x="308544" y="2026243"/>
        <a:ext cx="4019872" cy="346292"/>
      </dsp:txXfrm>
    </dsp:sp>
    <dsp:sp modelId="{2E42BC04-8D6D-3143-93B3-040A213003F0}">
      <dsp:nvSpPr>
        <dsp:cNvPr id="0" name=""/>
        <dsp:cNvSpPr/>
      </dsp:nvSpPr>
      <dsp:spPr>
        <a:xfrm>
          <a:off x="0" y="3075719"/>
          <a:ext cx="5796200" cy="839474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49850" tIns="270764" rIns="449850" bIns="113792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Resistance-band exercises to enhance medial support(opposite of flat flatfoot)</a:t>
          </a:r>
        </a:p>
      </dsp:txBody>
      <dsp:txXfrm>
        <a:off x="0" y="3075719"/>
        <a:ext cx="5796200" cy="839474"/>
      </dsp:txXfrm>
    </dsp:sp>
    <dsp:sp modelId="{4BB4BACB-84C3-914D-A972-41E0CFA11830}">
      <dsp:nvSpPr>
        <dsp:cNvPr id="0" name=""/>
        <dsp:cNvSpPr/>
      </dsp:nvSpPr>
      <dsp:spPr>
        <a:xfrm>
          <a:off x="289810" y="2883839"/>
          <a:ext cx="4057340" cy="38376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3358" tIns="0" rIns="153358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/>
            <a:t>Posterior Tibial Muscle Stretching</a:t>
          </a:r>
          <a:endParaRPr lang="en-US" sz="1800" kern="1200" dirty="0"/>
        </a:p>
      </dsp:txBody>
      <dsp:txXfrm>
        <a:off x="308544" y="2902573"/>
        <a:ext cx="4019872" cy="346292"/>
      </dsp:txXfrm>
    </dsp:sp>
    <dsp:sp modelId="{9399D6FA-E100-3F4B-B3B9-AF22874B7574}">
      <dsp:nvSpPr>
        <dsp:cNvPr id="0" name=""/>
        <dsp:cNvSpPr/>
      </dsp:nvSpPr>
      <dsp:spPr>
        <a:xfrm>
          <a:off x="0" y="4177274"/>
          <a:ext cx="5796200" cy="880424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49850" tIns="270764" rIns="449850" bIns="113792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single-leg stance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improve ankle stability and reduce sprain risk</a:t>
          </a:r>
        </a:p>
      </dsp:txBody>
      <dsp:txXfrm>
        <a:off x="0" y="4177274"/>
        <a:ext cx="5796200" cy="880424"/>
      </dsp:txXfrm>
    </dsp:sp>
    <dsp:sp modelId="{FEA396AD-401D-E549-937C-591F99EE5F6D}">
      <dsp:nvSpPr>
        <dsp:cNvPr id="0" name=""/>
        <dsp:cNvSpPr/>
      </dsp:nvSpPr>
      <dsp:spPr>
        <a:xfrm>
          <a:off x="289810" y="3985394"/>
          <a:ext cx="4057340" cy="383760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3358" tIns="0" rIns="153358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/>
            <a:t>Proprioception &amp; Balance Training</a:t>
          </a:r>
          <a:endParaRPr lang="en-US" sz="1800" kern="1200" dirty="0"/>
        </a:p>
      </dsp:txBody>
      <dsp:txXfrm>
        <a:off x="308544" y="4004128"/>
        <a:ext cx="4019872" cy="346292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33FB703-0819-E549-BAFC-EE0938D46057}">
      <dsp:nvSpPr>
        <dsp:cNvPr id="0" name=""/>
        <dsp:cNvSpPr/>
      </dsp:nvSpPr>
      <dsp:spPr>
        <a:xfrm>
          <a:off x="321334" y="132"/>
          <a:ext cx="2306538" cy="1383922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Soft tissue: Plantar fascia release, </a:t>
          </a:r>
          <a:r>
            <a:rPr lang="en-US" sz="1800" kern="1200" dirty="0" err="1"/>
            <a:t>Gastroc</a:t>
          </a:r>
          <a:r>
            <a:rPr lang="en-US" sz="1800" kern="1200" dirty="0"/>
            <a:t> release </a:t>
          </a:r>
        </a:p>
      </dsp:txBody>
      <dsp:txXfrm>
        <a:off x="321334" y="132"/>
        <a:ext cx="2306538" cy="1383922"/>
      </dsp:txXfrm>
    </dsp:sp>
    <dsp:sp modelId="{D6010FAE-610F-1840-8C77-F4C7C5DD93F0}">
      <dsp:nvSpPr>
        <dsp:cNvPr id="0" name=""/>
        <dsp:cNvSpPr/>
      </dsp:nvSpPr>
      <dsp:spPr>
        <a:xfrm>
          <a:off x="2858526" y="132"/>
          <a:ext cx="2306538" cy="1383922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Tendon transfers: Peroneus longus to brevis; PTT to dorsolateral foot</a:t>
          </a:r>
        </a:p>
      </dsp:txBody>
      <dsp:txXfrm>
        <a:off x="2858526" y="132"/>
        <a:ext cx="2306538" cy="1383922"/>
      </dsp:txXfrm>
    </dsp:sp>
    <dsp:sp modelId="{73BFBC0E-164D-E243-90D3-FF7AF7C1C954}">
      <dsp:nvSpPr>
        <dsp:cNvPr id="0" name=""/>
        <dsp:cNvSpPr/>
      </dsp:nvSpPr>
      <dsp:spPr>
        <a:xfrm>
          <a:off x="321334" y="1614709"/>
          <a:ext cx="2306538" cy="1383922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Bony: Dorsiflexion 1st metatarsal osteotomy, lateralizing calcaneal osteotomy</a:t>
          </a:r>
        </a:p>
      </dsp:txBody>
      <dsp:txXfrm>
        <a:off x="321334" y="1614709"/>
        <a:ext cx="2306538" cy="1383922"/>
      </dsp:txXfrm>
    </dsp:sp>
    <dsp:sp modelId="{E8A08075-A086-084D-9834-A63483A6EDFA}">
      <dsp:nvSpPr>
        <dsp:cNvPr id="0" name=""/>
        <dsp:cNvSpPr/>
      </dsp:nvSpPr>
      <dsp:spPr>
        <a:xfrm>
          <a:off x="2858526" y="1614709"/>
          <a:ext cx="2306538" cy="1383922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Arthrodesis reserved for rigid deformity or degenerative joint disease</a:t>
          </a:r>
        </a:p>
      </dsp:txBody>
      <dsp:txXfrm>
        <a:off x="2858526" y="1614709"/>
        <a:ext cx="2306538" cy="138392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41BB181-5B4E-AA47-B40B-AAC2E70633BA}" type="datetimeFigureOut">
              <a:rPr lang="en-US" smtClean="0"/>
              <a:t>9/15/2025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55F279-0B6D-4246-8E7B-932F9FBA7B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35831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55F279-0B6D-4246-8E7B-932F9FBA7BD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8311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 a review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55F279-0B6D-4246-8E7B-932F9FBA7BD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52435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PowerStep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Pinnacle/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Aetrex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L420/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Superfeet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Green/ Moore Balance brace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55F279-0B6D-4246-8E7B-932F9FBA7BD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24090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55F279-0B6D-4246-8E7B-932F9FBA7BD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02705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55F279-0B6D-4246-8E7B-932F9FBA7BD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85356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is important because it can distinguish people who need surgery and some who can possible benefit from </a:t>
            </a:r>
            <a:r>
              <a:rPr lang="en-US" dirty="0" err="1"/>
              <a:t>orthothics</a:t>
            </a:r>
            <a:r>
              <a:rPr lang="en-US" dirty="0"/>
              <a:t>. In addition, it can help the surgeon distinguish what to do in surgery.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55F279-0B6D-4246-8E7B-932F9FBA7BDF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57407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Effect of Foot Rehabilitation Protocol in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Adults With Congenital Deformity of Foot: An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Analytical Case Series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55F279-0B6D-4246-8E7B-932F9FBA7BDF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53825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55F279-0B6D-4246-8E7B-932F9FBA7BDF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99193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762000"/>
            <a:ext cx="6856214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6952697" y="762000"/>
            <a:ext cx="2193989" cy="5334001"/>
          </a:xfrm>
          <a:prstGeom prst="rect">
            <a:avLst/>
          </a:prstGeom>
          <a:solidFill>
            <a:srgbClr val="C3C3C3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2386" y="1298448"/>
            <a:ext cx="5486400" cy="3255264"/>
          </a:xfrm>
        </p:spPr>
        <p:txBody>
          <a:bodyPr anchor="b">
            <a:normAutofit/>
          </a:bodyPr>
          <a:lstStyle>
            <a:lvl1pPr algn="l">
              <a:defRPr sz="5400" spc="-100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11" y="4670246"/>
            <a:ext cx="5486400" cy="914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 cap="none" spc="0" baseline="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20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9/15/2025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91787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9/15/2025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79126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85750" y="990600"/>
            <a:ext cx="2114550" cy="4953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900934" y="868680"/>
            <a:ext cx="5486400" cy="512064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9/15/2025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55036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9/15/2025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13031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00934" y="1298448"/>
            <a:ext cx="5486400" cy="3255264"/>
          </a:xfrm>
        </p:spPr>
        <p:txBody>
          <a:bodyPr anchor="b">
            <a:normAutofit/>
          </a:bodyPr>
          <a:lstStyle>
            <a:lvl1pPr>
              <a:defRPr sz="5400" b="0" spc="-1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14650" y="4672584"/>
            <a:ext cx="5486400" cy="914400"/>
          </a:xfrm>
        </p:spPr>
        <p:txBody>
          <a:bodyPr anchor="t">
            <a:normAutofit/>
          </a:bodyPr>
          <a:lstStyle>
            <a:lvl1pPr marL="0" indent="0">
              <a:buNone/>
              <a:defRPr sz="2000" cap="none" spc="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9/15/2025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333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900934" y="868680"/>
            <a:ext cx="2606040" cy="5120640"/>
          </a:xfrm>
        </p:spPr>
        <p:txBody>
          <a:bodyPr/>
          <a:lstStyle>
            <a:lvl1pPr>
              <a:defRPr sz="1900"/>
            </a:lvl1pPr>
            <a:lvl2pPr>
              <a:defRPr sz="1700"/>
            </a:lvl2pPr>
            <a:lvl3pPr>
              <a:defRPr sz="15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63590" y="868680"/>
            <a:ext cx="2606040" cy="5120640"/>
          </a:xfrm>
        </p:spPr>
        <p:txBody>
          <a:bodyPr/>
          <a:lstStyle>
            <a:lvl1pPr>
              <a:defRPr sz="1900"/>
            </a:lvl1pPr>
            <a:lvl2pPr>
              <a:defRPr sz="1700"/>
            </a:lvl2pPr>
            <a:lvl3pPr>
              <a:defRPr sz="15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9/15/2025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49794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00934" y="1023586"/>
            <a:ext cx="2606040" cy="8077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19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00934" y="1930936"/>
            <a:ext cx="2606040" cy="4023360"/>
          </a:xfrm>
        </p:spPr>
        <p:txBody>
          <a:bodyPr/>
          <a:lstStyle>
            <a:lvl1pPr>
              <a:defRPr sz="1900"/>
            </a:lvl1pPr>
            <a:lvl2pPr>
              <a:defRPr sz="1700"/>
            </a:lvl2pPr>
            <a:lvl3pPr>
              <a:defRPr sz="15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63847" y="1023587"/>
            <a:ext cx="2606040" cy="813171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19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63847" y="1930936"/>
            <a:ext cx="2606040" cy="4023360"/>
          </a:xfrm>
        </p:spPr>
        <p:txBody>
          <a:bodyPr/>
          <a:lstStyle>
            <a:lvl1pPr>
              <a:defRPr sz="1900"/>
            </a:lvl1pPr>
            <a:lvl2pPr>
              <a:defRPr sz="1700"/>
            </a:lvl2pPr>
            <a:lvl3pPr>
              <a:defRPr sz="15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9/15/2025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89891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9/15/2025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40558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9/15/2025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3560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024" y="1143000"/>
            <a:ext cx="2125980" cy="2194560"/>
          </a:xfrm>
        </p:spPr>
        <p:txBody>
          <a:bodyPr anchor="b">
            <a:normAutofit/>
          </a:bodyPr>
          <a:lstStyle>
            <a:lvl1pPr>
              <a:defRPr sz="2800" b="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00934" y="868680"/>
            <a:ext cx="548640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2024" y="3337560"/>
            <a:ext cx="2125980" cy="2560320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25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9/15/2025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9749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024" y="1143000"/>
            <a:ext cx="2125980" cy="2194560"/>
          </a:xfrm>
        </p:spPr>
        <p:txBody>
          <a:bodyPr anchor="b">
            <a:normAutofit/>
          </a:bodyPr>
          <a:lstStyle>
            <a:lvl1pPr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677983" y="767419"/>
            <a:ext cx="6086423" cy="5330952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2024" y="3340602"/>
            <a:ext cx="2125980" cy="2560320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25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9/15/2025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2624326" y="6356351"/>
            <a:ext cx="4433638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31431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758952"/>
            <a:ext cx="2582693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89689" y="1123838"/>
            <a:ext cx="2210612" cy="4601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8" name="Rectangle 37"/>
          <p:cNvSpPr/>
          <p:nvPr/>
        </p:nvSpPr>
        <p:spPr>
          <a:xfrm>
            <a:off x="8861898" y="758952"/>
            <a:ext cx="288036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01951" y="864108"/>
            <a:ext cx="5486400" cy="51206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96849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9/15/2025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901951" y="6356351"/>
            <a:ext cx="4433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975602" y="6356351"/>
            <a:ext cx="114819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accent1"/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4482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3" r:id="rId1"/>
    <p:sldLayoutId id="2147484024" r:id="rId2"/>
    <p:sldLayoutId id="2147484025" r:id="rId3"/>
    <p:sldLayoutId id="2147484026" r:id="rId4"/>
    <p:sldLayoutId id="2147484027" r:id="rId5"/>
    <p:sldLayoutId id="2147484028" r:id="rId6"/>
    <p:sldLayoutId id="2147484029" r:id="rId7"/>
    <p:sldLayoutId id="2147484030" r:id="rId8"/>
    <p:sldLayoutId id="2147484031" r:id="rId9"/>
    <p:sldLayoutId id="2147484032" r:id="rId10"/>
    <p:sldLayoutId id="214748403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000" kern="1200" spc="-60" baseline="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Font typeface="Wingdings 2" pitchFamily="18" charset="2"/>
        <a:buChar char=""/>
        <a:defRPr sz="19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7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5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3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3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3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3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3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3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9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16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7.xml"/><Relationship Id="rId3" Type="http://schemas.openxmlformats.org/officeDocument/2006/relationships/image" Target="../media/image30.png"/><Relationship Id="rId7" Type="http://schemas.openxmlformats.org/officeDocument/2006/relationships/diagramColors" Target="../diagrams/colors7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7.xml"/><Relationship Id="rId5" Type="http://schemas.openxmlformats.org/officeDocument/2006/relationships/diagramLayout" Target="../diagrams/layout7.xml"/><Relationship Id="rId4" Type="http://schemas.openxmlformats.org/officeDocument/2006/relationships/diagramData" Target="../diagrams/data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7" name="Rectangle 36">
            <a:extLst>
              <a:ext uri="{FF2B5EF4-FFF2-40B4-BE49-F238E27FC236}">
                <a16:creationId xmlns:a16="http://schemas.microsoft.com/office/drawing/2014/main" id="{9FDD9264-A478-4B82-A891-2BEA8BF9F6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6BA64FD-9C69-B23C-03DF-1AE9BE9F5FD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9091" r="9114"/>
          <a:stretch>
            <a:fillRect/>
          </a:stretch>
        </p:blipFill>
        <p:spPr>
          <a:xfrm>
            <a:off x="20" y="-1"/>
            <a:ext cx="9141694" cy="6858000"/>
          </a:xfrm>
          <a:prstGeom prst="rect">
            <a:avLst/>
          </a:prstGeom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C4D755E9-CEF5-43A7-A514-4664F25F39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61999"/>
            <a:ext cx="3481671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2600" y="1298448"/>
            <a:ext cx="2763802" cy="3255264"/>
          </a:xfrm>
        </p:spPr>
        <p:txBody>
          <a:bodyPr>
            <a:normAutofit/>
          </a:bodyPr>
          <a:lstStyle/>
          <a:p>
            <a:r>
              <a:rPr lang="en-US" sz="3800"/>
              <a:t>Foot Deformity: Treating Flat Feet and High Arches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2BF879CD-ED15-450F-B829-699C694D2E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61898" y="758952"/>
            <a:ext cx="288036" cy="5330952"/>
          </a:xfrm>
          <a:prstGeom prst="rect">
            <a:avLst/>
          </a:prstGeom>
          <a:solidFill>
            <a:srgbClr val="C8C8C8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5" name="Content Placeholder 4" descr="A close-up of a logo&#10;&#10;AI-generated content may be incorrect.">
            <a:extLst>
              <a:ext uri="{FF2B5EF4-FFF2-40B4-BE49-F238E27FC236}">
                <a16:creationId xmlns:a16="http://schemas.microsoft.com/office/drawing/2014/main" id="{B1740D1E-1DD2-1353-DD26-D7042B4EB3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577" y="4813985"/>
            <a:ext cx="4200382" cy="74556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29DC5A77-10C9-4ECF-B7EB-8D917F36A9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FFE28B5-FB16-49A9-B851-3C35FAC0CA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58952"/>
            <a:ext cx="8179482" cy="165113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52FBD2A-42F2-6FF6-41E0-C5161A01AC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0565" y="1087374"/>
            <a:ext cx="6737617" cy="1000978"/>
          </a:xfrm>
        </p:spPr>
        <p:txBody>
          <a:bodyPr>
            <a:normAutofit/>
          </a:bodyPr>
          <a:lstStyle/>
          <a:p>
            <a:r>
              <a:rPr lang="en-US" sz="3600" dirty="0"/>
              <a:t>Physical Therapy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1014442-855A-4E0F-8D09-C314661A48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260899" y="758952"/>
            <a:ext cx="889035" cy="1651133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B1ABF09-86CF-414E-88A5-2B84CC7232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" y="2526526"/>
            <a:ext cx="877276" cy="3563378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FE91770-CDBB-4D24-94E5-AD484F36CE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59264" y="2526526"/>
            <a:ext cx="8190670" cy="3563377"/>
          </a:xfrm>
          <a:prstGeom prst="rect">
            <a:avLst/>
          </a:prstGeom>
          <a:solidFill>
            <a:schemeClr val="bg2">
              <a:lumMod val="60000"/>
              <a:lumOff val="4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graphicFrame>
        <p:nvGraphicFramePr>
          <p:cNvPr id="18" name="Content Placeholder 2">
            <a:extLst>
              <a:ext uri="{FF2B5EF4-FFF2-40B4-BE49-F238E27FC236}">
                <a16:creationId xmlns:a16="http://schemas.microsoft.com/office/drawing/2014/main" id="{6032BC93-CD7D-626B-660C-C6BD174B5F9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46513655"/>
              </p:ext>
            </p:extLst>
          </p:nvPr>
        </p:nvGraphicFramePr>
        <p:xfrm>
          <a:off x="318482" y="2558208"/>
          <a:ext cx="8701339" cy="42037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028" name="Picture 4" descr="Physical Therapy logo">
            <a:extLst>
              <a:ext uri="{FF2B5EF4-FFF2-40B4-BE49-F238E27FC236}">
                <a16:creationId xmlns:a16="http://schemas.microsoft.com/office/drawing/2014/main" id="{F8A3F72B-4ADC-089A-38CB-146FC12871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7122" y="189913"/>
            <a:ext cx="2544115" cy="2400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92421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29DC5A77-10C9-4ECF-B7EB-8D917F36A9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FFE28B5-FB16-49A9-B851-3C35FAC0CA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58952"/>
            <a:ext cx="8179482" cy="165113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25B42F3-DD64-BD89-5FF7-E3A9EDC630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0565" y="1087374"/>
            <a:ext cx="6737617" cy="1000978"/>
          </a:xfrm>
        </p:spPr>
        <p:txBody>
          <a:bodyPr>
            <a:normAutofit/>
          </a:bodyPr>
          <a:lstStyle/>
          <a:p>
            <a:r>
              <a:rPr lang="en-US" dirty="0"/>
              <a:t>Shoe wear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1014442-855A-4E0F-8D09-C314661A48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260899" y="758952"/>
            <a:ext cx="889035" cy="1651133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B1ABF09-86CF-414E-88A5-2B84CC7232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" y="2526526"/>
            <a:ext cx="877276" cy="3563378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FE91770-CDBB-4D24-94E5-AD484F36CE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59264" y="2526526"/>
            <a:ext cx="8190670" cy="3563377"/>
          </a:xfrm>
          <a:prstGeom prst="rect">
            <a:avLst/>
          </a:prstGeom>
          <a:solidFill>
            <a:schemeClr val="bg2">
              <a:lumMod val="60000"/>
              <a:lumOff val="4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4D36E9-24F5-9AF2-1153-467F76B60E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5274" y="2452345"/>
            <a:ext cx="6973664" cy="1772355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Need Hindfoot control </a:t>
            </a:r>
          </a:p>
          <a:p>
            <a:r>
              <a:rPr lang="en-US" dirty="0">
                <a:solidFill>
                  <a:schemeClr val="tx1"/>
                </a:solidFill>
              </a:rPr>
              <a:t>Stability to prevent overpronation </a:t>
            </a:r>
          </a:p>
          <a:p>
            <a:r>
              <a:rPr lang="en-US" dirty="0">
                <a:solidFill>
                  <a:schemeClr val="tx1"/>
                </a:solidFill>
              </a:rPr>
              <a:t>”sloppier” shoe will allow foot to fall into max pronation </a:t>
            </a:r>
          </a:p>
          <a:p>
            <a:pPr marL="0" indent="0">
              <a:buNone/>
            </a:pP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914B4324-5DE6-54EA-DA2C-B0D48E1C97C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44" r="3092" b="29233"/>
          <a:stretch>
            <a:fillRect/>
          </a:stretch>
        </p:blipFill>
        <p:spPr bwMode="auto">
          <a:xfrm>
            <a:off x="892503" y="3796882"/>
            <a:ext cx="4051352" cy="1907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D920B10-6F3C-732F-8742-632DD895ADA6}"/>
              </a:ext>
            </a:extLst>
          </p:cNvPr>
          <p:cNvSpPr txBox="1"/>
          <p:nvPr/>
        </p:nvSpPr>
        <p:spPr>
          <a:xfrm>
            <a:off x="2246489" y="5678311"/>
            <a:ext cx="17278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BROOKS ARIEL </a:t>
            </a:r>
          </a:p>
        </p:txBody>
      </p:sp>
      <p:pic>
        <p:nvPicPr>
          <p:cNvPr id="4100" name="Picture 4">
            <a:extLst>
              <a:ext uri="{FF2B5EF4-FFF2-40B4-BE49-F238E27FC236}">
                <a16:creationId xmlns:a16="http://schemas.microsoft.com/office/drawing/2014/main" id="{71BDC174-169D-D031-7F53-AE62FD6773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0805" y="3796882"/>
            <a:ext cx="3851113" cy="1881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4233399-4F5E-6978-90E3-DF13429635C7}"/>
              </a:ext>
            </a:extLst>
          </p:cNvPr>
          <p:cNvSpPr txBox="1"/>
          <p:nvPr/>
        </p:nvSpPr>
        <p:spPr>
          <a:xfrm>
            <a:off x="5924353" y="5705239"/>
            <a:ext cx="15173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Hoka Gaviota </a:t>
            </a:r>
          </a:p>
        </p:txBody>
      </p:sp>
    </p:spTree>
    <p:extLst>
      <p:ext uri="{BB962C8B-B14F-4D97-AF65-F5344CB8AC3E}">
        <p14:creationId xmlns:p14="http://schemas.microsoft.com/office/powerpoint/2010/main" val="10204753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1" name="Rectangle 5130">
            <a:extLst>
              <a:ext uri="{FF2B5EF4-FFF2-40B4-BE49-F238E27FC236}">
                <a16:creationId xmlns:a16="http://schemas.microsoft.com/office/drawing/2014/main" id="{B3875682-0790-427D-9A23-4B7265F0FA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61999"/>
            <a:ext cx="6856214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133" name="Rectangle 5132">
            <a:extLst>
              <a:ext uri="{FF2B5EF4-FFF2-40B4-BE49-F238E27FC236}">
                <a16:creationId xmlns:a16="http://schemas.microsoft.com/office/drawing/2014/main" id="{6EDE4AAE-4785-4EA7-95DB-45200F5B80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952697" y="761999"/>
            <a:ext cx="219398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 useBgFill="1">
        <p:nvSpPr>
          <p:cNvPr id="5135" name="Rectangle 5134">
            <a:extLst>
              <a:ext uri="{FF2B5EF4-FFF2-40B4-BE49-F238E27FC236}">
                <a16:creationId xmlns:a16="http://schemas.microsoft.com/office/drawing/2014/main" id="{EB8AA617-0537-4ED7-91B6-66511A6475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137" name="Rectangle 5136">
            <a:extLst>
              <a:ext uri="{FF2B5EF4-FFF2-40B4-BE49-F238E27FC236}">
                <a16:creationId xmlns:a16="http://schemas.microsoft.com/office/drawing/2014/main" id="{C2E8BF1F-CE61-45C5-92AC-552D23176C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367639"/>
            <a:ext cx="8780525" cy="185218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5F0406D-CF87-FB34-3AE4-2BB2F29F17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2386" y="4590661"/>
            <a:ext cx="7658146" cy="106569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900" spc="-100"/>
              <a:t>Braces </a:t>
            </a:r>
          </a:p>
        </p:txBody>
      </p:sp>
      <p:pic>
        <p:nvPicPr>
          <p:cNvPr id="5126" name="Picture 6" descr="Little Richie Brace">
            <a:extLst>
              <a:ext uri="{FF2B5EF4-FFF2-40B4-BE49-F238E27FC236}">
                <a16:creationId xmlns:a16="http://schemas.microsoft.com/office/drawing/2014/main" id="{C4CE93B8-22D4-75DF-F085-5951C2756D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82" r="1" b="1644"/>
          <a:stretch>
            <a:fillRect/>
          </a:stretch>
        </p:blipFill>
        <p:spPr bwMode="auto">
          <a:xfrm>
            <a:off x="802386" y="470168"/>
            <a:ext cx="3927145" cy="3557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AM Walking Boot Alternative - TayCo Acute XAB Brace – TayCo Brace">
            <a:extLst>
              <a:ext uri="{FF2B5EF4-FFF2-40B4-BE49-F238E27FC236}">
                <a16:creationId xmlns:a16="http://schemas.microsoft.com/office/drawing/2014/main" id="{62209CD1-1153-6094-EBC9-FDDA0CAF56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31" r="1" b="1"/>
          <a:stretch>
            <a:fillRect/>
          </a:stretch>
        </p:blipFill>
        <p:spPr bwMode="auto">
          <a:xfrm>
            <a:off x="4850181" y="470174"/>
            <a:ext cx="3927145" cy="3556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64086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652E5D6-E378-4614-BCBD-8663DD15B3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A287AC3-AACF-4ADB-9F73-125E714D93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85744" y="4367639"/>
            <a:ext cx="8572511" cy="185218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5857" y="4599160"/>
            <a:ext cx="8309853" cy="1358020"/>
          </a:xfrm>
        </p:spPr>
        <p:txBody>
          <a:bodyPr anchor="ctr">
            <a:normAutofit/>
          </a:bodyPr>
          <a:lstStyle/>
          <a:p>
            <a:pPr algn="ctr"/>
            <a:r>
              <a:rPr lang="en-US" sz="3500" dirty="0">
                <a:solidFill>
                  <a:schemeClr val="bg1"/>
                </a:solidFill>
              </a:rPr>
              <a:t>General Principles of Operative Management</a:t>
            </a:r>
            <a:br>
              <a:rPr lang="en-US" sz="3500" dirty="0">
                <a:solidFill>
                  <a:schemeClr val="bg1"/>
                </a:solidFill>
              </a:rPr>
            </a:br>
            <a:endParaRPr lang="en-US" sz="3500" dirty="0">
              <a:solidFill>
                <a:schemeClr val="bg1"/>
              </a:solidFill>
            </a:endParaRP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90E5DB24-AEC4-C0FD-A89F-11FA7A83C2F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54540833"/>
              </p:ext>
            </p:extLst>
          </p:nvPr>
        </p:nvGraphicFramePr>
        <p:xfrm>
          <a:off x="720090" y="640080"/>
          <a:ext cx="7703820" cy="32023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7" name="Rectangle 56">
            <a:extLst>
              <a:ext uri="{FF2B5EF4-FFF2-40B4-BE49-F238E27FC236}">
                <a16:creationId xmlns:a16="http://schemas.microsoft.com/office/drawing/2014/main" id="{4F7B9026-36AD-42E4-B172-8D68F3A339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5" name="Picture 14" descr="X-ray of a human foot&#10;&#10;AI-generated content may be incorrect.">
            <a:extLst>
              <a:ext uri="{FF2B5EF4-FFF2-40B4-BE49-F238E27FC236}">
                <a16:creationId xmlns:a16="http://schemas.microsoft.com/office/drawing/2014/main" id="{D2D54454-70DD-3F0A-241A-51BC316209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7598" y="23340"/>
            <a:ext cx="2324369" cy="3099158"/>
          </a:xfrm>
          <a:prstGeom prst="rect">
            <a:avLst/>
          </a:prstGeom>
        </p:spPr>
      </p:pic>
      <p:pic>
        <p:nvPicPr>
          <p:cNvPr id="19" name="Picture 18" descr="A x-ray of a foot&#10;&#10;AI-generated content may be incorrect.">
            <a:extLst>
              <a:ext uri="{FF2B5EF4-FFF2-40B4-BE49-F238E27FC236}">
                <a16:creationId xmlns:a16="http://schemas.microsoft.com/office/drawing/2014/main" id="{361F68C8-22E2-2FA9-EF97-06A63547838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-1" t="19836" r="-41" b="39589"/>
          <a:stretch>
            <a:fillRect/>
          </a:stretch>
        </p:blipFill>
        <p:spPr>
          <a:xfrm>
            <a:off x="115005" y="3183396"/>
            <a:ext cx="6085110" cy="3290782"/>
          </a:xfrm>
          <a:prstGeom prst="rect">
            <a:avLst/>
          </a:prstGeom>
        </p:spPr>
      </p:pic>
      <p:pic>
        <p:nvPicPr>
          <p:cNvPr id="29" name="Picture 28" descr="A x-ray of a foot&#10;&#10;AI-generated content may be incorrect.">
            <a:extLst>
              <a:ext uri="{FF2B5EF4-FFF2-40B4-BE49-F238E27FC236}">
                <a16:creationId xmlns:a16="http://schemas.microsoft.com/office/drawing/2014/main" id="{71A7A4E0-7CC6-87E1-AE63-CFA1411058F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-3512" t="23251" r="-480" b="36173"/>
          <a:stretch>
            <a:fillRect/>
          </a:stretch>
        </p:blipFill>
        <p:spPr>
          <a:xfrm>
            <a:off x="-1" y="60898"/>
            <a:ext cx="5983111" cy="2866034"/>
          </a:xfrm>
          <a:prstGeom prst="rect">
            <a:avLst/>
          </a:prstGeom>
        </p:spPr>
      </p:pic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761DBDF3-E0C0-DB74-29AC-598CD7EA2130}"/>
              </a:ext>
            </a:extLst>
          </p:cNvPr>
          <p:cNvCxnSpPr>
            <a:cxnSpLocks/>
          </p:cNvCxnSpPr>
          <p:nvPr/>
        </p:nvCxnSpPr>
        <p:spPr>
          <a:xfrm flipH="1">
            <a:off x="2540000" y="1715911"/>
            <a:ext cx="1399822" cy="948267"/>
          </a:xfrm>
          <a:prstGeom prst="line">
            <a:avLst/>
          </a:prstGeom>
          <a:ln w="19050" cap="flat" cmpd="sng" algn="ctr">
            <a:solidFill>
              <a:schemeClr val="accent6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D6976DE0-040B-437C-BDD7-C3A5FFF7A9EC}"/>
              </a:ext>
            </a:extLst>
          </p:cNvPr>
          <p:cNvCxnSpPr>
            <a:cxnSpLocks/>
          </p:cNvCxnSpPr>
          <p:nvPr/>
        </p:nvCxnSpPr>
        <p:spPr>
          <a:xfrm flipH="1">
            <a:off x="2504588" y="4625026"/>
            <a:ext cx="2360923" cy="903707"/>
          </a:xfrm>
          <a:prstGeom prst="line">
            <a:avLst/>
          </a:prstGeom>
          <a:ln w="19050" cap="flat" cmpd="sng" algn="ctr">
            <a:solidFill>
              <a:schemeClr val="accent6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44" name="TextBox 43">
            <a:extLst>
              <a:ext uri="{FF2B5EF4-FFF2-40B4-BE49-F238E27FC236}">
                <a16:creationId xmlns:a16="http://schemas.microsoft.com/office/drawing/2014/main" id="{ED436F5F-AFB5-DDA8-21DC-569490806866}"/>
              </a:ext>
            </a:extLst>
          </p:cNvPr>
          <p:cNvSpPr txBox="1"/>
          <p:nvPr/>
        </p:nvSpPr>
        <p:spPr>
          <a:xfrm>
            <a:off x="5983110" y="3429000"/>
            <a:ext cx="304588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</a:rPr>
              <a:t>    </a:t>
            </a:r>
            <a:r>
              <a:rPr lang="en-US" sz="2400" u="sng" dirty="0">
                <a:solidFill>
                  <a:schemeClr val="accent1"/>
                </a:solidFill>
              </a:rPr>
              <a:t>RECONSTRUCTION</a:t>
            </a:r>
          </a:p>
          <a:p>
            <a:r>
              <a:rPr lang="en-US" sz="2400" dirty="0">
                <a:solidFill>
                  <a:schemeClr val="accent1"/>
                </a:solidFill>
              </a:rPr>
              <a:t>	a. MDCO</a:t>
            </a:r>
          </a:p>
          <a:p>
            <a:r>
              <a:rPr lang="en-US" sz="2400" dirty="0">
                <a:solidFill>
                  <a:schemeClr val="accent1"/>
                </a:solidFill>
              </a:rPr>
              <a:t>	b. FDL transfer</a:t>
            </a:r>
          </a:p>
          <a:p>
            <a:r>
              <a:rPr lang="en-US" sz="2400" dirty="0">
                <a:solidFill>
                  <a:schemeClr val="accent1"/>
                </a:solidFill>
              </a:rPr>
              <a:t>	c. Spring ligament</a:t>
            </a:r>
          </a:p>
          <a:p>
            <a:r>
              <a:rPr lang="en-US" sz="2400" dirty="0">
                <a:solidFill>
                  <a:schemeClr val="accent1"/>
                </a:solidFill>
              </a:rPr>
              <a:t>	repair</a:t>
            </a:r>
          </a:p>
        </p:txBody>
      </p:sp>
      <p:pic>
        <p:nvPicPr>
          <p:cNvPr id="4" name="Graphic 3" descr="Smiling face with solid fill with solid fill">
            <a:extLst>
              <a:ext uri="{FF2B5EF4-FFF2-40B4-BE49-F238E27FC236}">
                <a16:creationId xmlns:a16="http://schemas.microsoft.com/office/drawing/2014/main" id="{17339E58-C525-E974-EA70-44F0888FF6A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757086" y="5483865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0640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E11A0068-FEF4-44DB-A95E-01F94BBC0E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43FB93D-F8D4-4DFA-9893-8D6D5C5239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" y="758952"/>
            <a:ext cx="196796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AE541EA-1B7D-2727-4295-4916AD80B7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8844" y="2586975"/>
            <a:ext cx="4083053" cy="2562115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4A635A8B-6A6F-406F-ABC4-98B5D0CDE1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89695" y="758951"/>
            <a:ext cx="4151548" cy="88247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A0EB721-D3D5-4018-8E2F-A95DA7F5D7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497" y="5207429"/>
            <a:ext cx="4151548" cy="88247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1FD8A5A-00BA-4D49-0553-855B62F6CA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48" y="2065661"/>
            <a:ext cx="4650497" cy="2474194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A213CA47-0818-4DE3-ACFB-6688B78198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61898" y="758952"/>
            <a:ext cx="288036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3B23C1B-FD14-B7F9-1D2A-DB90310A3BDB}"/>
              </a:ext>
            </a:extLst>
          </p:cNvPr>
          <p:cNvSpPr txBox="1"/>
          <p:nvPr/>
        </p:nvSpPr>
        <p:spPr>
          <a:xfrm>
            <a:off x="1071374" y="5464000"/>
            <a:ext cx="23006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Arch is Nonexistent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E6BB708-38EC-B0AF-72D9-6DB7136675E2}"/>
              </a:ext>
            </a:extLst>
          </p:cNvPr>
          <p:cNvSpPr txBox="1"/>
          <p:nvPr/>
        </p:nvSpPr>
        <p:spPr>
          <a:xfrm>
            <a:off x="5846174" y="1015522"/>
            <a:ext cx="16385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Arch corrected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901C232-1C52-8CDC-B0C4-A5EC85B239F4}"/>
              </a:ext>
            </a:extLst>
          </p:cNvPr>
          <p:cNvSpPr txBox="1"/>
          <p:nvPr/>
        </p:nvSpPr>
        <p:spPr>
          <a:xfrm>
            <a:off x="219074" y="518437"/>
            <a:ext cx="41515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TRIPLE ARTHRODESIS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8E29EDA-B912-298F-C8AA-9BD22846CF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51653" y="5164790"/>
            <a:ext cx="1537433" cy="1522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54790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E11A0068-FEF4-44DB-A95E-01F94BBC0E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43FB93D-F8D4-4DFA-9893-8D6D5C5239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" y="758952"/>
            <a:ext cx="196796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986B097-7A1F-E9A7-0213-DC336B270D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8427" y="566511"/>
            <a:ext cx="2566714" cy="4522845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4A635A8B-6A6F-406F-ABC4-98B5D0CDE1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89695" y="758951"/>
            <a:ext cx="4151548" cy="88247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1A0EB721-D3D5-4018-8E2F-A95DA7F5D7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497" y="5207429"/>
            <a:ext cx="4151548" cy="88247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0ED6850-8DB0-A401-58E7-21551003D7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0624" y="1802294"/>
            <a:ext cx="2529689" cy="4287610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A213CA47-0818-4DE3-ACFB-6688B78198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61898" y="758952"/>
            <a:ext cx="288036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89BAF13-DAD9-2DC4-B7E7-BFF7012BE357}"/>
              </a:ext>
            </a:extLst>
          </p:cNvPr>
          <p:cNvSpPr txBox="1"/>
          <p:nvPr/>
        </p:nvSpPr>
        <p:spPr>
          <a:xfrm>
            <a:off x="511600" y="5325500"/>
            <a:ext cx="325223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Notice the Severe Talar head </a:t>
            </a:r>
          </a:p>
          <a:p>
            <a:r>
              <a:rPr lang="en-US" sz="2000" dirty="0"/>
              <a:t>prominence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D7894A0-7C2D-CF64-3DC9-0FEE9FD350BB}"/>
              </a:ext>
            </a:extLst>
          </p:cNvPr>
          <p:cNvSpPr txBox="1"/>
          <p:nvPr/>
        </p:nvSpPr>
        <p:spPr>
          <a:xfrm>
            <a:off x="5440901" y="1015522"/>
            <a:ext cx="22022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Corrected Talar head 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5727608D-E393-C791-AF7B-55269775DFE5}"/>
              </a:ext>
            </a:extLst>
          </p:cNvPr>
          <p:cNvCxnSpPr/>
          <p:nvPr/>
        </p:nvCxnSpPr>
        <p:spPr>
          <a:xfrm flipH="1" flipV="1">
            <a:off x="1354667" y="3025422"/>
            <a:ext cx="631343" cy="128693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09A32784-9E17-79B3-734D-6D735B8D0B44}"/>
              </a:ext>
            </a:extLst>
          </p:cNvPr>
          <p:cNvSpPr txBox="1"/>
          <p:nvPr/>
        </p:nvSpPr>
        <p:spPr>
          <a:xfrm>
            <a:off x="1986010" y="6207975"/>
            <a:ext cx="41515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TRIPLE ARTHRODESIS</a:t>
            </a:r>
          </a:p>
        </p:txBody>
      </p:sp>
    </p:spTree>
    <p:extLst>
      <p:ext uri="{BB962C8B-B14F-4D97-AF65-F5344CB8AC3E}">
        <p14:creationId xmlns:p14="http://schemas.microsoft.com/office/powerpoint/2010/main" val="41115092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DB8424AB-D56B-4256-866A-5B54DE93C2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61999"/>
            <a:ext cx="6856214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C999C28-AD33-4EB7-A5F1-C06D10A5FD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952697" y="761999"/>
            <a:ext cx="219398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0864E5C9-52C9-4572-AC75-548B9B9C26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45CC6500-4DBD-4C34-BC14-2387FB483B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61999"/>
            <a:ext cx="3481671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7136611-E3EF-F869-CE3E-2C6FA5F117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1864" y="2530348"/>
            <a:ext cx="2444016" cy="3255264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br>
              <a:rPr lang="en-US" sz="1900" b="1" spc="-100" dirty="0"/>
            </a:br>
            <a:br>
              <a:rPr lang="en-US" sz="1900" b="1" spc="-100" dirty="0"/>
            </a:br>
            <a:r>
              <a:rPr lang="en-US" sz="3600" b="1" spc="-100" dirty="0"/>
              <a:t>Cavus:</a:t>
            </a:r>
            <a:br>
              <a:rPr lang="en-US" sz="3600" b="1" spc="-100" dirty="0"/>
            </a:br>
            <a:br>
              <a:rPr lang="en-US" sz="3600" b="1" spc="-100" dirty="0"/>
            </a:br>
            <a:r>
              <a:rPr lang="en-US" sz="3600" b="1" spc="-100" dirty="0"/>
              <a:t>Elevated arch</a:t>
            </a:r>
            <a:br>
              <a:rPr lang="en-US" sz="3600" b="1" spc="-100" dirty="0"/>
            </a:br>
            <a:br>
              <a:rPr lang="en-US" sz="3600" b="1" spc="-100" dirty="0"/>
            </a:br>
            <a:r>
              <a:rPr lang="en-US" sz="3600" b="1" spc="-100" dirty="0"/>
              <a:t>hindfoot varus</a:t>
            </a:r>
            <a:br>
              <a:rPr lang="en-US" sz="3600" b="1" spc="-100" dirty="0"/>
            </a:br>
            <a:br>
              <a:rPr lang="en-US" sz="3600" b="1" spc="-100" dirty="0"/>
            </a:br>
            <a:r>
              <a:rPr lang="en-US" sz="3600" b="1" spc="-100" dirty="0"/>
              <a:t> plantarflexed first ray</a:t>
            </a:r>
            <a:br>
              <a:rPr lang="en-US" sz="3600" b="1" spc="-100" dirty="0"/>
            </a:br>
            <a:endParaRPr lang="en-US" sz="3600" spc="-100" dirty="0"/>
          </a:p>
        </p:txBody>
      </p:sp>
      <p:pic>
        <p:nvPicPr>
          <p:cNvPr id="4" name="Picture 6" descr="Surgical Treatment of Cavus Foot | Musculoskeletal Key">
            <a:extLst>
              <a:ext uri="{FF2B5EF4-FFF2-40B4-BE49-F238E27FC236}">
                <a16:creationId xmlns:a16="http://schemas.microsoft.com/office/drawing/2014/main" id="{5B9396AF-58FA-CB03-C817-5690F29391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38865" y="0"/>
            <a:ext cx="4758267" cy="3203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4E34A3B6-BAD2-4156-BDC6-4736248BF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61898" y="758952"/>
            <a:ext cx="288036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5" name="Picture 2" descr="Lateral Ankle Injury (Ankle Sprain) | The London Foot &amp; Ankle Clinic">
            <a:extLst>
              <a:ext uri="{FF2B5EF4-FFF2-40B4-BE49-F238E27FC236}">
                <a16:creationId xmlns:a16="http://schemas.microsoft.com/office/drawing/2014/main" id="{84B18019-6AB7-CA01-2E09-9A1CE1BBEDA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89" t="20275" r="1" b="2"/>
          <a:stretch>
            <a:fillRect/>
          </a:stretch>
        </p:blipFill>
        <p:spPr bwMode="auto">
          <a:xfrm>
            <a:off x="3578153" y="3151871"/>
            <a:ext cx="4679693" cy="3706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10599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29DC5A77-10C9-4ECF-B7EB-8D917F36A9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FFE28B5-FB16-49A9-B851-3C35FAC0CA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58952"/>
            <a:ext cx="8179482" cy="165113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00565" y="1087374"/>
            <a:ext cx="6737617" cy="1000978"/>
          </a:xfrm>
        </p:spPr>
        <p:txBody>
          <a:bodyPr>
            <a:normAutofit/>
          </a:bodyPr>
          <a:lstStyle/>
          <a:p>
            <a:r>
              <a:rPr sz="3200" dirty="0" err="1"/>
              <a:t>Cavovarus</a:t>
            </a:r>
            <a:r>
              <a:rPr sz="3200" dirty="0"/>
              <a:t> Foo</a:t>
            </a:r>
            <a:r>
              <a:rPr lang="en-US" sz="3200" dirty="0"/>
              <a:t>t</a:t>
            </a:r>
            <a:endParaRPr sz="320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1014442-855A-4E0F-8D09-C314661A48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260899" y="758952"/>
            <a:ext cx="889035" cy="1651133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B1ABF09-86CF-414E-88A5-2B84CC7232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" y="2526526"/>
            <a:ext cx="877276" cy="3563378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FE91770-CDBB-4D24-94E5-AD484F36CE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59264" y="2526526"/>
            <a:ext cx="8190670" cy="3563377"/>
          </a:xfrm>
          <a:prstGeom prst="rect">
            <a:avLst/>
          </a:prstGeom>
          <a:solidFill>
            <a:schemeClr val="bg2">
              <a:lumMod val="60000"/>
              <a:lumOff val="4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964518" y="2311068"/>
            <a:ext cx="6737617" cy="3554457"/>
          </a:xfrm>
        </p:spPr>
        <p:txBody>
          <a:bodyPr>
            <a:normAutofit/>
          </a:bodyPr>
          <a:lstStyle/>
          <a:p>
            <a:r>
              <a:rPr sz="2800" dirty="0">
                <a:solidFill>
                  <a:schemeClr val="tx1"/>
                </a:solidFill>
              </a:rPr>
              <a:t>Symptomatology: </a:t>
            </a:r>
            <a:endParaRPr lang="en-US" sz="2800" dirty="0">
              <a:solidFill>
                <a:schemeClr val="tx1"/>
              </a:solidFill>
            </a:endParaRPr>
          </a:p>
          <a:p>
            <a:pPr lvl="1"/>
            <a:r>
              <a:rPr sz="2600" dirty="0">
                <a:solidFill>
                  <a:schemeClr val="tx1"/>
                </a:solidFill>
              </a:rPr>
              <a:t>Recurrent lateral ankle </a:t>
            </a:r>
            <a:endParaRPr lang="en-US" sz="2600" dirty="0">
              <a:solidFill>
                <a:schemeClr val="tx1"/>
              </a:solidFill>
            </a:endParaRPr>
          </a:p>
          <a:p>
            <a:pPr marL="502920" lvl="1" indent="0">
              <a:buNone/>
            </a:pPr>
            <a:r>
              <a:rPr lang="en-US" sz="2600" dirty="0">
                <a:solidFill>
                  <a:schemeClr val="tx1"/>
                </a:solidFill>
              </a:rPr>
              <a:t>sprains</a:t>
            </a:r>
          </a:p>
          <a:p>
            <a:pPr lvl="1"/>
            <a:r>
              <a:rPr sz="2600" dirty="0">
                <a:solidFill>
                  <a:schemeClr val="tx1"/>
                </a:solidFill>
              </a:rPr>
              <a:t> metatarsalgia</a:t>
            </a:r>
            <a:endParaRPr lang="en-US" sz="2600" dirty="0">
              <a:solidFill>
                <a:schemeClr val="tx1"/>
              </a:solidFill>
            </a:endParaRPr>
          </a:p>
          <a:p>
            <a:pPr lvl="1"/>
            <a:r>
              <a:rPr lang="en-US" sz="2600" dirty="0">
                <a:solidFill>
                  <a:schemeClr val="tx1"/>
                </a:solidFill>
              </a:rPr>
              <a:t>stress fracture</a:t>
            </a:r>
            <a:endParaRPr sz="2600" dirty="0">
              <a:solidFill>
                <a:schemeClr val="tx1"/>
              </a:solidFill>
            </a:endParaRPr>
          </a:p>
        </p:txBody>
      </p:sp>
      <p:pic>
        <p:nvPicPr>
          <p:cNvPr id="3" name="Picture 2" descr="The adult cavus foot in: EFORT Open Reviews Volume 2 Issue 5 (2017)">
            <a:extLst>
              <a:ext uri="{FF2B5EF4-FFF2-40B4-BE49-F238E27FC236}">
                <a16:creationId xmlns:a16="http://schemas.microsoft.com/office/drawing/2014/main" id="{683B1662-1A6E-C1B7-86C5-5DBAFE2949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874735" y="2418796"/>
            <a:ext cx="3268693" cy="3778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9689" y="1123837"/>
            <a:ext cx="2210611" cy="4601183"/>
          </a:xfrm>
        </p:spPr>
        <p:txBody>
          <a:bodyPr>
            <a:normAutofit/>
          </a:bodyPr>
          <a:lstStyle/>
          <a:p>
            <a:r>
              <a:rPr dirty="0"/>
              <a:t>Clinical </a:t>
            </a:r>
            <a:r>
              <a:rPr lang="en-US" dirty="0"/>
              <a:t>Findings </a:t>
            </a:r>
            <a:endParaRPr dirty="0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C2F058F6-0EE5-B543-60D1-249FD37098A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03762098"/>
              </p:ext>
            </p:extLst>
          </p:nvPr>
        </p:nvGraphicFramePr>
        <p:xfrm>
          <a:off x="2819922" y="885459"/>
          <a:ext cx="5796200" cy="50873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29DC5A77-10C9-4ECF-B7EB-8D917F36A9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FFE28B5-FB16-49A9-B851-3C35FAC0CA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58952"/>
            <a:ext cx="8179482" cy="165113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00565" y="1087374"/>
            <a:ext cx="6737617" cy="1000978"/>
          </a:xfrm>
        </p:spPr>
        <p:txBody>
          <a:bodyPr>
            <a:normAutofit/>
          </a:bodyPr>
          <a:lstStyle/>
          <a:p>
            <a:r>
              <a:rPr lang="en-US" dirty="0"/>
              <a:t>Objectives: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1014442-855A-4E0F-8D09-C314661A48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260899" y="758952"/>
            <a:ext cx="889035" cy="1651133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B1ABF09-86CF-414E-88A5-2B84CC7232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" y="2526526"/>
            <a:ext cx="877276" cy="3563378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FE91770-CDBB-4D24-94E5-AD484F36CE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59264" y="2526526"/>
            <a:ext cx="8190670" cy="3563377"/>
          </a:xfrm>
          <a:prstGeom prst="rect">
            <a:avLst/>
          </a:prstGeom>
          <a:solidFill>
            <a:schemeClr val="bg2">
              <a:lumMod val="60000"/>
              <a:lumOff val="4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2200" y="2637568"/>
            <a:ext cx="6376081" cy="2920866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chemeClr val="tx1"/>
                </a:solidFill>
              </a:rPr>
              <a:t>Biomechanical principles</a:t>
            </a:r>
          </a:p>
          <a:p>
            <a:r>
              <a:rPr lang="en-US" sz="2400" dirty="0">
                <a:solidFill>
                  <a:schemeClr val="tx1"/>
                </a:solidFill>
              </a:rPr>
              <a:t>Clinical and radiographic hallmarks </a:t>
            </a:r>
          </a:p>
          <a:p>
            <a:r>
              <a:rPr lang="en-US" sz="2400" dirty="0">
                <a:solidFill>
                  <a:schemeClr val="tx1"/>
                </a:solidFill>
              </a:rPr>
              <a:t>Conservative and operative management </a:t>
            </a:r>
          </a:p>
          <a:p>
            <a:r>
              <a:rPr lang="en-US" sz="2400" dirty="0">
                <a:solidFill>
                  <a:schemeClr val="tx1"/>
                </a:solidFill>
              </a:rPr>
              <a:t>Physical therapy  framework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7" name="Rectangle 4136">
            <a:extLst>
              <a:ext uri="{FF2B5EF4-FFF2-40B4-BE49-F238E27FC236}">
                <a16:creationId xmlns:a16="http://schemas.microsoft.com/office/drawing/2014/main" id="{2ABBB681-F4D2-40F2-ACC3-DE0B4B4880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7960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39" name="Rectangle 4138">
            <a:extLst>
              <a:ext uri="{FF2B5EF4-FFF2-40B4-BE49-F238E27FC236}">
                <a16:creationId xmlns:a16="http://schemas.microsoft.com/office/drawing/2014/main" id="{09388ED0-1FEF-4E11-B488-BD661D1AC1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7759" y="458470"/>
            <a:ext cx="8428482" cy="589788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98" name="Picture 2" descr="Characteristics of a High Arched Foot - FootEducation">
            <a:extLst>
              <a:ext uri="{FF2B5EF4-FFF2-40B4-BE49-F238E27FC236}">
                <a16:creationId xmlns:a16="http://schemas.microsoft.com/office/drawing/2014/main" id="{0A395604-5A54-7866-DC88-38DBC35CE9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57"/>
          <a:stretch>
            <a:fillRect/>
          </a:stretch>
        </p:blipFill>
        <p:spPr bwMode="auto">
          <a:xfrm>
            <a:off x="1057359" y="771434"/>
            <a:ext cx="7029282" cy="5271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815297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5" name="Rectangle 2054">
            <a:extLst>
              <a:ext uri="{FF2B5EF4-FFF2-40B4-BE49-F238E27FC236}">
                <a16:creationId xmlns:a16="http://schemas.microsoft.com/office/drawing/2014/main" id="{2ABBB681-F4D2-40F2-ACC3-DE0B4B4880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57" name="Rectangle 2056">
            <a:extLst>
              <a:ext uri="{FF2B5EF4-FFF2-40B4-BE49-F238E27FC236}">
                <a16:creationId xmlns:a16="http://schemas.microsoft.com/office/drawing/2014/main" id="{09388ED0-1FEF-4E11-B488-BD661D1AC1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7759" y="458470"/>
            <a:ext cx="8428482" cy="589788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Pes Cavus | Musculoskeletal Key">
            <a:extLst>
              <a:ext uri="{FF2B5EF4-FFF2-40B4-BE49-F238E27FC236}">
                <a16:creationId xmlns:a16="http://schemas.microsoft.com/office/drawing/2014/main" id="{3DF0C5B5-CC3C-1FF2-C7DF-3EDFD6D5DE2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09763" y="771434"/>
            <a:ext cx="7724473" cy="5271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254370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9689" y="1123837"/>
            <a:ext cx="2210611" cy="4601183"/>
          </a:xfrm>
        </p:spPr>
        <p:txBody>
          <a:bodyPr>
            <a:normAutofit/>
          </a:bodyPr>
          <a:lstStyle/>
          <a:p>
            <a:r>
              <a:rPr lang="en-US" sz="2800"/>
              <a:t>Conservative Management 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8AE150E1-2432-F4EF-DA92-A326B950640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17960259"/>
              </p:ext>
            </p:extLst>
          </p:nvPr>
        </p:nvGraphicFramePr>
        <p:xfrm>
          <a:off x="2819922" y="885459"/>
          <a:ext cx="5796200" cy="50873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2735AA-9BB7-E074-3AB0-95870DBCEB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8899" y="1061492"/>
            <a:ext cx="1698746" cy="2961942"/>
          </a:xfrm>
        </p:spPr>
        <p:txBody>
          <a:bodyPr>
            <a:normAutofit/>
          </a:bodyPr>
          <a:lstStyle/>
          <a:p>
            <a:r>
              <a:rPr lang="en-US" dirty="0"/>
              <a:t>Nonop/</a:t>
            </a:r>
            <a:br>
              <a:rPr lang="en-US" dirty="0"/>
            </a:br>
            <a:r>
              <a:rPr lang="en-US" dirty="0"/>
              <a:t>Physical </a:t>
            </a:r>
            <a:br>
              <a:rPr lang="en-US" dirty="0"/>
            </a:br>
            <a:r>
              <a:rPr lang="en-US" dirty="0"/>
              <a:t>Therapy 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AED9A505-BDCB-F271-296E-899B26E32CF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62174265"/>
              </p:ext>
            </p:extLst>
          </p:nvPr>
        </p:nvGraphicFramePr>
        <p:xfrm>
          <a:off x="2819922" y="885459"/>
          <a:ext cx="5796200" cy="50873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3076" name="Picture 4" descr="Strengthen your feet: Toe Crunches - Therapy Lounge">
            <a:extLst>
              <a:ext uri="{FF2B5EF4-FFF2-40B4-BE49-F238E27FC236}">
                <a16:creationId xmlns:a16="http://schemas.microsoft.com/office/drawing/2014/main" id="{BDE5E354-14B0-8F58-79AC-36123A54BA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99467"/>
            <a:ext cx="3109717" cy="2020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231810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9689" y="1123837"/>
            <a:ext cx="2210611" cy="4601183"/>
          </a:xfrm>
        </p:spPr>
        <p:txBody>
          <a:bodyPr>
            <a:normAutofit/>
          </a:bodyPr>
          <a:lstStyle/>
          <a:p>
            <a:r>
              <a:rPr lang="en-US" sz="2800" dirty="0"/>
              <a:t>Operative Management</a:t>
            </a:r>
          </a:p>
        </p:txBody>
      </p:sp>
      <p:pic>
        <p:nvPicPr>
          <p:cNvPr id="1026" name="Picture 2" descr="Cavus Foot Reconstruction Conway SC | Foot Pain | Foot Instability Myrtle  Beach SC">
            <a:extLst>
              <a:ext uri="{FF2B5EF4-FFF2-40B4-BE49-F238E27FC236}">
                <a16:creationId xmlns:a16="http://schemas.microsoft.com/office/drawing/2014/main" id="{8BEDE522-6D52-0E4F-93F2-E52882ABB4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83057" y="3932853"/>
            <a:ext cx="4209829" cy="2132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3" name="Content Placeholder 2">
            <a:extLst>
              <a:ext uri="{FF2B5EF4-FFF2-40B4-BE49-F238E27FC236}">
                <a16:creationId xmlns:a16="http://schemas.microsoft.com/office/drawing/2014/main" id="{82E5D0D9-5033-81D9-D1E4-8C083C7EAE4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13435934"/>
              </p:ext>
            </p:extLst>
          </p:nvPr>
        </p:nvGraphicFramePr>
        <p:xfrm>
          <a:off x="2901951" y="864108"/>
          <a:ext cx="5486400" cy="29987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Rectangle 58">
            <a:extLst>
              <a:ext uri="{FF2B5EF4-FFF2-40B4-BE49-F238E27FC236}">
                <a16:creationId xmlns:a16="http://schemas.microsoft.com/office/drawing/2014/main" id="{DB8424AB-D56B-4256-866A-5B54DE93C2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61999"/>
            <a:ext cx="6856214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FC999C28-AD33-4EB7-A5F1-C06D10A5FD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952697" y="761999"/>
            <a:ext cx="219398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 useBgFill="1">
        <p:nvSpPr>
          <p:cNvPr id="63" name="Rectangle 62">
            <a:extLst>
              <a:ext uri="{FF2B5EF4-FFF2-40B4-BE49-F238E27FC236}">
                <a16:creationId xmlns:a16="http://schemas.microsoft.com/office/drawing/2014/main" id="{9203ABB4-7E2A-4248-9FE7-4A419AFF2F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3126970D-C1E5-4FB1-84E8-86CB9CED1C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367639"/>
            <a:ext cx="8780525" cy="185218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2386" y="4590661"/>
            <a:ext cx="7658146" cy="106569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900" spc="-100"/>
              <a:t>Thank You </a:t>
            </a:r>
          </a:p>
        </p:txBody>
      </p:sp>
      <p:pic>
        <p:nvPicPr>
          <p:cNvPr id="3" name="Content Placeholder 4" descr="A close-up of a logo&#10;&#10;AI-generated content may be incorrect.">
            <a:extLst>
              <a:ext uri="{FF2B5EF4-FFF2-40B4-BE49-F238E27FC236}">
                <a16:creationId xmlns:a16="http://schemas.microsoft.com/office/drawing/2014/main" id="{B5FF052C-0484-C963-FDB8-FCD989D753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2385" y="1554950"/>
            <a:ext cx="7978140" cy="141611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5" name="Rectangle 2054">
            <a:extLst>
              <a:ext uri="{FF2B5EF4-FFF2-40B4-BE49-F238E27FC236}">
                <a16:creationId xmlns:a16="http://schemas.microsoft.com/office/drawing/2014/main" id="{681577AD-DA5F-48B3-8FB9-5199BA9EE6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65350"/>
            <a:ext cx="3481671" cy="53306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936" y="1123837"/>
            <a:ext cx="3012087" cy="1255469"/>
          </a:xfrm>
        </p:spPr>
        <p:txBody>
          <a:bodyPr>
            <a:normAutofit/>
          </a:bodyPr>
          <a:lstStyle/>
          <a:p>
            <a:r>
              <a:rPr lang="en-US"/>
              <a:t>Foundational Biomechanics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6936" y="2510395"/>
            <a:ext cx="3012087" cy="3274586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en-US" b="1" dirty="0">
                <a:solidFill>
                  <a:srgbClr val="FFFFFF"/>
                </a:solidFill>
              </a:rPr>
              <a:t>Pronation: forefoot abduction, hindfoot valgus(eversion)</a:t>
            </a:r>
          </a:p>
          <a:p>
            <a:pPr marL="0" indent="0">
              <a:spcBef>
                <a:spcPts val="0"/>
              </a:spcBef>
              <a:buNone/>
            </a:pPr>
            <a:endParaRPr lang="en-US" dirty="0">
              <a:solidFill>
                <a:srgbClr val="FFFFFF"/>
              </a:solidFill>
            </a:endParaRPr>
          </a:p>
          <a:p>
            <a:pPr marL="0" indent="0">
              <a:buNone/>
            </a:pPr>
            <a:r>
              <a:rPr lang="en-US" b="1" dirty="0">
                <a:solidFill>
                  <a:srgbClr val="FFFFFF"/>
                </a:solidFill>
              </a:rPr>
              <a:t>Supination: forefoot adduction, hindfoot varus(inversion)</a:t>
            </a:r>
          </a:p>
          <a:p>
            <a:pPr marL="0" indent="0">
              <a:buNone/>
            </a:pPr>
            <a:r>
              <a:rPr lang="en-US" dirty="0">
                <a:solidFill>
                  <a:srgbClr val="FFFFFF"/>
                </a:solidFill>
              </a:rPr>
              <a:t>Functional gait: Subconscious interplay between the two </a:t>
            </a:r>
          </a:p>
          <a:p>
            <a:endParaRPr lang="en-US" dirty="0">
              <a:solidFill>
                <a:srgbClr val="FFFFFF"/>
              </a:solidFill>
            </a:endParaRPr>
          </a:p>
          <a:p>
            <a:pPr marL="0" indent="0">
              <a:buNone/>
            </a:pPr>
            <a:endParaRPr lang="en-US" dirty="0">
              <a:solidFill>
                <a:srgbClr val="FFFFFF"/>
              </a:solidFill>
            </a:endParaRPr>
          </a:p>
          <a:p>
            <a:endParaRPr lang="en-US" dirty="0">
              <a:solidFill>
                <a:srgbClr val="FFFFFF"/>
              </a:solidFill>
            </a:endParaRPr>
          </a:p>
          <a:p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1026" name="Picture 2" descr="Pronation of the foot - Greg Robinson &amp; Ibraheem Podiatry">
            <a:extLst>
              <a:ext uri="{FF2B5EF4-FFF2-40B4-BE49-F238E27FC236}">
                <a16:creationId xmlns:a16="http://schemas.microsoft.com/office/drawing/2014/main" id="{F21D1BD3-F40A-3EA7-E25E-23ED99BEBA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8607" y="294460"/>
            <a:ext cx="4978399" cy="2759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66697C0-6D47-29DB-5A8F-F90B2A6DDA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98607" y="3058340"/>
            <a:ext cx="4978400" cy="34417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 1030">
            <a:extLst>
              <a:ext uri="{FF2B5EF4-FFF2-40B4-BE49-F238E27FC236}">
                <a16:creationId xmlns:a16="http://schemas.microsoft.com/office/drawing/2014/main" id="{DB8424AB-D56B-4256-866A-5B54DE93C2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61999"/>
            <a:ext cx="6856214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033" name="Rectangle 1032">
            <a:extLst>
              <a:ext uri="{FF2B5EF4-FFF2-40B4-BE49-F238E27FC236}">
                <a16:creationId xmlns:a16="http://schemas.microsoft.com/office/drawing/2014/main" id="{FC999C28-AD33-4EB7-A5F1-C06D10A5FD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952697" y="761999"/>
            <a:ext cx="219398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 useBgFill="1">
        <p:nvSpPr>
          <p:cNvPr id="1035" name="Rectangle 1034">
            <a:extLst>
              <a:ext uri="{FF2B5EF4-FFF2-40B4-BE49-F238E27FC236}">
                <a16:creationId xmlns:a16="http://schemas.microsoft.com/office/drawing/2014/main" id="{9203ABB4-7E2A-4248-9FE7-4A419AFF2F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7" name="Rectangle 1036">
            <a:extLst>
              <a:ext uri="{FF2B5EF4-FFF2-40B4-BE49-F238E27FC236}">
                <a16:creationId xmlns:a16="http://schemas.microsoft.com/office/drawing/2014/main" id="{3126970D-C1E5-4FB1-84E8-86CB9CED1C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367639"/>
            <a:ext cx="8780525" cy="185218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A17E3DB-51EA-91C9-966B-D985DFFDCC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2386" y="4590661"/>
            <a:ext cx="7658146" cy="106569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700" spc="-100"/>
              <a:t>BOTH OCCUR DURING NORMAL GAIT 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11753BDE-5A0C-F59A-4040-95D2538D4F7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0554" y="346035"/>
            <a:ext cx="8162891" cy="3897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23182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4" name="Rectangle 1033">
            <a:extLst>
              <a:ext uri="{FF2B5EF4-FFF2-40B4-BE49-F238E27FC236}">
                <a16:creationId xmlns:a16="http://schemas.microsoft.com/office/drawing/2014/main" id="{A35CBD63-8F8F-47DC-9CE7-159E6161D8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3" name="Rectangle 1032">
            <a:extLst>
              <a:ext uri="{FF2B5EF4-FFF2-40B4-BE49-F238E27FC236}">
                <a16:creationId xmlns:a16="http://schemas.microsoft.com/office/drawing/2014/main" id="{CA0E3486-FD49-4921-B4F4-E5BB5C88AC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58953"/>
            <a:ext cx="2683180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9689" y="1123837"/>
            <a:ext cx="2210611" cy="1038177"/>
          </a:xfrm>
        </p:spPr>
        <p:txBody>
          <a:bodyPr anchor="b">
            <a:normAutofit/>
          </a:bodyPr>
          <a:lstStyle/>
          <a:p>
            <a:r>
              <a:rPr lang="en-US" sz="2100" dirty="0"/>
              <a:t>Coronal Plane Motions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9690" y="2162014"/>
            <a:ext cx="2210611" cy="3744264"/>
          </a:xfrm>
        </p:spPr>
        <p:txBody>
          <a:bodyPr anchor="t">
            <a:normAutofit/>
          </a:bodyPr>
          <a:lstStyle/>
          <a:p>
            <a:r>
              <a:rPr lang="en-US" sz="2000" dirty="0">
                <a:solidFill>
                  <a:srgbClr val="FFFFFF"/>
                </a:solidFill>
              </a:rPr>
              <a:t>Inversion: Medial rotation of the plantar aspect of the foot</a:t>
            </a:r>
          </a:p>
          <a:p>
            <a:r>
              <a:rPr lang="en-US" sz="2000" dirty="0">
                <a:solidFill>
                  <a:srgbClr val="FFFFFF"/>
                </a:solidFill>
              </a:rPr>
              <a:t>Eversion: Lateral rotation of the plantar surface</a:t>
            </a:r>
          </a:p>
        </p:txBody>
      </p:sp>
      <p:pic>
        <p:nvPicPr>
          <p:cNvPr id="1026" name="Picture 2" descr="Foot Anatomy and Biomechanics - Foot &amp; Ankle - Orthobullets">
            <a:extLst>
              <a:ext uri="{FF2B5EF4-FFF2-40B4-BE49-F238E27FC236}">
                <a16:creationId xmlns:a16="http://schemas.microsoft.com/office/drawing/2014/main" id="{3B017577-C352-AB5E-A65C-FE76D390C8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703668" y="1027289"/>
            <a:ext cx="6308307" cy="4504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5" name="Rectangle 1034">
            <a:extLst>
              <a:ext uri="{FF2B5EF4-FFF2-40B4-BE49-F238E27FC236}">
                <a16:creationId xmlns:a16="http://schemas.microsoft.com/office/drawing/2014/main" id="{83B4A72C-2924-4CE2-8674-7E02E182ED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61898" y="758952"/>
            <a:ext cx="288036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69" name="Rectangle 2068">
            <a:extLst>
              <a:ext uri="{FF2B5EF4-FFF2-40B4-BE49-F238E27FC236}">
                <a16:creationId xmlns:a16="http://schemas.microsoft.com/office/drawing/2014/main" id="{B5DC95B7-2A72-483B-BA19-2BE7512055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68" name="Rectangle 2067">
            <a:extLst>
              <a:ext uri="{FF2B5EF4-FFF2-40B4-BE49-F238E27FC236}">
                <a16:creationId xmlns:a16="http://schemas.microsoft.com/office/drawing/2014/main" id="{1C822AFE-7E96-4A51-9E55-FCAEACD213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87590" y="757325"/>
            <a:ext cx="3256410" cy="5329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70" name="Rectangle 2069">
            <a:extLst>
              <a:ext uri="{FF2B5EF4-FFF2-40B4-BE49-F238E27FC236}">
                <a16:creationId xmlns:a16="http://schemas.microsoft.com/office/drawing/2014/main" id="{9169EA61-C175-4B7E-807B-58199DEA7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58952"/>
            <a:ext cx="288036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2052" name="Picture 4" descr="Flat Feet (Pes Planus) Causes &amp; Treatment Option in Singapore">
            <a:extLst>
              <a:ext uri="{FF2B5EF4-FFF2-40B4-BE49-F238E27FC236}">
                <a16:creationId xmlns:a16="http://schemas.microsoft.com/office/drawing/2014/main" id="{48A8CFAC-C975-7671-F43D-B054023E63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76076" y="1799699"/>
            <a:ext cx="4566805" cy="3039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142" y="1527514"/>
            <a:ext cx="2741143" cy="3157903"/>
          </a:xfrm>
        </p:spPr>
        <p:txBody>
          <a:bodyPr anchor="t"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FFFFFF"/>
                </a:solidFill>
              </a:rPr>
              <a:t>Flatfoot: </a:t>
            </a:r>
          </a:p>
          <a:p>
            <a:pPr>
              <a:buClr>
                <a:schemeClr val="tx1"/>
              </a:buClr>
            </a:pPr>
            <a:r>
              <a:rPr lang="en-US" sz="2800" b="1" dirty="0">
                <a:solidFill>
                  <a:srgbClr val="FFFFFF"/>
                </a:solidFill>
              </a:rPr>
              <a:t>loss of the medial arch</a:t>
            </a:r>
          </a:p>
          <a:p>
            <a:pPr>
              <a:buClr>
                <a:schemeClr val="tx1"/>
              </a:buClr>
            </a:pPr>
            <a:r>
              <a:rPr lang="en-US" sz="2800" b="1" dirty="0">
                <a:solidFill>
                  <a:srgbClr val="FFFFFF"/>
                </a:solidFill>
              </a:rPr>
              <a:t>valgus heel</a:t>
            </a:r>
          </a:p>
          <a:p>
            <a:pPr>
              <a:buClr>
                <a:schemeClr val="tx1"/>
              </a:buClr>
            </a:pPr>
            <a:r>
              <a:rPr lang="en-US" sz="2800" b="1" dirty="0">
                <a:solidFill>
                  <a:srgbClr val="FFFFFF"/>
                </a:solidFill>
              </a:rPr>
              <a:t>forefoot abduction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Clinical</a:t>
            </a:r>
            <a:r>
              <a:rPr dirty="0"/>
              <a:t> Features of Flatfoot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64884" y="404322"/>
            <a:ext cx="5293783" cy="1907824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en-US" sz="2400" dirty="0"/>
          </a:p>
          <a:p>
            <a:pPr lvl="1"/>
            <a:r>
              <a:rPr sz="2400" dirty="0"/>
              <a:t>Too many toes" sign</a:t>
            </a:r>
            <a:endParaRPr lang="en-US" sz="2400" dirty="0"/>
          </a:p>
          <a:p>
            <a:pPr lvl="1"/>
            <a:r>
              <a:rPr sz="2400" dirty="0"/>
              <a:t> impaired single-leg heel rise</a:t>
            </a:r>
            <a:endParaRPr lang="en-US" sz="2400" dirty="0"/>
          </a:p>
          <a:p>
            <a:pPr lvl="1"/>
            <a:r>
              <a:rPr sz="2400" dirty="0"/>
              <a:t> medial column tenderness</a:t>
            </a:r>
            <a:endParaRPr lang="en-US" sz="2400" dirty="0"/>
          </a:p>
          <a:p>
            <a:pPr lvl="1"/>
            <a:r>
              <a:rPr sz="2400" dirty="0"/>
              <a:t>progressive </a:t>
            </a:r>
            <a:r>
              <a:rPr lang="en-US" sz="2400" dirty="0"/>
              <a:t>heel </a:t>
            </a:r>
            <a:r>
              <a:rPr sz="2400" dirty="0"/>
              <a:t>valgus </a:t>
            </a:r>
            <a:endParaRPr lang="en-US" sz="2400" dirty="0"/>
          </a:p>
        </p:txBody>
      </p:sp>
      <p:pic>
        <p:nvPicPr>
          <p:cNvPr id="3074" name="Picture 2" descr="Posterior Tibial Tendon Insufficiency (PTTI) - Foot &amp; Ankle - Orthobullets">
            <a:extLst>
              <a:ext uri="{FF2B5EF4-FFF2-40B4-BE49-F238E27FC236}">
                <a16:creationId xmlns:a16="http://schemas.microsoft.com/office/drawing/2014/main" id="{1FF04311-66F3-6C86-5119-74A5453D41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4884" y="2535373"/>
            <a:ext cx="5667952" cy="3712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Left Arrow 3">
            <a:extLst>
              <a:ext uri="{FF2B5EF4-FFF2-40B4-BE49-F238E27FC236}">
                <a16:creationId xmlns:a16="http://schemas.microsoft.com/office/drawing/2014/main" id="{5175481A-68B8-E51F-F711-B6CEB3405983}"/>
              </a:ext>
            </a:extLst>
          </p:cNvPr>
          <p:cNvSpPr/>
          <p:nvPr/>
        </p:nvSpPr>
        <p:spPr>
          <a:xfrm>
            <a:off x="3012835" y="5774267"/>
            <a:ext cx="1569156" cy="428978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Arrow 5">
            <a:extLst>
              <a:ext uri="{FF2B5EF4-FFF2-40B4-BE49-F238E27FC236}">
                <a16:creationId xmlns:a16="http://schemas.microsoft.com/office/drawing/2014/main" id="{D9108106-58BB-122D-0159-294A3D219270}"/>
              </a:ext>
            </a:extLst>
          </p:cNvPr>
          <p:cNvSpPr/>
          <p:nvPr/>
        </p:nvSpPr>
        <p:spPr>
          <a:xfrm>
            <a:off x="5498860" y="5746440"/>
            <a:ext cx="1569156" cy="484632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9689" y="1123837"/>
            <a:ext cx="2210611" cy="4601183"/>
          </a:xfrm>
        </p:spPr>
        <p:txBody>
          <a:bodyPr>
            <a:normAutofit/>
          </a:bodyPr>
          <a:lstStyle/>
          <a:p>
            <a:r>
              <a:rPr lang="en-US"/>
              <a:t>Adult-Acquired Flatfoot (PTTD / PCFD)</a:t>
            </a:r>
            <a:endParaRPr lang="en-US" dirty="0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848E8C74-4C5B-4A0B-F81B-AE973BC0BEC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8809627"/>
              </p:ext>
            </p:extLst>
          </p:nvPr>
        </p:nvGraphicFramePr>
        <p:xfrm>
          <a:off x="2628011" y="761281"/>
          <a:ext cx="5796200" cy="50873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29DC5A77-10C9-4ECF-B7EB-8D917F36A9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FFE28B5-FB16-49A9-B851-3C35FAC0CA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58952"/>
            <a:ext cx="8179482" cy="165113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00565" y="1087374"/>
            <a:ext cx="6737617" cy="1000978"/>
          </a:xfrm>
        </p:spPr>
        <p:txBody>
          <a:bodyPr>
            <a:normAutofit/>
          </a:bodyPr>
          <a:lstStyle/>
          <a:p>
            <a:r>
              <a:rPr dirty="0" err="1"/>
              <a:t>Nonop</a:t>
            </a:r>
            <a:r>
              <a:rPr lang="en-US" dirty="0"/>
              <a:t> </a:t>
            </a:r>
            <a:r>
              <a:rPr dirty="0"/>
              <a:t>Manageme</a:t>
            </a:r>
            <a:r>
              <a:rPr lang="en-US" dirty="0"/>
              <a:t>nt  Pes </a:t>
            </a:r>
            <a:r>
              <a:rPr lang="en-US" dirty="0" err="1"/>
              <a:t>Plenovalgus</a:t>
            </a:r>
            <a:endParaRPr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1014442-855A-4E0F-8D09-C314661A48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260899" y="758952"/>
            <a:ext cx="889035" cy="1651133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B1ABF09-86CF-414E-88A5-2B84CC7232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" y="2526526"/>
            <a:ext cx="877276" cy="3563378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FE91770-CDBB-4D24-94E5-AD484F36CE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59264" y="2526526"/>
            <a:ext cx="8190670" cy="3563377"/>
          </a:xfrm>
          <a:prstGeom prst="rect">
            <a:avLst/>
          </a:prstGeom>
          <a:solidFill>
            <a:schemeClr val="bg2">
              <a:lumMod val="60000"/>
              <a:lumOff val="4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8964" y="2544591"/>
            <a:ext cx="6737617" cy="3554457"/>
          </a:xfrm>
        </p:spPr>
        <p:txBody>
          <a:bodyPr>
            <a:noAutofit/>
          </a:bodyPr>
          <a:lstStyle/>
          <a:p>
            <a:r>
              <a:rPr lang="en-US" sz="2000" dirty="0">
                <a:solidFill>
                  <a:schemeClr val="tx1"/>
                </a:solidFill>
              </a:rPr>
              <a:t>Activity modification</a:t>
            </a:r>
          </a:p>
          <a:p>
            <a:r>
              <a:rPr lang="en-US" sz="2000" dirty="0">
                <a:solidFill>
                  <a:schemeClr val="tx1"/>
                </a:solidFill>
              </a:rPr>
              <a:t>short-term immobilization(acute flare)</a:t>
            </a:r>
          </a:p>
          <a:p>
            <a:r>
              <a:rPr lang="en-US" sz="2000" dirty="0">
                <a:solidFill>
                  <a:schemeClr val="tx1"/>
                </a:solidFill>
              </a:rPr>
              <a:t>Orthotic interventions: </a:t>
            </a:r>
          </a:p>
          <a:p>
            <a:pPr lvl="1"/>
            <a:r>
              <a:rPr lang="en-US" sz="2000" dirty="0">
                <a:solidFill>
                  <a:schemeClr val="tx1"/>
                </a:solidFill>
              </a:rPr>
              <a:t>Custom (medially posted)</a:t>
            </a:r>
          </a:p>
          <a:p>
            <a:pPr lvl="1"/>
            <a:r>
              <a:rPr lang="en-US" sz="2000" dirty="0">
                <a:solidFill>
                  <a:schemeClr val="tx1"/>
                </a:solidFill>
              </a:rPr>
              <a:t>OTC Orthotic (ex. </a:t>
            </a:r>
            <a:r>
              <a:rPr lang="en-US" sz="2000" dirty="0" err="1">
                <a:solidFill>
                  <a:schemeClr val="tx1"/>
                </a:solidFill>
              </a:rPr>
              <a:t>aetrex</a:t>
            </a:r>
            <a:r>
              <a:rPr lang="en-US" sz="2000" dirty="0">
                <a:solidFill>
                  <a:schemeClr val="tx1"/>
                </a:solidFill>
              </a:rPr>
              <a:t> L420)</a:t>
            </a:r>
          </a:p>
          <a:p>
            <a:r>
              <a:rPr lang="en-US" sz="2000" b="1" dirty="0">
                <a:solidFill>
                  <a:srgbClr val="C00000"/>
                </a:solidFill>
              </a:rPr>
              <a:t>Physical therapy: </a:t>
            </a:r>
          </a:p>
          <a:p>
            <a:pPr lvl="1"/>
            <a:r>
              <a:rPr lang="en-US" sz="2000" b="1" dirty="0">
                <a:solidFill>
                  <a:srgbClr val="C00000"/>
                </a:solidFill>
              </a:rPr>
              <a:t>eccentric posterior tibialis strengthening</a:t>
            </a:r>
          </a:p>
          <a:p>
            <a:pPr lvl="1"/>
            <a:r>
              <a:rPr lang="en-US" sz="2200" b="1" dirty="0">
                <a:solidFill>
                  <a:srgbClr val="C00000"/>
                </a:solidFill>
              </a:rPr>
              <a:t> intrinsic foot muscle activation</a:t>
            </a:r>
          </a:p>
          <a:p>
            <a:pPr lvl="1"/>
            <a:r>
              <a:rPr lang="en-US" sz="2200" b="1" dirty="0" err="1">
                <a:solidFill>
                  <a:srgbClr val="C00000"/>
                </a:solidFill>
              </a:rPr>
              <a:t>gastroc</a:t>
            </a:r>
            <a:r>
              <a:rPr lang="en-US" sz="2200" b="1" dirty="0">
                <a:solidFill>
                  <a:srgbClr val="C00000"/>
                </a:solidFill>
              </a:rPr>
              <a:t>-soleus stretching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Frame">
  <a:themeElements>
    <a:clrScheme name="Frame">
      <a:dk1>
        <a:srgbClr val="000000"/>
      </a:dk1>
      <a:lt1>
        <a:srgbClr val="FFFFFF"/>
      </a:lt1>
      <a:dk2>
        <a:srgbClr val="545454"/>
      </a:dk2>
      <a:lt2>
        <a:srgbClr val="BFBFBF"/>
      </a:lt2>
      <a:accent1>
        <a:srgbClr val="40BAD2"/>
      </a:accent1>
      <a:accent2>
        <a:srgbClr val="FAB900"/>
      </a:accent2>
      <a:accent3>
        <a:srgbClr val="90BB23"/>
      </a:accent3>
      <a:accent4>
        <a:srgbClr val="EE7008"/>
      </a:accent4>
      <a:accent5>
        <a:srgbClr val="1AB39F"/>
      </a:accent5>
      <a:accent6>
        <a:srgbClr val="D5393D"/>
      </a:accent6>
      <a:hlink>
        <a:srgbClr val="90BB23"/>
      </a:hlink>
      <a:folHlink>
        <a:srgbClr val="EE7008"/>
      </a:folHlink>
    </a:clrScheme>
    <a:fontScheme name="Frame">
      <a:maj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Fram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20000"/>
                <a:lumMod val="102000"/>
              </a:schemeClr>
            </a:gs>
            <a:gs pos="48000">
              <a:schemeClr val="phClr">
                <a:tint val="98000"/>
                <a:shade val="90000"/>
                <a:satMod val="110000"/>
                <a:lumMod val="103000"/>
              </a:schemeClr>
            </a:gs>
            <a:gs pos="100000">
              <a:schemeClr val="phClr">
                <a:tint val="98000"/>
                <a:shade val="8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rame" id="{F226E7A2-7162-461C-9490-D27D9DC04E43}" vid="{629A0216-3BBD-45C0-B63F-2683BEA18F6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Frame</Template>
  <TotalTime>1579</TotalTime>
  <Words>640</Words>
  <Application>Microsoft Office PowerPoint</Application>
  <PresentationFormat>On-screen Show (4:3)</PresentationFormat>
  <Paragraphs>120</Paragraphs>
  <Slides>25</Slides>
  <Notes>8</Notes>
  <HiddenSlides>4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0" baseType="lpstr">
      <vt:lpstr>Aptos</vt:lpstr>
      <vt:lpstr>Arial</vt:lpstr>
      <vt:lpstr>Corbel</vt:lpstr>
      <vt:lpstr>Wingdings 2</vt:lpstr>
      <vt:lpstr>Frame</vt:lpstr>
      <vt:lpstr>Foot Deformity: Treating Flat Feet and High Arches</vt:lpstr>
      <vt:lpstr>Objectives:</vt:lpstr>
      <vt:lpstr>Foundational Biomechanics</vt:lpstr>
      <vt:lpstr>BOTH OCCUR DURING NORMAL GAIT </vt:lpstr>
      <vt:lpstr>Coronal Plane Motions</vt:lpstr>
      <vt:lpstr>PowerPoint Presentation</vt:lpstr>
      <vt:lpstr>Clinical Features of Flatfoot</vt:lpstr>
      <vt:lpstr>Adult-Acquired Flatfoot (PTTD / PCFD)</vt:lpstr>
      <vt:lpstr>Nonop Management  Pes Plenovalgus</vt:lpstr>
      <vt:lpstr>Physical Therapy</vt:lpstr>
      <vt:lpstr>Shoe wear </vt:lpstr>
      <vt:lpstr>Braces </vt:lpstr>
      <vt:lpstr>General Principles of Operative Management </vt:lpstr>
      <vt:lpstr>PowerPoint Presentation</vt:lpstr>
      <vt:lpstr>PowerPoint Presentation</vt:lpstr>
      <vt:lpstr>PowerPoint Presentation</vt:lpstr>
      <vt:lpstr>  Cavus:  Elevated arch  hindfoot varus   plantarflexed first ray </vt:lpstr>
      <vt:lpstr>Cavovarus Foot</vt:lpstr>
      <vt:lpstr>Clinical Findings </vt:lpstr>
      <vt:lpstr>PowerPoint Presentation</vt:lpstr>
      <vt:lpstr>PowerPoint Presentation</vt:lpstr>
      <vt:lpstr>Conservative Management </vt:lpstr>
      <vt:lpstr>Nonop/ Physical  Therapy </vt:lpstr>
      <vt:lpstr>Operative Management</vt:lpstr>
      <vt:lpstr>Thank You 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Will Howard</dc:creator>
  <cp:keywords/>
  <dc:description>generated using python-pptx</dc:description>
  <cp:lastModifiedBy>Will Howard</cp:lastModifiedBy>
  <cp:revision>17</cp:revision>
  <dcterms:created xsi:type="dcterms:W3CDTF">2013-01-27T09:14:16Z</dcterms:created>
  <dcterms:modified xsi:type="dcterms:W3CDTF">2025-09-15T17:31:30Z</dcterms:modified>
  <cp:category/>
</cp:coreProperties>
</file>