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sldIdLst>
    <p:sldId id="257" r:id="rId2"/>
    <p:sldId id="373" r:id="rId3"/>
    <p:sldId id="310" r:id="rId4"/>
    <p:sldId id="256" r:id="rId5"/>
    <p:sldId id="507" r:id="rId6"/>
    <p:sldId id="258" r:id="rId7"/>
    <p:sldId id="259" r:id="rId8"/>
    <p:sldId id="498" r:id="rId9"/>
    <p:sldId id="508" r:id="rId10"/>
    <p:sldId id="509" r:id="rId11"/>
    <p:sldId id="510" r:id="rId12"/>
    <p:sldId id="511" r:id="rId13"/>
    <p:sldId id="260" r:id="rId14"/>
    <p:sldId id="590" r:id="rId15"/>
    <p:sldId id="512" r:id="rId16"/>
    <p:sldId id="513" r:id="rId17"/>
    <p:sldId id="514" r:id="rId18"/>
    <p:sldId id="515" r:id="rId19"/>
    <p:sldId id="523" r:id="rId20"/>
    <p:sldId id="527" r:id="rId21"/>
    <p:sldId id="262" r:id="rId22"/>
    <p:sldId id="263" r:id="rId23"/>
    <p:sldId id="266" r:id="rId24"/>
    <p:sldId id="269" r:id="rId25"/>
    <p:sldId id="267" r:id="rId26"/>
    <p:sldId id="268" r:id="rId27"/>
    <p:sldId id="570" r:id="rId28"/>
    <p:sldId id="543" r:id="rId29"/>
    <p:sldId id="547" r:id="rId30"/>
    <p:sldId id="548" r:id="rId31"/>
    <p:sldId id="549" r:id="rId32"/>
    <p:sldId id="550" r:id="rId33"/>
    <p:sldId id="551" r:id="rId34"/>
    <p:sldId id="552" r:id="rId35"/>
    <p:sldId id="532" r:id="rId36"/>
    <p:sldId id="533" r:id="rId37"/>
    <p:sldId id="534" r:id="rId38"/>
    <p:sldId id="538" r:id="rId39"/>
    <p:sldId id="535" r:id="rId40"/>
    <p:sldId id="539" r:id="rId41"/>
    <p:sldId id="540" r:id="rId42"/>
    <p:sldId id="541" r:id="rId43"/>
    <p:sldId id="542" r:id="rId44"/>
    <p:sldId id="554" r:id="rId45"/>
    <p:sldId id="555" r:id="rId46"/>
    <p:sldId id="557" r:id="rId47"/>
    <p:sldId id="558" r:id="rId48"/>
    <p:sldId id="559" r:id="rId49"/>
    <p:sldId id="561" r:id="rId50"/>
    <p:sldId id="562" r:id="rId51"/>
    <p:sldId id="531" r:id="rId52"/>
    <p:sldId id="577" r:id="rId53"/>
    <p:sldId id="578" r:id="rId54"/>
    <p:sldId id="580" r:id="rId55"/>
    <p:sldId id="579" r:id="rId56"/>
    <p:sldId id="566" r:id="rId57"/>
    <p:sldId id="568" r:id="rId58"/>
    <p:sldId id="581" r:id="rId59"/>
    <p:sldId id="582" r:id="rId60"/>
    <p:sldId id="583" r:id="rId61"/>
    <p:sldId id="585" r:id="rId62"/>
    <p:sldId id="586" r:id="rId63"/>
    <p:sldId id="587" r:id="rId64"/>
    <p:sldId id="537" r:id="rId65"/>
    <p:sldId id="571" r:id="rId66"/>
    <p:sldId id="572" r:id="rId67"/>
    <p:sldId id="573" r:id="rId68"/>
    <p:sldId id="574" r:id="rId69"/>
    <p:sldId id="575" r:id="rId70"/>
    <p:sldId id="576" r:id="rId71"/>
    <p:sldId id="588" r:id="rId72"/>
    <p:sldId id="545" r:id="rId73"/>
    <p:sldId id="546" r:id="rId74"/>
    <p:sldId id="569" r:id="rId75"/>
    <p:sldId id="589" r:id="rId76"/>
    <p:sldId id="516" r:id="rId77"/>
    <p:sldId id="517" r:id="rId78"/>
    <p:sldId id="518" r:id="rId79"/>
    <p:sldId id="519" r:id="rId80"/>
    <p:sldId id="520" r:id="rId81"/>
    <p:sldId id="261" r:id="rId82"/>
    <p:sldId id="522" r:id="rId83"/>
    <p:sldId id="451" r:id="rId84"/>
    <p:sldId id="521"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2D1D94-DA51-E987-F478-4B5F270C012B}" v="885" dt="2025-08-23T07:24:21.498"/>
    <p1510:client id="{8184F7EC-7D01-DCCC-D8C1-955668EC5646}" v="27" dt="2025-08-21T10:21:03.237"/>
    <p1510:client id="{AFAECAE7-76FF-168D-55E0-26F69A77CA2B}" v="49" dt="2025-08-23T08:04:59.697"/>
    <p1510:client id="{BE8DDF29-575D-4142-A59F-38B3AA91C53E}" v="6" dt="2025-08-21T12:08:11.402"/>
    <p1510:client id="{C7333EC1-DBE3-5402-15E1-3F8E5CB827AE}" v="807" dt="2025-08-23T10:00:11.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35DEB-B355-4BD2-953A-162B5AC5E650}"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660CB-E01E-4156-8CE6-89DDC64B1432}" type="slidenum">
              <a:rPr lang="en-US" smtClean="0"/>
              <a:t>‹#›</a:t>
            </a:fld>
            <a:endParaRPr lang="en-US"/>
          </a:p>
        </p:txBody>
      </p:sp>
    </p:spTree>
    <p:extLst>
      <p:ext uri="{BB962C8B-B14F-4D97-AF65-F5344CB8AC3E}">
        <p14:creationId xmlns:p14="http://schemas.microsoft.com/office/powerpoint/2010/main" val="144779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Metacarpal fractures are a significant public health concern due to their high incidence and potential for disability. </a:t>
            </a:r>
          </a:p>
          <a:p>
            <a:r>
              <a:t>    This slide introduces the concept of epidemiology and economic burden, emphasizing that these fractures are not just clinical issues </a:t>
            </a:r>
          </a:p>
          <a:p>
            <a:r>
              <a:t>    but also have broader societal implications. Highlight how understanding the distribution and impact of these injuries can guide </a:t>
            </a:r>
          </a:p>
          <a:p>
            <a:r>
              <a:t>    resource allocation and treatment strategies.</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 Thumb Anatomy</a:t>
            </a:r>
          </a:p>
          <a:p>
            <a:r>
              <a:t>The first metacarpal forms a biconcave-convex saddle joint with the carpus, allowing a wide range of motion. Its axis is pronated and flexed approximately 80° relative to the fingers, enabling opposition. Musculotendinous contributions include the abductor pollicis longus, flexor pollicis brevis, and opponens pollicis, which facilitate thumb movement. Preserving thumb anatomy is critical for hand function, especially in tasks requiring precision and grip.</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3CF90-CF68-B6A8-D741-8D64D9860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8557F-FA7C-531E-B3D3-D38460D02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14F6D-C511-3902-37C0-944AFE2984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F95ED2-D72A-F536-3F7A-2E4F3B07FE4B}"/>
              </a:ext>
            </a:extLst>
          </p:cNvPr>
          <p:cNvSpPr>
            <a:spLocks noGrp="1"/>
          </p:cNvSpPr>
          <p:nvPr>
            <p:ph type="sldNum" sz="quarter" idx="5"/>
          </p:nvPr>
        </p:nvSpPr>
        <p:spPr/>
        <p:txBody>
          <a:bodyPr/>
          <a:lstStyle/>
          <a:p>
            <a:fld id="{F45660CB-E01E-4156-8CE6-89DDC64B1432}" type="slidenum">
              <a:rPr lang="en-US" smtClean="0"/>
              <a:t>14</a:t>
            </a:fld>
            <a:endParaRPr lang="en-US"/>
          </a:p>
        </p:txBody>
      </p:sp>
    </p:spTree>
    <p:extLst>
      <p:ext uri="{BB962C8B-B14F-4D97-AF65-F5344CB8AC3E}">
        <p14:creationId xmlns:p14="http://schemas.microsoft.com/office/powerpoint/2010/main" val="518562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Malrotation is a critical finding in metacarpal fractures. During physical examination, observe the alignment of the fingernails when the fingers are flexed. Even small degrees of rotation at the metacarpal level can result in significant overlap at the fingertip, affecting hand function and grip.</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Shortening of the metacarpal can be assessed by observing the MCP joint contour and confirmed with radiographs. While some shortening is tolerated due to compensatory hyperextension at the MCP joint, excessive shortening can lead to extensor lag and impaired hand function, especially in border digits</a:t>
            </a:r>
            <a:r>
              <a:rPr lang="en-US"/>
              <a:t> given their propensity to shorten</a:t>
            </a:r>
            <a:r>
              <a:t>.</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Angulation is another important parameter in metacarpal fractures. It is often visible as a dorsal bony prominence and should be confirmed radiographically. While the hand can tolerate more angulation on the ulnar side, angulation beyond 30 degrees can compromise grip strength and hand mechanics.</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Compensatory mechanisms such as MCP joint hyperextension can mask the effects of metacarpal shortening. However, this compensation may result in extensor lag at the PIP joint, leading to pseudoclawing. Understanding these dynamics is essential for accurate diagnosis and treatment planning.</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Rare: Metacarpal head fractures account for 4–5% of all metacarpal fractures. Often intra-articular and complex. </a:t>
            </a:r>
          </a:p>
        </p:txBody>
      </p:sp>
      <p:sp>
        <p:nvSpPr>
          <p:cNvPr id="4" name="Slide Number Placeholder 3"/>
          <p:cNvSpPr>
            <a:spLocks noGrp="1"/>
          </p:cNvSpPr>
          <p:nvPr>
            <p:ph type="sldNum" sz="quarter" idx="5"/>
          </p:nvPr>
        </p:nvSpPr>
        <p:spPr/>
        <p:txBody>
          <a:bodyPr/>
          <a:lstStyle/>
          <a:p>
            <a:fld id="{F45660CB-E01E-4156-8CE6-89DDC64B1432}" type="slidenum">
              <a:rPr lang="en-US" smtClean="0"/>
              <a:t>19</a:t>
            </a:fld>
            <a:endParaRPr lang="en-US"/>
          </a:p>
        </p:txBody>
      </p:sp>
    </p:spTree>
    <p:extLst>
      <p:ext uri="{BB962C8B-B14F-4D97-AF65-F5344CB8AC3E}">
        <p14:creationId xmlns:p14="http://schemas.microsoft.com/office/powerpoint/2010/main" val="2193065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t>Explain conservative management and criteria for avoiding surgery.</a:t>
            </a:r>
          </a:p>
        </p:txBody>
      </p:sp>
      <p:sp>
        <p:nvSpPr>
          <p:cNvPr id="4" name="Slide Number Placeholder 3"/>
          <p:cNvSpPr>
            <a:spLocks noGrp="1"/>
          </p:cNvSpPr>
          <p:nvPr>
            <p:ph type="sldNum" sz="quarter" idx="5"/>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t>Review techniques and their indications.</a:t>
            </a:r>
          </a:p>
        </p:txBody>
      </p:sp>
      <p:sp>
        <p:nvSpPr>
          <p:cNvPr id="4" name="Slide Number Placeholder 3"/>
          <p:cNvSpPr>
            <a:spLocks noGrp="1"/>
          </p:cNvSpPr>
          <p:nvPr>
            <p:ph type="sldNum" sz="quarter" idx="5"/>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rPr lang="en-US">
                <a:solidFill>
                  <a:srgbClr val="000000"/>
                </a:solidFill>
              </a:rPr>
              <a:t>Metacarpal head fractures require individualized treatment. Surgical techniques vary with no clear superiority.</a:t>
            </a:r>
          </a:p>
          <a:p>
            <a:endParaRPr lang="en-US">
              <a:solidFill>
                <a:srgbClr val="FFFF00"/>
              </a:solidFill>
            </a:endParaRP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Emphasize that hand fractures make up 19% of all fractures,</a:t>
            </a:r>
            <a:r>
              <a:rPr lang="en-US"/>
              <a:t> </a:t>
            </a:r>
            <a:r>
              <a:t> and metacarpal fractures account for nearly a third of those. Discuss the age and gender disparities, noting that young males are</a:t>
            </a:r>
            <a:r>
              <a:rPr lang="en-US"/>
              <a:t> </a:t>
            </a:r>
            <a:r>
              <a:t>  disproportionately affected. Use this data to underscore the need for targeted prevention strategies in high-risk populations.</a:t>
            </a:r>
            <a:endParaRPr lang="en-US"/>
          </a:p>
        </p:txBody>
      </p:sp>
      <p:sp>
        <p:nvSpPr>
          <p:cNvPr id="4" name="Slide Number Placeholder 3"/>
          <p:cNvSpPr>
            <a:spLocks noGrp="1"/>
          </p:cNvSpPr>
          <p:nvPr>
            <p:ph type="sldNum" sz="quarter" idx="5"/>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t>Introduce emerging technique and considerations.</a:t>
            </a:r>
          </a:p>
        </p:txBody>
      </p:sp>
      <p:sp>
        <p:nvSpPr>
          <p:cNvPr id="4" name="Slide Number Placeholder 3"/>
          <p:cNvSpPr>
            <a:spLocks noGrp="1"/>
          </p:cNvSpPr>
          <p:nvPr>
            <p:ph type="sldNum" sz="quarter" idx="5"/>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t>Present alternative for severe cases.</a:t>
            </a:r>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t>Tailor rehab to patient and fixation method.</a:t>
            </a:r>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t>Counsel patients on long-term risks.</a:t>
            </a:r>
          </a:p>
        </p:txBody>
      </p:sp>
      <p:sp>
        <p:nvSpPr>
          <p:cNvPr id="4" name="Slide Number Placeholder 3"/>
          <p:cNvSpPr>
            <a:spLocks noGrp="1"/>
          </p:cNvSpPr>
          <p:nvPr>
            <p:ph type="sldNum" sz="quarter" idx="5"/>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Metacarpal Neck Fractures. We'll explore the clinical relevance, treatment options, and recent comparative studies to guide surgical decision-making.</a:t>
            </a:r>
          </a:p>
        </p:txBody>
      </p:sp>
      <p:sp>
        <p:nvSpPr>
          <p:cNvPr id="4" name="Slide Number Placeholder 3"/>
          <p:cNvSpPr>
            <a:spLocks noGrp="1"/>
          </p:cNvSpPr>
          <p:nvPr>
            <p:ph type="sldNum" sz="quarter" idx="5"/>
          </p:nvPr>
        </p:nvSpPr>
        <p:spPr/>
        <p:txBody>
          <a:bodyPr/>
          <a:lstStyle/>
          <a:p>
            <a:fld id="{F45660CB-E01E-4156-8CE6-89DDC64B1432}" type="slidenum">
              <a:rPr lang="en-US" smtClean="0"/>
              <a:t>27</a:t>
            </a:fld>
            <a:endParaRPr lang="en-US"/>
          </a:p>
        </p:txBody>
      </p:sp>
    </p:spTree>
    <p:extLst>
      <p:ext uri="{BB962C8B-B14F-4D97-AF65-F5344CB8AC3E}">
        <p14:creationId xmlns:p14="http://schemas.microsoft.com/office/powerpoint/2010/main" val="2814276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a:t>Metacarpal neck fractures are among the most common hand injuries, accounting for up to 40% of hand fractures. The fifth metacarpal is most frequently affected due to its mobility and exposure to trauma.</a:t>
            </a:r>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Treatment options vary based on fracture characteristics. Nonsurgical management is common for fractures without malrotation or significant angulation. Surgical intervention is considered for complex cases.</a:t>
            </a:r>
            <a:r>
              <a:rPr lang="en-US"/>
              <a:t> </a:t>
            </a:r>
          </a:p>
          <a:p>
            <a:endParaRPr lang="en-US"/>
          </a:p>
          <a:p>
            <a:r>
              <a:rPr lang="en-US"/>
              <a:t>The fifth metacarpal can tolerate up to 70° of angulation, while the index and middle fingers accommodate only 10°–15°. This anatomical difference influences treatment decisions.</a:t>
            </a:r>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a:t>Surgical options include Kirschner wire fixation, intramedullary screws, interfragmentary screws, and plate fixation. Each has unique biomechanical and clinical implications. </a:t>
            </a:r>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a:t>Biomechanical studies show intramedullary screws offer superior load to failure and axial stability compared to Kirschner wires, suggesting better early mobilization potential.</a:t>
            </a:r>
          </a:p>
        </p:txBody>
      </p:sp>
      <p:sp>
        <p:nvSpPr>
          <p:cNvPr id="4" name="Slide Number Placeholder 3"/>
          <p:cNvSpPr>
            <a:spLocks noGrp="1"/>
          </p:cNvSpPr>
          <p:nvPr>
            <p:ph type="sldNum" sz="quarter" idx="5"/>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a:t>Nelson, no difference plate vs pin in complications</a:t>
            </a:r>
            <a:endParaRP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 Point out that individuals in lower income brackets experience</a:t>
            </a:r>
            <a:r>
              <a:rPr lang="en-US"/>
              <a:t> </a:t>
            </a:r>
            <a:r>
              <a:t>   significantly higher fracture rates. Discuss how this may relate to occupational hazards, access to protective equipment, and healthcare disparities. </a:t>
            </a:r>
            <a:endParaRPr lang="en-US"/>
          </a:p>
          <a:p>
            <a:r>
              <a:t>   </a:t>
            </a:r>
            <a:endParaRPr lang="en-US"/>
          </a:p>
          <a:p>
            <a:r>
              <a:rPr lang="en-US"/>
              <a:t> </a:t>
            </a:r>
            <a:r>
              <a:t>This information is crucial for public health planning and equity in healthcare delivery.</a:t>
            </a:r>
          </a:p>
        </p:txBody>
      </p:sp>
      <p:sp>
        <p:nvSpPr>
          <p:cNvPr id="4" name="Slide Number Placeholder 3"/>
          <p:cNvSpPr>
            <a:spLocks noGrp="1"/>
          </p:cNvSpPr>
          <p:nvPr>
            <p:ph type="sldNum" sz="quarter" idx="5"/>
          </p:nvPr>
        </p:nvSpPr>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lang="en-US"/>
          </a:p>
        </p:txBody>
      </p:sp>
      <p:sp>
        <p:nvSpPr>
          <p:cNvPr id="4" name="Slide Number Placeholder 3"/>
          <p:cNvSpPr>
            <a:spLocks noGrp="1"/>
          </p:cNvSpPr>
          <p:nvPr>
            <p:ph type="sldNum" sz="quarter" idx="5"/>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Clinical studies comparing KW and IS fixation show similar outcomes in terms of motion and healing, but IS fixation may allow earlier return to work and better cosmetic results.</a:t>
            </a:r>
          </a:p>
          <a:p>
            <a:endParaRPr lang="en-US" dirty="0"/>
          </a:p>
          <a:p>
            <a:r>
              <a:rPr lang="en-US" dirty="0" err="1"/>
              <a:t>Kwires</a:t>
            </a:r>
            <a:r>
              <a:rPr lang="en-US" dirty="0"/>
              <a:t> pin site infections</a:t>
            </a:r>
          </a:p>
        </p:txBody>
      </p:sp>
      <p:sp>
        <p:nvSpPr>
          <p:cNvPr id="4" name="Slide Number Placeholder 3"/>
          <p:cNvSpPr>
            <a:spLocks noGrp="1"/>
          </p:cNvSpPr>
          <p:nvPr>
            <p:ph type="sldNum" sz="quarter" idx="5"/>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slide introduces the descriptive classification of metacarpal shaft fractures based on their pattern.</a:t>
            </a:r>
          </a:p>
        </p:txBody>
      </p:sp>
      <p:sp>
        <p:nvSpPr>
          <p:cNvPr id="4" name="Slide Number Placeholder 3"/>
          <p:cNvSpPr>
            <a:spLocks noGrp="1"/>
          </p:cNvSpPr>
          <p:nvPr>
            <p:ph type="sldNum" sz="quarter" idx="5"/>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Discuss the criteria for choosing between nonsurgical and surgical treatment. Emphasize the lack of standardized deformity criteria.</a:t>
            </a:r>
          </a:p>
        </p:txBody>
      </p:sp>
      <p:sp>
        <p:nvSpPr>
          <p:cNvPr id="4" name="Slide Number Placeholder 3"/>
          <p:cNvSpPr>
            <a:spLocks noGrp="1"/>
          </p:cNvSpPr>
          <p:nvPr>
            <p:ph type="sldNum" sz="quarter" idx="5"/>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List and briefly describe the various surgical fixation techniques used for metacarpal shaft fractures.</a:t>
            </a:r>
          </a:p>
        </p:txBody>
      </p:sp>
      <p:sp>
        <p:nvSpPr>
          <p:cNvPr id="4" name="Slide Number Placeholder 3"/>
          <p:cNvSpPr>
            <a:spLocks noGrp="1"/>
          </p:cNvSpPr>
          <p:nvPr>
            <p:ph type="sldNum" sz="quarter" idx="5"/>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Highlight the findings from Taha et al.'s review, emphasizing the need for standardized outcomes.</a:t>
            </a:r>
          </a:p>
        </p:txBody>
      </p:sp>
      <p:sp>
        <p:nvSpPr>
          <p:cNvPr id="4" name="Slide Number Placeholder 3"/>
          <p:cNvSpPr>
            <a:spLocks noGrp="1"/>
          </p:cNvSpPr>
          <p:nvPr>
            <p:ph type="sldNum" sz="quarter" idx="5"/>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Discuss the retrospective comparison and its implications for choosing fixation strategies based on fracture type.</a:t>
            </a:r>
          </a:p>
        </p:txBody>
      </p:sp>
      <p:sp>
        <p:nvSpPr>
          <p:cNvPr id="4" name="Slide Number Placeholder 3"/>
          <p:cNvSpPr>
            <a:spLocks noGrp="1"/>
          </p:cNvSpPr>
          <p:nvPr>
            <p:ph type="sldNum" sz="quarter" idx="5"/>
          </p:nvPr>
        </p:nvSpPr>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the advantages of intramedullary screws and their increasing popularity.</a:t>
            </a:r>
          </a:p>
        </p:txBody>
      </p:sp>
      <p:sp>
        <p:nvSpPr>
          <p:cNvPr id="4" name="Slide Number Placeholder 3"/>
          <p:cNvSpPr>
            <a:spLocks noGrp="1"/>
          </p:cNvSpPr>
          <p:nvPr>
            <p:ph type="sldNum" sz="quarter" idx="5"/>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Describe the indications and limitations of external fixator application.</a:t>
            </a:r>
          </a:p>
        </p:txBody>
      </p:sp>
      <p:sp>
        <p:nvSpPr>
          <p:cNvPr id="4" name="Slide Number Placeholder 3"/>
          <p:cNvSpPr>
            <a:spLocks noGrp="1"/>
          </p:cNvSpPr>
          <p:nvPr>
            <p:ph type="sldNum" sz="quarter" idx="5"/>
          </p:nvPr>
        </p:nvSpPr>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Wrap up the presentation by emphasizing individualized treatment and the importance of ongoing research.</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slide addresses the economic consequences of metacarpal fractures. Explain how these injuries often result in time off work, </a:t>
            </a:r>
          </a:p>
          <a:p>
            <a:r>
              <a:t>    especially for individuals in physically demanding jobs. Reference the study showing an average of 6.3 weeks off work and the low return rate </a:t>
            </a:r>
          </a:p>
          <a:p>
            <a:r>
              <a:t>    to heavy labor roles. Discuss implications for employers, insurance providers, and rehabilitation planning.</a:t>
            </a:r>
          </a:p>
        </p:txBody>
      </p:sp>
      <p:sp>
        <p:nvSpPr>
          <p:cNvPr id="4" name="Slide Number Placeholder 3"/>
          <p:cNvSpPr>
            <a:spLocks noGrp="1"/>
          </p:cNvSpPr>
          <p:nvPr>
            <p:ph type="sldNum" sz="quarter" idx="5"/>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Welcome to this presentation on Metacarpal Base Fractures. Today, we'll explore the unique characteristics, diagnostic challenges, and treatment options for these relatively uncommon injuries.</a:t>
            </a:r>
          </a:p>
        </p:txBody>
      </p:sp>
      <p:sp>
        <p:nvSpPr>
          <p:cNvPr id="4" name="Slide Number Placeholder 3"/>
          <p:cNvSpPr>
            <a:spLocks noGrp="1"/>
          </p:cNvSpPr>
          <p:nvPr>
            <p:ph type="sldNum" sz="quarter" idx="5"/>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Unlike metacarpal neck and shaft fractures, base fractures are less common. This may be due to diagnostic difficulties, leading to underdiagnosis or under-reporting. It's important to maintain a high index of suspicion when evaluating patients with pain at the carpometacarpal joints following axial loading.</a:t>
            </a:r>
          </a:p>
          <a:p>
            <a:endParaRPr lang="en-US"/>
          </a:p>
          <a:p>
            <a:r>
              <a:rPr lang="en-US"/>
              <a:t>Most common at 4th/5th</a:t>
            </a:r>
          </a:p>
        </p:txBody>
      </p:sp>
      <p:sp>
        <p:nvSpPr>
          <p:cNvPr id="4" name="Slide Number Placeholder 3"/>
          <p:cNvSpPr>
            <a:spLocks noGrp="1"/>
          </p:cNvSpPr>
          <p:nvPr>
            <p:ph type="sldNum" sz="quarter" idx="5"/>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carpometacarpal ligaments and interossei provide inherent stability to the metacarpal bases. The second and third bases have minimal motion, while the fourth and fifth allow for grasp. This stability influences fracture displacement. Additionally, tendon insertions from ECRL, ECRB, and ECU can act as deforming forces and may lead to avulsion-type fractures.</a:t>
            </a:r>
          </a:p>
        </p:txBody>
      </p:sp>
      <p:sp>
        <p:nvSpPr>
          <p:cNvPr id="4" name="Slide Number Placeholder 3"/>
          <p:cNvSpPr>
            <a:spLocks noGrp="1"/>
          </p:cNvSpPr>
          <p:nvPr>
            <p:ph type="sldNum" sz="quarter" idx="5"/>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Treatment recommendations are based on limited data due to the rarity of these fractures. For the second metacarpal, surgical treatment is often preferred to restore ECRL function. Third metacarpal fractures are rare but may also require surgery. Fourth and fifth metacarpal fractures are initially treated with immobilization in 30° wrist extension to counteract extensor forces.</a:t>
            </a:r>
          </a:p>
        </p:txBody>
      </p:sp>
      <p:sp>
        <p:nvSpPr>
          <p:cNvPr id="4" name="Slide Number Placeholder 3"/>
          <p:cNvSpPr>
            <a:spLocks noGrp="1"/>
          </p:cNvSpPr>
          <p:nvPr>
            <p:ph type="sldNum" sz="quarter" idx="5"/>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Studies show that both surgical and nonsurgical treatments can yield satisfactory outcomes. For minimally displaced fractures, closed reduction and immobilization have shown good results. For displaced fractures, surgical intervention improves alignment. A 2023 study by Park et al found excellent outcomes with both percutaneous pinning and open locked plating for fifth metacarpal base fractures.</a:t>
            </a:r>
          </a:p>
        </p:txBody>
      </p:sp>
      <p:sp>
        <p:nvSpPr>
          <p:cNvPr id="4" name="Slide Number Placeholder 3"/>
          <p:cNvSpPr>
            <a:spLocks noGrp="1"/>
          </p:cNvSpPr>
          <p:nvPr>
            <p:ph type="sldNum" sz="quarter" idx="5"/>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Welcome to the presentation on Thumb Metacarpal Fractures. We'll explore the anatomy, common fracture types, treatment options, and outcomes based on recent studies.</a:t>
            </a:r>
          </a:p>
        </p:txBody>
      </p:sp>
      <p:sp>
        <p:nvSpPr>
          <p:cNvPr id="4" name="Slide Number Placeholder 3"/>
          <p:cNvSpPr>
            <a:spLocks noGrp="1"/>
          </p:cNvSpPr>
          <p:nvPr>
            <p:ph type="sldNum" sz="quarter" idx="5"/>
          </p:nvPr>
        </p:nvSpPr>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Thumb metacarpal fractures are most commonly seen at the base and account for 4% of all hand fractures. Due to the thumb's unique anatomy and function, these fractures require a different approach compared to finger metacarpals.</a:t>
            </a:r>
          </a:p>
        </p:txBody>
      </p:sp>
      <p:sp>
        <p:nvSpPr>
          <p:cNvPr id="4" name="Slide Number Placeholder 3"/>
          <p:cNvSpPr>
            <a:spLocks noGrp="1"/>
          </p:cNvSpPr>
          <p:nvPr>
            <p:ph type="sldNum" sz="quarter" idx="5"/>
          </p:nvPr>
        </p:nvSpPr>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85DD4-5CFF-EBB6-EE6D-0316AE924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6F95F-9FBF-799D-F7E8-EBA731AFC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81E6A-497F-77DC-F07F-6B010BBB77D1}"/>
              </a:ext>
            </a:extLst>
          </p:cNvPr>
          <p:cNvSpPr>
            <a:spLocks noGrp="1"/>
          </p:cNvSpPr>
          <p:nvPr>
            <p:ph type="body" idx="1"/>
          </p:nvPr>
        </p:nvSpPr>
        <p:spPr/>
        <p:txBody>
          <a:bodyPr/>
          <a:lstStyle/>
          <a:p>
            <a:r>
              <a:rPr lang="en-US"/>
              <a:t>Bennett fractures are intra-articular fractures at the base of the thumb. The fragment is attached to the anterior oblique ligament, and deforming forces from the abductor pollicis longus and adductor pollicis must be counteracted during reduction. Surgical treatment is preferred due to instability.</a:t>
            </a:r>
          </a:p>
        </p:txBody>
      </p:sp>
      <p:sp>
        <p:nvSpPr>
          <p:cNvPr id="4" name="Slide Number Placeholder 3">
            <a:extLst>
              <a:ext uri="{FF2B5EF4-FFF2-40B4-BE49-F238E27FC236}">
                <a16:creationId xmlns:a16="http://schemas.microsoft.com/office/drawing/2014/main" id="{F87837ED-5285-151E-503D-5E6A6FF5C2AB}"/>
              </a:ext>
            </a:extLst>
          </p:cNvPr>
          <p:cNvSpPr>
            <a:spLocks noGrp="1"/>
          </p:cNvSpPr>
          <p:nvPr>
            <p:ph type="sldNum" sz="quarter" idx="5"/>
          </p:nvPr>
        </p:nvSpPr>
        <p:spPr/>
        <p:txBody>
          <a:bodyPr/>
          <a:lstStyle/>
          <a:p>
            <a:fld id="{F45660CB-E01E-4156-8CE6-89DDC64B1432}" type="slidenum">
              <a:rPr lang="en-US" smtClean="0"/>
              <a:t>51</a:t>
            </a:fld>
            <a:endParaRPr lang="en-US"/>
          </a:p>
        </p:txBody>
      </p:sp>
    </p:spTree>
    <p:extLst>
      <p:ext uri="{BB962C8B-B14F-4D97-AF65-F5344CB8AC3E}">
        <p14:creationId xmlns:p14="http://schemas.microsoft.com/office/powerpoint/2010/main" val="957750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F784A-50C4-2313-8439-1C4067BC3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85146-9F12-5ED7-B501-9B8ED6203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8BBFA-713A-12D1-282D-10A9C405D9FB}"/>
              </a:ext>
            </a:extLst>
          </p:cNvPr>
          <p:cNvSpPr>
            <a:spLocks noGrp="1"/>
          </p:cNvSpPr>
          <p:nvPr>
            <p:ph type="body" idx="1"/>
          </p:nvPr>
        </p:nvSpPr>
        <p:spPr/>
        <p:txBody>
          <a:bodyPr/>
          <a:lstStyle/>
          <a:p>
            <a:r>
              <a:rPr lang="en-US"/>
              <a:t>Sometimes CRPP/pins, combo pins and screws, plate</a:t>
            </a:r>
          </a:p>
          <a:p>
            <a:endParaRPr lang="en-US"/>
          </a:p>
          <a:p>
            <a:r>
              <a:rPr lang="en-US"/>
              <a:t>Depends on subluxation, instability, greater 15-25% articular surface involvement</a:t>
            </a:r>
          </a:p>
        </p:txBody>
      </p:sp>
      <p:sp>
        <p:nvSpPr>
          <p:cNvPr id="4" name="Slide Number Placeholder 3">
            <a:extLst>
              <a:ext uri="{FF2B5EF4-FFF2-40B4-BE49-F238E27FC236}">
                <a16:creationId xmlns:a16="http://schemas.microsoft.com/office/drawing/2014/main" id="{D1C75EFA-2604-63B5-48EE-803B70A9D771}"/>
              </a:ext>
            </a:extLst>
          </p:cNvPr>
          <p:cNvSpPr>
            <a:spLocks noGrp="1"/>
          </p:cNvSpPr>
          <p:nvPr>
            <p:ph type="sldNum" sz="quarter" idx="5"/>
          </p:nvPr>
        </p:nvSpPr>
        <p:spPr/>
        <p:txBody>
          <a:bodyPr/>
          <a:lstStyle/>
          <a:p>
            <a:fld id="{F45660CB-E01E-4156-8CE6-89DDC64B1432}" type="slidenum">
              <a:rPr lang="en-US" smtClean="0"/>
              <a:t>52</a:t>
            </a:fld>
            <a:endParaRPr lang="en-US"/>
          </a:p>
        </p:txBody>
      </p:sp>
    </p:spTree>
    <p:extLst>
      <p:ext uri="{BB962C8B-B14F-4D97-AF65-F5344CB8AC3E}">
        <p14:creationId xmlns:p14="http://schemas.microsoft.com/office/powerpoint/2010/main" val="7347974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E46A2-1C49-FDF9-6332-3928E317B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F4FF2-982A-6538-C727-27A616C49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C6739-C29C-17A1-E0AE-6945459D73EC}"/>
              </a:ext>
            </a:extLst>
          </p:cNvPr>
          <p:cNvSpPr>
            <a:spLocks noGrp="1"/>
          </p:cNvSpPr>
          <p:nvPr>
            <p:ph type="body" idx="1"/>
          </p:nvPr>
        </p:nvSpPr>
        <p:spPr/>
        <p:txBody>
          <a:bodyPr/>
          <a:lstStyle/>
          <a:p>
            <a:r>
              <a:rPr lang="en-US"/>
              <a:t>Rolando fractures involve multiple fragments at the base of the thumb. Closed reduction is often unsuccessful, and open or arthroscopic reduction is recommended</a:t>
            </a:r>
          </a:p>
        </p:txBody>
      </p:sp>
      <p:sp>
        <p:nvSpPr>
          <p:cNvPr id="4" name="Slide Number Placeholder 3">
            <a:extLst>
              <a:ext uri="{FF2B5EF4-FFF2-40B4-BE49-F238E27FC236}">
                <a16:creationId xmlns:a16="http://schemas.microsoft.com/office/drawing/2014/main" id="{458DD99A-AC50-2828-69C2-79EFEC552013}"/>
              </a:ext>
            </a:extLst>
          </p:cNvPr>
          <p:cNvSpPr>
            <a:spLocks noGrp="1"/>
          </p:cNvSpPr>
          <p:nvPr>
            <p:ph type="sldNum" sz="quarter" idx="5"/>
          </p:nvPr>
        </p:nvSpPr>
        <p:spPr/>
        <p:txBody>
          <a:bodyPr/>
          <a:lstStyle/>
          <a:p>
            <a:fld id="{F45660CB-E01E-4156-8CE6-89DDC64B1432}" type="slidenum">
              <a:rPr lang="en-US" smtClean="0"/>
              <a:t>53</a:t>
            </a:fld>
            <a:endParaRPr lang="en-US"/>
          </a:p>
        </p:txBody>
      </p:sp>
    </p:spTree>
    <p:extLst>
      <p:ext uri="{BB962C8B-B14F-4D97-AF65-F5344CB8AC3E}">
        <p14:creationId xmlns:p14="http://schemas.microsoft.com/office/powerpoint/2010/main" val="3198948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Flat dorsal surface, curved palmar surface.  important for surgical fixation, IM threaded screws</a:t>
            </a:r>
          </a:p>
        </p:txBody>
      </p:sp>
      <p:sp>
        <p:nvSpPr>
          <p:cNvPr id="4" name="Slide Number Placeholder 3"/>
          <p:cNvSpPr>
            <a:spLocks noGrp="1"/>
          </p:cNvSpPr>
          <p:nvPr>
            <p:ph type="sldNum" sz="quarter" idx="5"/>
          </p:nvPr>
        </p:nvSpPr>
        <p:spPr/>
        <p:txBody>
          <a:bodyPr/>
          <a:lstStyle/>
          <a:p>
            <a:fld id="{F45660CB-E01E-4156-8CE6-89DDC64B1432}" type="slidenum">
              <a:rPr lang="en-US" smtClean="0"/>
              <a:t>8</a:t>
            </a:fld>
            <a:endParaRPr lang="en-US"/>
          </a:p>
        </p:txBody>
      </p:sp>
    </p:spTree>
    <p:extLst>
      <p:ext uri="{BB962C8B-B14F-4D97-AF65-F5344CB8AC3E}">
        <p14:creationId xmlns:p14="http://schemas.microsoft.com/office/powerpoint/2010/main" val="2708004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7F2F6-E676-7D85-BA31-EEE1C024B9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D8631-496D-57A9-9CC8-B92C57754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F057B-1287-E253-7761-B87869FDBAC2}"/>
              </a:ext>
            </a:extLst>
          </p:cNvPr>
          <p:cNvSpPr>
            <a:spLocks noGrp="1"/>
          </p:cNvSpPr>
          <p:nvPr>
            <p:ph type="body" idx="1"/>
          </p:nvPr>
        </p:nvSpPr>
        <p:spPr/>
        <p:txBody>
          <a:bodyPr/>
          <a:lstStyle/>
          <a:p>
            <a:r>
              <a:rPr lang="en-US"/>
              <a:t>Usually plate, difficult to just pin or screw due to comminution</a:t>
            </a:r>
          </a:p>
        </p:txBody>
      </p:sp>
      <p:sp>
        <p:nvSpPr>
          <p:cNvPr id="4" name="Slide Number Placeholder 3">
            <a:extLst>
              <a:ext uri="{FF2B5EF4-FFF2-40B4-BE49-F238E27FC236}">
                <a16:creationId xmlns:a16="http://schemas.microsoft.com/office/drawing/2014/main" id="{A3BCB024-62BB-59A4-1F76-B40B3B8D6AC8}"/>
              </a:ext>
            </a:extLst>
          </p:cNvPr>
          <p:cNvSpPr>
            <a:spLocks noGrp="1"/>
          </p:cNvSpPr>
          <p:nvPr>
            <p:ph type="sldNum" sz="quarter" idx="5"/>
          </p:nvPr>
        </p:nvSpPr>
        <p:spPr/>
        <p:txBody>
          <a:bodyPr/>
          <a:lstStyle/>
          <a:p>
            <a:fld id="{F45660CB-E01E-4156-8CE6-89DDC64B1432}" type="slidenum">
              <a:rPr lang="en-US" smtClean="0"/>
              <a:t>54</a:t>
            </a:fld>
            <a:endParaRPr lang="en-US"/>
          </a:p>
        </p:txBody>
      </p:sp>
    </p:spTree>
    <p:extLst>
      <p:ext uri="{BB962C8B-B14F-4D97-AF65-F5344CB8AC3E}">
        <p14:creationId xmlns:p14="http://schemas.microsoft.com/office/powerpoint/2010/main" val="4210527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8EF30-FD36-3E08-5A99-B5C9E2DF8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6AC83-6082-24D9-1A8D-0996DD300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92B29-DC28-A31B-F808-930DCFD69F05}"/>
              </a:ext>
            </a:extLst>
          </p:cNvPr>
          <p:cNvSpPr>
            <a:spLocks noGrp="1"/>
          </p:cNvSpPr>
          <p:nvPr>
            <p:ph type="body" idx="1"/>
          </p:nvPr>
        </p:nvSpPr>
        <p:spPr/>
        <p:txBody>
          <a:bodyPr/>
          <a:lstStyle/>
          <a:p>
            <a:r>
              <a:rPr lang="en-US"/>
              <a:t>Extra-articular fractures of the first metacarpal base are more tolerant to nonsurgical treatment. However, deformity in adduction can narrow the first web space. Surgical intervention is recommended if displacement exceeds 30 degrees.</a:t>
            </a:r>
          </a:p>
          <a:p>
            <a:endParaRPr lang="en-US"/>
          </a:p>
          <a:p>
            <a:r>
              <a:rPr lang="en-US"/>
              <a:t>Fixation techniques: Percutaneous pinning, interfragmentary screws, plate and screw constructs, intramedullary fixation.</a:t>
            </a:r>
          </a:p>
        </p:txBody>
      </p:sp>
      <p:sp>
        <p:nvSpPr>
          <p:cNvPr id="4" name="Slide Number Placeholder 3">
            <a:extLst>
              <a:ext uri="{FF2B5EF4-FFF2-40B4-BE49-F238E27FC236}">
                <a16:creationId xmlns:a16="http://schemas.microsoft.com/office/drawing/2014/main" id="{D3465560-C580-130A-6CD8-09232D1F05DE}"/>
              </a:ext>
            </a:extLst>
          </p:cNvPr>
          <p:cNvSpPr>
            <a:spLocks noGrp="1"/>
          </p:cNvSpPr>
          <p:nvPr>
            <p:ph type="sldNum" sz="quarter" idx="5"/>
          </p:nvPr>
        </p:nvSpPr>
        <p:spPr/>
        <p:txBody>
          <a:bodyPr/>
          <a:lstStyle/>
          <a:p>
            <a:fld id="{F45660CB-E01E-4156-8CE6-89DDC64B1432}" type="slidenum">
              <a:rPr lang="en-US" smtClean="0"/>
              <a:t>55</a:t>
            </a:fld>
            <a:endParaRPr lang="en-US"/>
          </a:p>
        </p:txBody>
      </p:sp>
    </p:spTree>
    <p:extLst>
      <p:ext uri="{BB962C8B-B14F-4D97-AF65-F5344CB8AC3E}">
        <p14:creationId xmlns:p14="http://schemas.microsoft.com/office/powerpoint/2010/main" val="2374863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Treatment options include closed reduction with percutaneous pinning or open reduction with internal fixation using screws, plates, or intramedullary devices. The choice depends on fracture type and displacement.</a:t>
            </a:r>
          </a:p>
        </p:txBody>
      </p:sp>
      <p:sp>
        <p:nvSpPr>
          <p:cNvPr id="4" name="Slide Number Placeholder 3"/>
          <p:cNvSpPr>
            <a:spLocks noGrp="1"/>
          </p:cNvSpPr>
          <p:nvPr>
            <p:ph type="sldNum" sz="quarter" idx="5"/>
          </p:nvPr>
        </p:nvSpPr>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B0ADB-06C5-32C1-9B4D-718A45D88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E7FDB-8C55-CF88-5B6F-2FA583AF2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7C2CA-99A8-1F19-03B3-E608F03881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991C68-082F-C508-FB64-EEF08F3EB2CE}"/>
              </a:ext>
            </a:extLst>
          </p:cNvPr>
          <p:cNvSpPr>
            <a:spLocks noGrp="1"/>
          </p:cNvSpPr>
          <p:nvPr>
            <p:ph type="sldNum" sz="quarter" idx="5"/>
          </p:nvPr>
        </p:nvSpPr>
        <p:spPr/>
        <p:txBody>
          <a:bodyPr/>
          <a:lstStyle/>
          <a:p>
            <a:fld id="{F45660CB-E01E-4156-8CE6-89DDC64B1432}" type="slidenum">
              <a:rPr lang="en-US" smtClean="0"/>
              <a:t>57</a:t>
            </a:fld>
            <a:endParaRPr lang="en-US"/>
          </a:p>
        </p:txBody>
      </p:sp>
    </p:spTree>
    <p:extLst>
      <p:ext uri="{BB962C8B-B14F-4D97-AF65-F5344CB8AC3E}">
        <p14:creationId xmlns:p14="http://schemas.microsoft.com/office/powerpoint/2010/main" val="4125239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 Purpose: To describe management trends of fifth metacarpal neck (5MCN) fractures in a large healthcare system.</a:t>
            </a:r>
          </a:p>
          <a:p>
            <a:r>
              <a:rPr lang="en-US"/>
              <a:t>• Goals: Identify patient and surgeon factors associated with surgical vs. nonsurgical treatment and ED-only care.</a:t>
            </a:r>
          </a:p>
          <a:p>
            <a:endParaRPr lang="en-US"/>
          </a:p>
        </p:txBody>
      </p:sp>
      <p:sp>
        <p:nvSpPr>
          <p:cNvPr id="4" name="Slide Number Placeholder 3"/>
          <p:cNvSpPr>
            <a:spLocks noGrp="1"/>
          </p:cNvSpPr>
          <p:nvPr>
            <p:ph type="sldNum" sz="quarter" idx="5"/>
          </p:nvPr>
        </p:nvSpPr>
        <p:spPr/>
        <p:txBody>
          <a:bodyPr/>
          <a:lstStyle/>
          <a:p>
            <a:fld id="{93B95EEC-7CE5-45AB-B72F-BA7A35C4CF19}" type="slidenum">
              <a:rPr lang="en-US" smtClean="0"/>
              <a:t>58</a:t>
            </a:fld>
            <a:endParaRPr lang="en-US"/>
          </a:p>
        </p:txBody>
      </p:sp>
    </p:spTree>
    <p:extLst>
      <p:ext uri="{BB962C8B-B14F-4D97-AF65-F5344CB8AC3E}">
        <p14:creationId xmlns:p14="http://schemas.microsoft.com/office/powerpoint/2010/main" val="36519182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Good data showing neck fractures can be treated </a:t>
            </a:r>
            <a:r>
              <a:rPr lang="en-US" err="1">
                <a:latin typeface="Calibri"/>
                <a:ea typeface="Calibri"/>
                <a:cs typeface="Calibri"/>
              </a:rPr>
              <a:t>nonop</a:t>
            </a:r>
            <a:r>
              <a:rPr lang="en-US">
                <a:latin typeface="Calibri"/>
                <a:ea typeface="Calibri"/>
                <a:cs typeface="Calibri"/>
              </a:rPr>
              <a:t>,  what about shaft?</a:t>
            </a:r>
          </a:p>
        </p:txBody>
      </p:sp>
      <p:sp>
        <p:nvSpPr>
          <p:cNvPr id="4" name="Slide Number Placeholder 3"/>
          <p:cNvSpPr>
            <a:spLocks noGrp="1"/>
          </p:cNvSpPr>
          <p:nvPr>
            <p:ph type="sldNum" sz="quarter" idx="5"/>
          </p:nvPr>
        </p:nvSpPr>
        <p:spPr/>
        <p:txBody>
          <a:bodyPr/>
          <a:lstStyle/>
          <a:p>
            <a:fld id="{F45660CB-E01E-4156-8CE6-89DDC64B1432}" type="slidenum">
              <a:rPr lang="en-US" smtClean="0"/>
              <a:t>60</a:t>
            </a:fld>
            <a:endParaRPr lang="en-US"/>
          </a:p>
        </p:txBody>
      </p:sp>
    </p:spTree>
    <p:extLst>
      <p:ext uri="{BB962C8B-B14F-4D97-AF65-F5344CB8AC3E}">
        <p14:creationId xmlns:p14="http://schemas.microsoft.com/office/powerpoint/2010/main" val="1716039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B68C4-A754-4268-EF30-387D8ABFD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CC76C-E1C7-0CEE-DE5B-D60B8B657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19C8D1-1AEF-7846-AA24-8DC922877A9B}"/>
              </a:ext>
            </a:extLst>
          </p:cNvPr>
          <p:cNvSpPr>
            <a:spLocks noGrp="1"/>
          </p:cNvSpPr>
          <p:nvPr>
            <p:ph type="body" idx="1"/>
          </p:nvPr>
        </p:nvSpPr>
        <p:spPr/>
        <p:txBody>
          <a:bodyPr/>
          <a:lstStyle/>
          <a:p>
            <a:r>
              <a:rPr lang="en-US"/>
              <a:t>Compared nonoperative vs operative treatment for displaced finger metacarpal shaft fractures</a:t>
            </a:r>
          </a:p>
          <a:p>
            <a:endParaRPr lang="en-US"/>
          </a:p>
        </p:txBody>
      </p:sp>
      <p:sp>
        <p:nvSpPr>
          <p:cNvPr id="4" name="Slide Number Placeholder 3">
            <a:extLst>
              <a:ext uri="{FF2B5EF4-FFF2-40B4-BE49-F238E27FC236}">
                <a16:creationId xmlns:a16="http://schemas.microsoft.com/office/drawing/2014/main" id="{7A3F77B9-0017-6D4F-983D-506B6FEE65E1}"/>
              </a:ext>
            </a:extLst>
          </p:cNvPr>
          <p:cNvSpPr>
            <a:spLocks noGrp="1"/>
          </p:cNvSpPr>
          <p:nvPr>
            <p:ph type="sldNum" sz="quarter" idx="5"/>
          </p:nvPr>
        </p:nvSpPr>
        <p:spPr/>
        <p:txBody>
          <a:bodyPr/>
          <a:lstStyle/>
          <a:p>
            <a:fld id="{F45660CB-E01E-4156-8CE6-89DDC64B1432}" type="slidenum">
              <a:rPr lang="en-US" smtClean="0"/>
              <a:t>61</a:t>
            </a:fld>
            <a:endParaRPr lang="en-US"/>
          </a:p>
        </p:txBody>
      </p:sp>
    </p:spTree>
    <p:extLst>
      <p:ext uri="{BB962C8B-B14F-4D97-AF65-F5344CB8AC3E}">
        <p14:creationId xmlns:p14="http://schemas.microsoft.com/office/powerpoint/2010/main" val="754789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Both groups had comparable functional outcomes, but the operative group had more complications, longer sick leave, and higher costs.</a:t>
            </a:r>
          </a:p>
          <a:p>
            <a:endParaRPr lang="en-US" dirty="0"/>
          </a:p>
          <a:p>
            <a:pPr marL="171450" indent="-171450">
              <a:lnSpc>
                <a:spcPct val="90000"/>
              </a:lnSpc>
              <a:spcBef>
                <a:spcPts val="1000"/>
              </a:spcBef>
              <a:buFont typeface="Arial"/>
              <a:buChar char="•"/>
            </a:pPr>
            <a:r>
              <a:rPr lang="en-US" dirty="0"/>
              <a:t>No difference in grip strength, motion, DASH scores.</a:t>
            </a:r>
          </a:p>
          <a:p>
            <a:pPr marL="171450" indent="-171450">
              <a:lnSpc>
                <a:spcPct val="90000"/>
              </a:lnSpc>
              <a:spcBef>
                <a:spcPts val="1000"/>
              </a:spcBef>
              <a:buFont typeface="Arial"/>
              <a:buChar char="•"/>
            </a:pPr>
            <a:r>
              <a:rPr lang="en-US" dirty="0"/>
              <a:t>Nonsurgical: shorter sick leave, lower cost.</a:t>
            </a:r>
          </a:p>
          <a:p>
            <a:pPr marL="171450" indent="-171450">
              <a:lnSpc>
                <a:spcPct val="90000"/>
              </a:lnSpc>
              <a:spcBef>
                <a:spcPts val="1000"/>
              </a:spcBef>
              <a:buFont typeface="Arial"/>
              <a:buChar char="•"/>
            </a:pPr>
            <a:r>
              <a:rPr lang="en-US" dirty="0"/>
              <a:t>Surgical: less radiographic shortening, more complications</a:t>
            </a:r>
          </a:p>
        </p:txBody>
      </p:sp>
      <p:sp>
        <p:nvSpPr>
          <p:cNvPr id="4" name="Slide Number Placeholder 3"/>
          <p:cNvSpPr>
            <a:spLocks noGrp="1"/>
          </p:cNvSpPr>
          <p:nvPr>
            <p:ph type="sldNum" sz="quarter" idx="5"/>
          </p:nvPr>
        </p:nvSpPr>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slide presents the study's conclusion that nonoperative treatment is effective and preferable for single metacarpal shaft fractures due to similar outcomes and reduced costs.</a:t>
            </a:r>
          </a:p>
        </p:txBody>
      </p:sp>
      <p:sp>
        <p:nvSpPr>
          <p:cNvPr id="4" name="Slide Number Placeholder 3"/>
          <p:cNvSpPr>
            <a:spLocks noGrp="1"/>
          </p:cNvSpPr>
          <p:nvPr>
            <p:ph type="sldNum" sz="quarter" idx="5"/>
          </p:nvPr>
        </p:nvSpPr>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Present the findings from the meta-analysis comparing surgical and nonsurgical treatments.</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 Metacarpal Curvature and Carpal Arch</a:t>
            </a:r>
          </a:p>
          <a:p>
            <a:r>
              <a:t>The palmar aspect of the metacarpals is concave, forming a volar transverse carpal arch. This curvature allows the hand to conform to objects and perform complex tasks. The divergence of metacarpals creates equiangular curves that follow the Fibonacci sequence, enhancing adaptability and dexterity. Clinically, this anatomical arrangement must be preserved during fracture treatment to maintain hand function and grip strength.</a:t>
            </a:r>
          </a:p>
        </p:txBody>
      </p:sp>
      <p:sp>
        <p:nvSpPr>
          <p:cNvPr id="4" name="Slide Number Placeholder 3"/>
          <p:cNvSpPr>
            <a:spLocks noGrp="1"/>
          </p:cNvSpPr>
          <p:nvPr>
            <p:ph type="sldNum" sz="quarter" idx="5"/>
          </p:nvPr>
        </p:nvSpPr>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Welcome to this presentation summarizing key findings from a study on closed reduction of fifth metacarpal neck fractures. We'll review the study's purpose, methodology, results, conclusions, and clinical implications.</a:t>
            </a:r>
          </a:p>
        </p:txBody>
      </p:sp>
      <p:sp>
        <p:nvSpPr>
          <p:cNvPr id="4" name="Slide Number Placeholder 3"/>
          <p:cNvSpPr>
            <a:spLocks noGrp="1"/>
          </p:cNvSpPr>
          <p:nvPr>
            <p:ph type="sldNum" sz="quarter" idx="5"/>
          </p:nvPr>
        </p:nvSpPr>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study aimed to determine whether attempting closed reduction of fifth metacarpal neck fractures leads to improved fracture angulation at final follow-up.</a:t>
            </a:r>
          </a:p>
        </p:txBody>
      </p:sp>
      <p:sp>
        <p:nvSpPr>
          <p:cNvPr id="4" name="Slide Number Placeholder 3"/>
          <p:cNvSpPr>
            <a:spLocks noGrp="1"/>
          </p:cNvSpPr>
          <p:nvPr>
            <p:ph type="sldNum" sz="quarter" idx="5"/>
          </p:nvPr>
        </p:nvSpPr>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was a retrospective chart review of patients aged 18 and older treated for isolated fifth metacarpal neck fractures between 2004 and 2014. Patients with multiple fractures, open fractures, rotational deformity, or surgical treatment were excluded. Fracture angles were measured using oblique radiographs, and patients were divided into two groups: those who had attempted reduction and those who did not.</a:t>
            </a:r>
          </a:p>
        </p:txBody>
      </p:sp>
      <p:sp>
        <p:nvSpPr>
          <p:cNvPr id="4" name="Slide Number Placeholder 3"/>
          <p:cNvSpPr>
            <a:spLocks noGrp="1"/>
          </p:cNvSpPr>
          <p:nvPr>
            <p:ph type="sldNum" sz="quarter" idx="5"/>
          </p:nvPr>
        </p:nvSpPr>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Out of 66 patients, 23 underwent attempted reduction and 43 did not. While initial reduction showed a statistically significant improvement in angulation, this improvement was not maintained at final follow-up. Both groups had similar final fracture angles, indicating that reduction was often lost during healing.</a:t>
            </a:r>
          </a:p>
        </p:txBody>
      </p:sp>
      <p:sp>
        <p:nvSpPr>
          <p:cNvPr id="4" name="Slide Number Placeholder 3"/>
          <p:cNvSpPr>
            <a:spLocks noGrp="1"/>
          </p:cNvSpPr>
          <p:nvPr>
            <p:ph type="sldNum" sz="quarter" idx="5"/>
          </p:nvPr>
        </p:nvSpPr>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study concluded that closed reduction followed by splint immobilization does not effectively maintain improved fracture alignment. Therefore, alternative treatments such as pin fixation or open reduction internal fixation (ORIF) should be considered when maintaining reduction is important.</a:t>
            </a:r>
          </a:p>
        </p:txBody>
      </p:sp>
      <p:sp>
        <p:nvSpPr>
          <p:cNvPr id="4" name="Slide Number Placeholder 3"/>
          <p:cNvSpPr>
            <a:spLocks noGrp="1"/>
          </p:cNvSpPr>
          <p:nvPr>
            <p:ph type="sldNum" sz="quarter" idx="5"/>
          </p:nvPr>
        </p:nvSpPr>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Clinically, this suggests that routine closed reduction may not be necessary unless there is rotational deformity. Emphasis should be placed on value-based care, focusing on outcomes relative to cost. Conservative management remains appropriate unless specific indications for reduction exist.</a:t>
            </a:r>
          </a:p>
        </p:txBody>
      </p:sp>
      <p:sp>
        <p:nvSpPr>
          <p:cNvPr id="4" name="Slide Number Placeholder 3"/>
          <p:cNvSpPr>
            <a:spLocks noGrp="1"/>
          </p:cNvSpPr>
          <p:nvPr>
            <p:ph type="sldNum" sz="quarter" idx="5"/>
          </p:nvPr>
        </p:nvSpPr>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a:t>Several studies have shown that nonsurgical treatments like buddy taping or short-term splinting yield satisfactory outcomes for fifth metacarpal fractures without malrotation.</a:t>
            </a:r>
          </a:p>
        </p:txBody>
      </p:sp>
      <p:sp>
        <p:nvSpPr>
          <p:cNvPr id="4" name="Slide Number Placeholder 3"/>
          <p:cNvSpPr>
            <a:spLocks noGrp="1"/>
          </p:cNvSpPr>
          <p:nvPr>
            <p:ph type="sldNum" sz="quarter" idx="5"/>
          </p:nvPr>
        </p:nvSpPr>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8D62C-7682-FA9C-E0BE-79BDB86C8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11E58-AA88-C32A-02F8-A3A437D00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C7DD3-CA0D-F2B2-2F7D-70A47300CF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274C45-06B9-2C8B-0A50-2FA5EFC08262}"/>
              </a:ext>
            </a:extLst>
          </p:cNvPr>
          <p:cNvSpPr>
            <a:spLocks noGrp="1"/>
          </p:cNvSpPr>
          <p:nvPr>
            <p:ph type="sldNum" sz="quarter" idx="5"/>
          </p:nvPr>
        </p:nvSpPr>
        <p:spPr/>
        <p:txBody>
          <a:bodyPr/>
          <a:lstStyle/>
          <a:p>
            <a:fld id="{F45660CB-E01E-4156-8CE6-89DDC64B1432}" type="slidenum">
              <a:rPr lang="en-US" smtClean="0"/>
              <a:t>74</a:t>
            </a:fld>
            <a:endParaRPr lang="en-US"/>
          </a:p>
        </p:txBody>
      </p:sp>
    </p:spTree>
    <p:extLst>
      <p:ext uri="{BB962C8B-B14F-4D97-AF65-F5344CB8AC3E}">
        <p14:creationId xmlns:p14="http://schemas.microsoft.com/office/powerpoint/2010/main" val="1004118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F4031-A41F-54F6-8882-76A57D7BB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CB818-56C2-9DAF-5010-AE0B1B765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DE695-5D1D-3157-2316-6F8D041033AF}"/>
              </a:ext>
            </a:extLst>
          </p:cNvPr>
          <p:cNvSpPr>
            <a:spLocks noGrp="1"/>
          </p:cNvSpPr>
          <p:nvPr>
            <p:ph type="body" idx="1"/>
          </p:nvPr>
        </p:nvSpPr>
        <p:spPr/>
        <p:txBody>
          <a:bodyPr/>
          <a:lstStyle/>
          <a:p>
            <a:r>
              <a:rPr lang="en-US" dirty="0"/>
              <a:t>Introduce the rehabilitation timeline. Explain that recovery is divided into phases based on healing stages.</a:t>
            </a:r>
          </a:p>
        </p:txBody>
      </p:sp>
      <p:sp>
        <p:nvSpPr>
          <p:cNvPr id="4" name="Slide Number Placeholder 3">
            <a:extLst>
              <a:ext uri="{FF2B5EF4-FFF2-40B4-BE49-F238E27FC236}">
                <a16:creationId xmlns:a16="http://schemas.microsoft.com/office/drawing/2014/main" id="{BB7871A6-F216-496A-4795-92F3DF6DE39C}"/>
              </a:ext>
            </a:extLst>
          </p:cNvPr>
          <p:cNvSpPr>
            <a:spLocks noGrp="1"/>
          </p:cNvSpPr>
          <p:nvPr>
            <p:ph type="sldNum" sz="quarter" idx="5"/>
          </p:nvPr>
        </p:nvSpPr>
        <p:spPr/>
        <p:txBody>
          <a:bodyPr/>
          <a:lstStyle/>
          <a:p>
            <a:fld id="{F45660CB-E01E-4156-8CE6-89DDC64B1432}" type="slidenum">
              <a:rPr lang="en-US" smtClean="0"/>
              <a:t>75</a:t>
            </a:fld>
            <a:endParaRPr lang="en-US"/>
          </a:p>
        </p:txBody>
      </p:sp>
    </p:spTree>
    <p:extLst>
      <p:ext uri="{BB962C8B-B14F-4D97-AF65-F5344CB8AC3E}">
        <p14:creationId xmlns:p14="http://schemas.microsoft.com/office/powerpoint/2010/main" val="26352737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goals of the inflammatory phase: protecting the surgical site and reducing swelling. Emphasize elevation and gentle motion.</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index and middle fingers are relatively fixed, providing stability, while the ring and small fingers have a 15°–25° flexion/extension arc, allowing more mobility. </a:t>
            </a:r>
            <a:endParaRPr lang="en-US"/>
          </a:p>
          <a:p>
            <a:endParaRPr lang="en-US"/>
          </a:p>
          <a:p>
            <a:r>
              <a:t>The metacarpal heads are cam-shaped and form condyloid joints with the proximal phalanges</a:t>
            </a:r>
            <a:r>
              <a:rPr lang="en-US"/>
              <a:t>, collateral ligaments taut in flexion, loose in extension</a:t>
            </a:r>
            <a:endParaRPr/>
          </a:p>
        </p:txBody>
      </p:sp>
      <p:sp>
        <p:nvSpPr>
          <p:cNvPr id="4" name="Slide Number Placeholder 3"/>
          <p:cNvSpPr>
            <a:spLocks noGrp="1"/>
          </p:cNvSpPr>
          <p:nvPr>
            <p:ph type="sldNum" sz="quarter" idx="5"/>
          </p:nvPr>
        </p:nvSpPr>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early repair phase. Highlight the importance of active motion and scar management. Mention splint usage during exercises.</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Describe the late repair phase. Focus on restoring range of motion and beginning light functional use. Caution against axial loading.</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Talk about the remodeling phase. Stress the importance of strengthening only after achieving pain-free ROM. Introduce resistance exercises.</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Summarize the reintegration phase. Encourage return to normal activities with functional bracing during high-risk tasks.</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6E7B1-F859-DEAD-5F6B-8C2C6077F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8CE0B-00AE-950D-05CB-D42D1F28E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6FB96-5A84-E859-9740-B78085590F2B}"/>
              </a:ext>
            </a:extLst>
          </p:cNvPr>
          <p:cNvSpPr>
            <a:spLocks noGrp="1"/>
          </p:cNvSpPr>
          <p:nvPr>
            <p:ph type="body" idx="1"/>
          </p:nvPr>
        </p:nvSpPr>
        <p:spPr/>
        <p:txBody>
          <a:bodyPr/>
          <a:lstStyle/>
          <a:p>
            <a:r>
              <a:rPr lang="en-US" dirty="0"/>
              <a:t>Nonop high patient satisfaction and good functional scores</a:t>
            </a:r>
          </a:p>
        </p:txBody>
      </p:sp>
      <p:sp>
        <p:nvSpPr>
          <p:cNvPr id="4" name="Slide Number Placeholder 3">
            <a:extLst>
              <a:ext uri="{FF2B5EF4-FFF2-40B4-BE49-F238E27FC236}">
                <a16:creationId xmlns:a16="http://schemas.microsoft.com/office/drawing/2014/main" id="{51EFA031-0CC0-CD98-5771-F1DC6123CDB9}"/>
              </a:ext>
            </a:extLst>
          </p:cNvPr>
          <p:cNvSpPr>
            <a:spLocks noGrp="1"/>
          </p:cNvSpPr>
          <p:nvPr>
            <p:ph type="sldNum" sz="quarter" idx="5"/>
          </p:nvPr>
        </p:nvSpPr>
        <p:spPr/>
        <p:txBody>
          <a:bodyPr/>
          <a:lstStyle/>
          <a:p>
            <a:fld id="{F45660CB-E01E-4156-8CE6-89DDC64B1432}" type="slidenum">
              <a:rPr lang="en-US" smtClean="0"/>
              <a:t>82</a:t>
            </a:fld>
            <a:endParaRPr lang="en-US"/>
          </a:p>
        </p:txBody>
      </p:sp>
    </p:spTree>
    <p:extLst>
      <p:ext uri="{BB962C8B-B14F-4D97-AF65-F5344CB8AC3E}">
        <p14:creationId xmlns:p14="http://schemas.microsoft.com/office/powerpoint/2010/main" val="12642574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2A531-5FC1-5A2F-003F-95EB14958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3B40A-8E36-E932-A2D5-04184957B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F05D3-04EA-0ADF-3998-C73B35DB90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0B004F-DE69-0720-A437-FC7F0A44E5AF}"/>
              </a:ext>
            </a:extLst>
          </p:cNvPr>
          <p:cNvSpPr>
            <a:spLocks noGrp="1"/>
          </p:cNvSpPr>
          <p:nvPr>
            <p:ph type="sldNum" sz="quarter" idx="5"/>
          </p:nvPr>
        </p:nvSpPr>
        <p:spPr/>
        <p:txBody>
          <a:bodyPr/>
          <a:lstStyle/>
          <a:p>
            <a:fld id="{F45660CB-E01E-4156-8CE6-89DDC64B1432}" type="slidenum">
              <a:rPr lang="en-US" smtClean="0"/>
              <a:t>84</a:t>
            </a:fld>
            <a:endParaRPr lang="en-US"/>
          </a:p>
        </p:txBody>
      </p:sp>
    </p:spTree>
    <p:extLst>
      <p:ext uri="{BB962C8B-B14F-4D97-AF65-F5344CB8AC3E}">
        <p14:creationId xmlns:p14="http://schemas.microsoft.com/office/powerpoint/2010/main" val="3251134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 Ligamentous Support</a:t>
            </a:r>
          </a:p>
          <a:p>
            <a:r>
              <a:t>The proper and accessory collateral ligaments stabilize the MCP joints and become taut during pinch and grip. The deep intermetacarpal ligament connects volar plates and limits proximal migration and rotation of metacarpal fractures, especially in the middle digits. These ligaments are essential for joint stability and must be considered during surgical fixation to prevent deformity and loss of function.</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 Musculotendinous Attachments</a:t>
            </a:r>
          </a:p>
          <a:p>
            <a:r>
              <a:t>The interossei muscles originate on the metacarpal shafts and insert into the proximal phalanx and extensor hood, contributing to finger movement and grip. Dorsal tendons like the extensor carpi ulnaris and radialis insert on the metacarpals, while volar tendons like the flexor carpi radialis and ulnaris provide flexion. The fourth metacarpal lacks proximal tendon attachment, making it biomechanically unique. These attachments influence fracture displacement and healing.</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7910F7-F9A6-4C73-A767-2EE271DBA5B4}"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2201137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910F7-F9A6-4C73-A767-2EE271DBA5B4}"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1693922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910F7-F9A6-4C73-A767-2EE271DBA5B4}"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334131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910F7-F9A6-4C73-A767-2EE271DBA5B4}"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3084766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7910F7-F9A6-4C73-A767-2EE271DBA5B4}"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4064182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7910F7-F9A6-4C73-A767-2EE271DBA5B4}"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680636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7910F7-F9A6-4C73-A767-2EE271DBA5B4}" type="datetimeFigureOut">
              <a:rPr lang="en-US" smtClean="0"/>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585850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7910F7-F9A6-4C73-A767-2EE271DBA5B4}" type="datetimeFigureOut">
              <a:rPr lang="en-US" smtClean="0"/>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184977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910F7-F9A6-4C73-A767-2EE271DBA5B4}" type="datetimeFigureOut">
              <a:rPr lang="en-US" smtClean="0"/>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2461353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7910F7-F9A6-4C73-A767-2EE271DBA5B4}"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406355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7910F7-F9A6-4C73-A767-2EE271DBA5B4}"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2F4AEB-8EF9-403A-B9CD-C08A7B04D2C7}" type="slidenum">
              <a:rPr lang="en-US" smtClean="0"/>
              <a:t>‹#›</a:t>
            </a:fld>
            <a:endParaRPr lang="en-US"/>
          </a:p>
        </p:txBody>
      </p:sp>
    </p:spTree>
    <p:extLst>
      <p:ext uri="{BB962C8B-B14F-4D97-AF65-F5344CB8AC3E}">
        <p14:creationId xmlns:p14="http://schemas.microsoft.com/office/powerpoint/2010/main" val="282282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7910F7-F9A6-4C73-A767-2EE271DBA5B4}" type="datetimeFigureOut">
              <a:rPr lang="en-US" smtClean="0"/>
              <a:t>9/15/2025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F4AEB-8EF9-403A-B9CD-C08A7B04D2C7}" type="slidenum">
              <a:rPr lang="en-US" smtClean="0"/>
              <a:t>‹#›</a:t>
            </a:fld>
            <a:endParaRPr lang="en-US"/>
          </a:p>
        </p:txBody>
      </p:sp>
    </p:spTree>
    <p:extLst>
      <p:ext uri="{BB962C8B-B14F-4D97-AF65-F5344CB8AC3E}">
        <p14:creationId xmlns:p14="http://schemas.microsoft.com/office/powerpoint/2010/main" val="1649746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solidFill>
                  <a:srgbClr val="FFFF00"/>
                </a:solidFill>
                <a:latin typeface="Arial"/>
                <a:cs typeface="Arial"/>
              </a:rPr>
              <a:t>Metacarpal Fractures of the Hand: How to Manage</a:t>
            </a:r>
          </a:p>
        </p:txBody>
      </p:sp>
      <p:sp>
        <p:nvSpPr>
          <p:cNvPr id="3" name="Subtitle 2"/>
          <p:cNvSpPr>
            <a:spLocks noGrp="1"/>
          </p:cNvSpPr>
          <p:nvPr>
            <p:ph type="subTitle" idx="1"/>
          </p:nvPr>
        </p:nvSpPr>
        <p:spPr>
          <a:xfrm>
            <a:off x="1524000" y="3607481"/>
            <a:ext cx="9144000" cy="2246312"/>
          </a:xfrm>
        </p:spPr>
        <p:txBody>
          <a:bodyPr>
            <a:normAutofit fontScale="47500" lnSpcReduction="20000"/>
          </a:bodyPr>
          <a:lstStyle/>
          <a:p>
            <a:endParaRPr lang="en-US" sz="4000">
              <a:solidFill>
                <a:schemeClr val="bg1"/>
              </a:solidFill>
              <a:latin typeface="Arial" panose="020B0604020202020204" pitchFamily="34" charset="0"/>
              <a:cs typeface="Arial" panose="020B0604020202020204" pitchFamily="34" charset="0"/>
            </a:endParaRPr>
          </a:p>
          <a:p>
            <a:r>
              <a:rPr lang="en-US" sz="8400">
                <a:solidFill>
                  <a:schemeClr val="bg1"/>
                </a:solidFill>
                <a:latin typeface="Arial" panose="020B0604020202020204" pitchFamily="34" charset="0"/>
                <a:cs typeface="Arial" panose="020B0604020202020204" pitchFamily="34" charset="0"/>
              </a:rPr>
              <a:t>David Chan, MD, PT</a:t>
            </a:r>
          </a:p>
          <a:p>
            <a:endParaRPr lang="en-US" sz="6400">
              <a:solidFill>
                <a:schemeClr val="bg1"/>
              </a:solidFill>
              <a:latin typeface="Arial" panose="020B0604020202020204" pitchFamily="34" charset="0"/>
              <a:cs typeface="Arial" panose="020B0604020202020204" pitchFamily="34" charset="0"/>
            </a:endParaRPr>
          </a:p>
          <a:p>
            <a:r>
              <a:rPr lang="en-US" sz="6400">
                <a:solidFill>
                  <a:schemeClr val="bg1"/>
                </a:solidFill>
                <a:latin typeface="Arial" panose="020B0604020202020204" pitchFamily="34" charset="0"/>
                <a:cs typeface="Arial" panose="020B0604020202020204" pitchFamily="34" charset="0"/>
              </a:rPr>
              <a:t>Suncoast </a:t>
            </a:r>
            <a:r>
              <a:rPr lang="en-US" sz="6400" err="1">
                <a:solidFill>
                  <a:schemeClr val="bg1"/>
                </a:solidFill>
                <a:latin typeface="Arial" panose="020B0604020202020204" pitchFamily="34" charset="0"/>
                <a:cs typeface="Arial" panose="020B0604020202020204" pitchFamily="34" charset="0"/>
              </a:rPr>
              <a:t>Orthopaedic</a:t>
            </a:r>
            <a:r>
              <a:rPr lang="en-US" sz="6400">
                <a:solidFill>
                  <a:schemeClr val="bg1"/>
                </a:solidFill>
                <a:latin typeface="Arial" panose="020B0604020202020204" pitchFamily="34" charset="0"/>
                <a:cs typeface="Arial" panose="020B0604020202020204" pitchFamily="34" charset="0"/>
              </a:rPr>
              <a:t> Institute</a:t>
            </a:r>
          </a:p>
          <a:p>
            <a:r>
              <a:rPr lang="en-US" sz="6400">
                <a:solidFill>
                  <a:schemeClr val="bg1"/>
                </a:solidFill>
                <a:latin typeface="Arial" panose="020B0604020202020204" pitchFamily="34" charset="0"/>
                <a:cs typeface="Arial" panose="020B0604020202020204" pitchFamily="34" charset="0"/>
              </a:rPr>
              <a:t>Venice, FL</a:t>
            </a:r>
          </a:p>
        </p:txBody>
      </p:sp>
      <p:pic>
        <p:nvPicPr>
          <p:cNvPr id="6" name="Picture 5" descr="A logo with the sun and waves&#10;&#10;Description automatically generated">
            <a:extLst>
              <a:ext uri="{FF2B5EF4-FFF2-40B4-BE49-F238E27FC236}">
                <a16:creationId xmlns:a16="http://schemas.microsoft.com/office/drawing/2014/main" id="{D51D4128-C0A9-77B6-993B-4B85EE01A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4165937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Joint Articulations</a:t>
            </a:r>
            <a:endParaRPr lang="en-US"/>
          </a:p>
        </p:txBody>
      </p:sp>
      <p:sp>
        <p:nvSpPr>
          <p:cNvPr id="3" name="Content Placeholder 2"/>
          <p:cNvSpPr>
            <a:spLocks noGrp="1"/>
          </p:cNvSpPr>
          <p:nvPr>
            <p:ph idx="1"/>
          </p:nvPr>
        </p:nvSpPr>
        <p:spPr>
          <a:xfrm>
            <a:off x="838200" y="1825625"/>
            <a:ext cx="7045960" cy="4351338"/>
          </a:xfrm>
        </p:spPr>
        <p:txBody>
          <a:bodyPr vert="horz" lIns="91440" tIns="45720" rIns="91440" bIns="45720" rtlCol="0" anchor="t">
            <a:normAutofit/>
          </a:bodyPr>
          <a:lstStyle/>
          <a:p>
            <a:r>
              <a:rPr>
                <a:solidFill>
                  <a:srgbClr val="FFFF00"/>
                </a:solidFill>
              </a:rPr>
              <a:t>Index and middle fingers are fixed relative to the carpus.</a:t>
            </a:r>
            <a:endParaRPr>
              <a:solidFill>
                <a:srgbClr val="FFFF00"/>
              </a:solidFill>
              <a:ea typeface="Calibri"/>
              <a:cs typeface="Calibri"/>
            </a:endParaRPr>
          </a:p>
          <a:p>
            <a:endParaRPr lang="en-US">
              <a:solidFill>
                <a:srgbClr val="FFFF00"/>
              </a:solidFill>
            </a:endParaRPr>
          </a:p>
          <a:p>
            <a:r>
              <a:rPr>
                <a:solidFill>
                  <a:srgbClr val="FFFF00"/>
                </a:solidFill>
              </a:rPr>
              <a:t>Ring and small fingers have a 15°–25° flexion/extension arc.</a:t>
            </a:r>
            <a:endParaRPr>
              <a:solidFill>
                <a:srgbClr val="FFFF00"/>
              </a:solidFill>
              <a:ea typeface="Calibri"/>
              <a:cs typeface="Calibri"/>
            </a:endParaRPr>
          </a:p>
          <a:p>
            <a:endParaRPr lang="en-US">
              <a:solidFill>
                <a:srgbClr val="FFFF00"/>
              </a:solidFill>
            </a:endParaRPr>
          </a:p>
          <a:p>
            <a:r>
              <a:rPr>
                <a:solidFill>
                  <a:srgbClr val="FFFF00"/>
                </a:solidFill>
              </a:rPr>
              <a:t>Metacarpal heads are cam-shaped forming condyloid joints.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8C5DAC65-7171-6793-D9F3-F93BA1571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6" name="Picture 5">
            <a:extLst>
              <a:ext uri="{FF2B5EF4-FFF2-40B4-BE49-F238E27FC236}">
                <a16:creationId xmlns:a16="http://schemas.microsoft.com/office/drawing/2014/main" id="{E09DCBB5-07A7-642F-4F74-400D1AC7936E}"/>
              </a:ext>
            </a:extLst>
          </p:cNvPr>
          <p:cNvPicPr>
            <a:picLocks noChangeAspect="1"/>
          </p:cNvPicPr>
          <p:nvPr/>
        </p:nvPicPr>
        <p:blipFill>
          <a:blip r:embed="rId4"/>
          <a:stretch>
            <a:fillRect/>
          </a:stretch>
        </p:blipFill>
        <p:spPr>
          <a:xfrm>
            <a:off x="7974383" y="1974533"/>
            <a:ext cx="3781953" cy="3143689"/>
          </a:xfrm>
          <a:prstGeom prst="rect">
            <a:avLst/>
          </a:prstGeom>
        </p:spPr>
      </p:pic>
    </p:spTree>
    <p:extLst>
      <p:ext uri="{BB962C8B-B14F-4D97-AF65-F5344CB8AC3E}">
        <p14:creationId xmlns:p14="http://schemas.microsoft.com/office/powerpoint/2010/main" val="2581436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Ligamentous Support</a:t>
            </a:r>
            <a:endParaRPr lang="en-US"/>
          </a:p>
        </p:txBody>
      </p:sp>
      <p:sp>
        <p:nvSpPr>
          <p:cNvPr id="3" name="Content Placeholder 2"/>
          <p:cNvSpPr>
            <a:spLocks noGrp="1"/>
          </p:cNvSpPr>
          <p:nvPr>
            <p:ph idx="1"/>
          </p:nvPr>
        </p:nvSpPr>
        <p:spPr>
          <a:xfrm>
            <a:off x="838200" y="1825625"/>
            <a:ext cx="7671816" cy="4351338"/>
          </a:xfrm>
        </p:spPr>
        <p:txBody>
          <a:bodyPr vert="horz" lIns="91440" tIns="45720" rIns="91440" bIns="45720" rtlCol="0" anchor="t">
            <a:normAutofit fontScale="92500" lnSpcReduction="10000"/>
          </a:bodyPr>
          <a:lstStyle/>
          <a:p>
            <a:endParaRPr lang="en-US">
              <a:solidFill>
                <a:srgbClr val="FFFF00"/>
              </a:solidFill>
            </a:endParaRPr>
          </a:p>
          <a:p>
            <a:r>
              <a:rPr>
                <a:solidFill>
                  <a:srgbClr val="FFFF00"/>
                </a:solidFill>
              </a:rPr>
              <a:t>Proper and accessory collateral ligaments stabilize MCP joints.</a:t>
            </a:r>
            <a:endParaRPr lang="en-US">
              <a:solidFill>
                <a:srgbClr val="FFFF00"/>
              </a:solidFill>
              <a:ea typeface="Calibri"/>
              <a:cs typeface="Calibri"/>
            </a:endParaRPr>
          </a:p>
          <a:p>
            <a:endParaRPr lang="en-US">
              <a:solidFill>
                <a:srgbClr val="FFFF00"/>
              </a:solidFill>
            </a:endParaRPr>
          </a:p>
          <a:p>
            <a:r>
              <a:rPr>
                <a:solidFill>
                  <a:srgbClr val="FFFF00"/>
                </a:solidFill>
              </a:rPr>
              <a:t>Ligaments become taut during pinch and grip.</a:t>
            </a:r>
            <a:endParaRPr>
              <a:solidFill>
                <a:srgbClr val="FFFF00"/>
              </a:solidFill>
              <a:ea typeface="Calibri"/>
              <a:cs typeface="Calibri"/>
            </a:endParaRPr>
          </a:p>
          <a:p>
            <a:endParaRPr lang="en-US">
              <a:solidFill>
                <a:srgbClr val="FFFF00"/>
              </a:solidFill>
            </a:endParaRPr>
          </a:p>
          <a:p>
            <a:r>
              <a:rPr>
                <a:solidFill>
                  <a:srgbClr val="FFFF00"/>
                </a:solidFill>
              </a:rPr>
              <a:t>Deep intermetacarpal ligament connects volar plates.</a:t>
            </a:r>
            <a:endParaRPr>
              <a:solidFill>
                <a:srgbClr val="FFFF00"/>
              </a:solidFill>
              <a:ea typeface="Calibri"/>
              <a:cs typeface="Calibri"/>
            </a:endParaRPr>
          </a:p>
          <a:p>
            <a:endParaRPr lang="en-US">
              <a:solidFill>
                <a:srgbClr val="FFFF00"/>
              </a:solidFill>
            </a:endParaRPr>
          </a:p>
          <a:p>
            <a:r>
              <a:rPr>
                <a:solidFill>
                  <a:srgbClr val="FFFF00"/>
                </a:solidFill>
              </a:rPr>
              <a:t>Limits proximal migration and rotation of metacarpal fractures.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E603CB4E-65BC-8882-C14D-B5B50C8B1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1026" name="Picture 2">
            <a:extLst>
              <a:ext uri="{FF2B5EF4-FFF2-40B4-BE49-F238E27FC236}">
                <a16:creationId xmlns:a16="http://schemas.microsoft.com/office/drawing/2014/main" id="{7684677C-E401-F61D-D780-10D26F114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280" y="1690688"/>
            <a:ext cx="30670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832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Musculotendinous Attachments</a:t>
            </a:r>
            <a:endParaRPr lang="en-US"/>
          </a:p>
        </p:txBody>
      </p:sp>
      <p:sp>
        <p:nvSpPr>
          <p:cNvPr id="3" name="Content Placeholder 2"/>
          <p:cNvSpPr>
            <a:spLocks noGrp="1"/>
          </p:cNvSpPr>
          <p:nvPr>
            <p:ph idx="1"/>
          </p:nvPr>
        </p:nvSpPr>
        <p:spPr>
          <a:xfrm>
            <a:off x="823823" y="1710607"/>
            <a:ext cx="7366958" cy="4466356"/>
          </a:xfrm>
        </p:spPr>
        <p:txBody>
          <a:bodyPr vert="horz" lIns="91440" tIns="45720" rIns="91440" bIns="45720" rtlCol="0" anchor="t">
            <a:normAutofit lnSpcReduction="10000"/>
          </a:bodyPr>
          <a:lstStyle/>
          <a:p>
            <a:r>
              <a:rPr>
                <a:solidFill>
                  <a:srgbClr val="FFFF00"/>
                </a:solidFill>
              </a:rPr>
              <a:t>Interossei originate on metacarpal shafts and insert into proximal phalanx and extensor hood.</a:t>
            </a:r>
            <a:endParaRPr lang="en-US">
              <a:solidFill>
                <a:srgbClr val="FFFF00"/>
              </a:solidFill>
              <a:ea typeface="Calibri"/>
              <a:cs typeface="Calibri"/>
            </a:endParaRPr>
          </a:p>
          <a:p>
            <a:endParaRPr lang="en-US">
              <a:solidFill>
                <a:srgbClr val="FFFF00"/>
              </a:solidFill>
            </a:endParaRPr>
          </a:p>
          <a:p>
            <a:r>
              <a:rPr>
                <a:solidFill>
                  <a:srgbClr val="FFFF00"/>
                </a:solidFill>
              </a:rPr>
              <a:t>Dorsal tendons: ECU (5th), ECRL/B (2nd and 3rd).</a:t>
            </a:r>
            <a:endParaRPr>
              <a:solidFill>
                <a:srgbClr val="FFFF00"/>
              </a:solidFill>
              <a:ea typeface="Calibri"/>
              <a:cs typeface="Calibri"/>
            </a:endParaRPr>
          </a:p>
          <a:p>
            <a:endParaRPr lang="en-US">
              <a:solidFill>
                <a:srgbClr val="FFFF00"/>
              </a:solidFill>
            </a:endParaRPr>
          </a:p>
          <a:p>
            <a:r>
              <a:rPr>
                <a:solidFill>
                  <a:srgbClr val="FFFF00"/>
                </a:solidFill>
              </a:rPr>
              <a:t>Volar tendons: FCR (2nd), FCU (5th).</a:t>
            </a:r>
            <a:endParaRPr>
              <a:solidFill>
                <a:srgbClr val="FFFF00"/>
              </a:solidFill>
              <a:ea typeface="Calibri"/>
              <a:cs typeface="Calibri"/>
            </a:endParaRPr>
          </a:p>
          <a:p>
            <a:endParaRPr lang="en-US">
              <a:solidFill>
                <a:srgbClr val="FFFF00"/>
              </a:solidFill>
            </a:endParaRPr>
          </a:p>
          <a:p>
            <a:r>
              <a:rPr>
                <a:solidFill>
                  <a:srgbClr val="FFFF00"/>
                </a:solidFill>
              </a:rPr>
              <a:t>Fourth metacarpal has no proximal tendon attachment.</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E868D7CD-DBA0-A276-4D03-E2689272F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A hand x-ray of a hand&#10;&#10;AI-generated content may be incorrect.">
            <a:extLst>
              <a:ext uri="{FF2B5EF4-FFF2-40B4-BE49-F238E27FC236}">
                <a16:creationId xmlns:a16="http://schemas.microsoft.com/office/drawing/2014/main" id="{E47F4B82-B66B-AF50-0775-DC842EF54C91}"/>
              </a:ext>
            </a:extLst>
          </p:cNvPr>
          <p:cNvPicPr>
            <a:picLocks noChangeAspect="1"/>
          </p:cNvPicPr>
          <p:nvPr/>
        </p:nvPicPr>
        <p:blipFill>
          <a:blip r:embed="rId4"/>
          <a:stretch>
            <a:fillRect/>
          </a:stretch>
        </p:blipFill>
        <p:spPr>
          <a:xfrm>
            <a:off x="8205338" y="1702998"/>
            <a:ext cx="3257550" cy="4343400"/>
          </a:xfrm>
          <a:prstGeom prst="rect">
            <a:avLst/>
          </a:prstGeom>
        </p:spPr>
      </p:pic>
    </p:spTree>
    <p:extLst>
      <p:ext uri="{BB962C8B-B14F-4D97-AF65-F5344CB8AC3E}">
        <p14:creationId xmlns:p14="http://schemas.microsoft.com/office/powerpoint/2010/main" val="460079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Thumb Anatomy</a:t>
            </a:r>
            <a:endParaRPr lang="en-US"/>
          </a:p>
        </p:txBody>
      </p:sp>
      <p:sp>
        <p:nvSpPr>
          <p:cNvPr id="3" name="Content Placeholder 2"/>
          <p:cNvSpPr>
            <a:spLocks noGrp="1"/>
          </p:cNvSpPr>
          <p:nvPr>
            <p:ph idx="1"/>
          </p:nvPr>
        </p:nvSpPr>
        <p:spPr>
          <a:xfrm>
            <a:off x="831701" y="1739361"/>
            <a:ext cx="6094268" cy="4437602"/>
          </a:xfrm>
        </p:spPr>
        <p:txBody>
          <a:bodyPr vert="horz" lIns="91440" tIns="45720" rIns="91440" bIns="45720" rtlCol="0" anchor="t">
            <a:normAutofit lnSpcReduction="10000"/>
          </a:bodyPr>
          <a:lstStyle/>
          <a:p>
            <a:r>
              <a:rPr>
                <a:solidFill>
                  <a:srgbClr val="FFFF00"/>
                </a:solidFill>
              </a:rPr>
              <a:t>First metacarpal forms a biconcave-convex saddle joint at the carpometacarpal joint.</a:t>
            </a:r>
            <a:endParaRPr lang="en-US">
              <a:solidFill>
                <a:srgbClr val="FFFF00"/>
              </a:solidFill>
              <a:ea typeface="Calibri"/>
              <a:cs typeface="Calibri"/>
            </a:endParaRPr>
          </a:p>
          <a:p>
            <a:endParaRPr lang="en-US">
              <a:solidFill>
                <a:srgbClr val="FFFF00"/>
              </a:solidFill>
            </a:endParaRPr>
          </a:p>
          <a:p>
            <a:r>
              <a:rPr>
                <a:solidFill>
                  <a:srgbClr val="FFFF00"/>
                </a:solidFill>
              </a:rPr>
              <a:t>Thumb axis is pronated and flexed ~80° for opposition.</a:t>
            </a:r>
            <a:endParaRPr>
              <a:solidFill>
                <a:srgbClr val="FFFF00"/>
              </a:solidFill>
              <a:ea typeface="Calibri"/>
              <a:cs typeface="Calibri"/>
            </a:endParaRPr>
          </a:p>
          <a:p>
            <a:endParaRPr lang="en-US">
              <a:solidFill>
                <a:srgbClr val="FFFF00"/>
              </a:solidFill>
            </a:endParaRPr>
          </a:p>
          <a:p>
            <a:r>
              <a:rPr>
                <a:solidFill>
                  <a:srgbClr val="FFFF00"/>
                </a:solidFill>
              </a:rPr>
              <a:t>Musculotendinous contributions: APL (base), FPB (MCP capsule), </a:t>
            </a:r>
            <a:r>
              <a:rPr err="1">
                <a:solidFill>
                  <a:srgbClr val="FFFF00"/>
                </a:solidFill>
              </a:rPr>
              <a:t>opponens</a:t>
            </a:r>
            <a:r>
              <a:rPr>
                <a:solidFill>
                  <a:srgbClr val="FFFF00"/>
                </a:solidFill>
              </a:rPr>
              <a:t> (distal shaft).</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D6248490-328B-969D-0733-A0EC0F2E4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A hand with muscles and text&#10;&#10;AI-generated content may be incorrect.">
            <a:extLst>
              <a:ext uri="{FF2B5EF4-FFF2-40B4-BE49-F238E27FC236}">
                <a16:creationId xmlns:a16="http://schemas.microsoft.com/office/drawing/2014/main" id="{417E542F-7CA7-A878-5496-891DF9280F42}"/>
              </a:ext>
            </a:extLst>
          </p:cNvPr>
          <p:cNvPicPr>
            <a:picLocks noChangeAspect="1"/>
          </p:cNvPicPr>
          <p:nvPr/>
        </p:nvPicPr>
        <p:blipFill>
          <a:blip r:embed="rId4"/>
          <a:stretch>
            <a:fillRect/>
          </a:stretch>
        </p:blipFill>
        <p:spPr>
          <a:xfrm>
            <a:off x="7320682" y="1701651"/>
            <a:ext cx="4034826" cy="405854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B9FE-12B3-3AA5-4326-EDDD2E0ED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B8C02-E7EF-25A6-130D-5E95201E5973}"/>
              </a:ext>
            </a:extLst>
          </p:cNvPr>
          <p:cNvSpPr>
            <a:spLocks noGrp="1"/>
          </p:cNvSpPr>
          <p:nvPr>
            <p:ph type="title"/>
          </p:nvPr>
        </p:nvSpPr>
        <p:spPr/>
        <p:txBody>
          <a:bodyPr/>
          <a:lstStyle/>
          <a:p>
            <a:pPr algn="ctr"/>
            <a:r>
              <a:rPr lang="en-US" dirty="0">
                <a:solidFill>
                  <a:srgbClr val="FFFF00"/>
                </a:solidFill>
                <a:latin typeface="Arial"/>
                <a:cs typeface="Arial"/>
              </a:rPr>
              <a:t>Fracture Pathology</a:t>
            </a:r>
            <a:endParaRPr lang="en-US" dirty="0">
              <a:solidFill>
                <a:srgbClr val="FFFF00"/>
              </a:solidFill>
              <a:latin typeface="Arial" panose="020B0604020202020204" pitchFamily="34" charset="0"/>
              <a:cs typeface="Arial" panose="020B0604020202020204" pitchFamily="34" charset="0"/>
            </a:endParaRPr>
          </a:p>
        </p:txBody>
      </p:sp>
      <p:pic>
        <p:nvPicPr>
          <p:cNvPr id="5" name="Content Placeholder 4" descr="what could go wrong - Imgflip">
            <a:extLst>
              <a:ext uri="{FF2B5EF4-FFF2-40B4-BE49-F238E27FC236}">
                <a16:creationId xmlns:a16="http://schemas.microsoft.com/office/drawing/2014/main" id="{5BA62F9C-3DD2-D058-42EF-4748E2B426EF}"/>
              </a:ext>
            </a:extLst>
          </p:cNvPr>
          <p:cNvPicPr>
            <a:picLocks noGrp="1" noChangeAspect="1"/>
          </p:cNvPicPr>
          <p:nvPr>
            <p:ph idx="1"/>
          </p:nvPr>
        </p:nvPicPr>
        <p:blipFill>
          <a:blip r:embed="rId3"/>
          <a:stretch>
            <a:fillRect/>
          </a:stretch>
        </p:blipFill>
        <p:spPr>
          <a:xfrm>
            <a:off x="2076180" y="1673331"/>
            <a:ext cx="8042992" cy="5182138"/>
          </a:xfrm>
          <a:prstGeom prst="rect">
            <a:avLst/>
          </a:prstGeom>
        </p:spPr>
      </p:pic>
      <p:pic>
        <p:nvPicPr>
          <p:cNvPr id="4" name="Picture 3" descr="A logo with the sun and waves&#10;&#10;Description automatically generated">
            <a:extLst>
              <a:ext uri="{FF2B5EF4-FFF2-40B4-BE49-F238E27FC236}">
                <a16:creationId xmlns:a16="http://schemas.microsoft.com/office/drawing/2014/main" id="{6826E3D0-95CF-853B-64D9-A2C9CA257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505619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Malrotation</a:t>
            </a:r>
            <a:endParaRPr lang="en-US">
              <a:solidFill>
                <a:srgbClr val="FFFF00"/>
              </a:solidFill>
              <a:ea typeface="Calibri Light"/>
              <a:cs typeface="Calibri Light"/>
            </a:endParaRPr>
          </a:p>
        </p:txBody>
      </p:sp>
      <p:sp>
        <p:nvSpPr>
          <p:cNvPr id="3" name="Content Placeholder 2"/>
          <p:cNvSpPr>
            <a:spLocks noGrp="1"/>
          </p:cNvSpPr>
          <p:nvPr>
            <p:ph idx="1"/>
          </p:nvPr>
        </p:nvSpPr>
        <p:spPr>
          <a:xfrm>
            <a:off x="5798388" y="1696229"/>
            <a:ext cx="5555412" cy="4351338"/>
          </a:xfrm>
        </p:spPr>
        <p:txBody>
          <a:bodyPr vert="horz" lIns="91440" tIns="45720" rIns="91440" bIns="45720" rtlCol="0" anchor="t">
            <a:normAutofit/>
          </a:bodyPr>
          <a:lstStyle/>
          <a:p>
            <a:endParaRPr lang="en-US">
              <a:solidFill>
                <a:srgbClr val="FFFF00"/>
              </a:solidFill>
            </a:endParaRPr>
          </a:p>
          <a:p>
            <a:r>
              <a:rPr>
                <a:solidFill>
                  <a:srgbClr val="FFFF00"/>
                </a:solidFill>
              </a:rPr>
              <a:t>Evaluate nail alignment during finger flexion.</a:t>
            </a:r>
            <a:endParaRPr lang="en-US">
              <a:solidFill>
                <a:srgbClr val="FFFF00"/>
              </a:solidFill>
              <a:ea typeface="Calibri"/>
              <a:cs typeface="Calibri"/>
            </a:endParaRPr>
          </a:p>
          <a:p>
            <a:endParaRPr lang="en-US">
              <a:solidFill>
                <a:srgbClr val="FFFF00"/>
              </a:solidFill>
              <a:ea typeface="Calibri"/>
              <a:cs typeface="Calibri"/>
            </a:endParaRPr>
          </a:p>
          <a:p>
            <a:endParaRPr lang="en-US">
              <a:solidFill>
                <a:srgbClr val="FFFF00"/>
              </a:solidFill>
            </a:endParaRPr>
          </a:p>
          <a:p>
            <a:r>
              <a:rPr>
                <a:solidFill>
                  <a:srgbClr val="FFFF00"/>
                </a:solidFill>
              </a:rPr>
              <a:t>Each degree of metacarpal rotation leads to 5° rotation at the fingertip, causing 1.5 cm of digital overlap.</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C12D73F8-69D6-C6A6-B3CE-D298B795A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Irreducible rotational malalignment is a contraindication for nonoperative treatment of metacarpal fractures.">
            <a:extLst>
              <a:ext uri="{FF2B5EF4-FFF2-40B4-BE49-F238E27FC236}">
                <a16:creationId xmlns:a16="http://schemas.microsoft.com/office/drawing/2014/main" id="{60B47DEA-005B-441F-705D-3059DF814B31}"/>
              </a:ext>
            </a:extLst>
          </p:cNvPr>
          <p:cNvPicPr>
            <a:picLocks noChangeAspect="1"/>
          </p:cNvPicPr>
          <p:nvPr/>
        </p:nvPicPr>
        <p:blipFill>
          <a:blip r:embed="rId4"/>
          <a:stretch>
            <a:fillRect/>
          </a:stretch>
        </p:blipFill>
        <p:spPr>
          <a:xfrm>
            <a:off x="577122" y="2076295"/>
            <a:ext cx="4941755" cy="3592327"/>
          </a:xfrm>
          <a:prstGeom prst="rect">
            <a:avLst/>
          </a:prstGeom>
        </p:spPr>
      </p:pic>
    </p:spTree>
    <p:extLst>
      <p:ext uri="{BB962C8B-B14F-4D97-AF65-F5344CB8AC3E}">
        <p14:creationId xmlns:p14="http://schemas.microsoft.com/office/powerpoint/2010/main" val="1178293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Shortening and Extensor Lag</a:t>
            </a:r>
            <a:endParaRPr lang="en-US">
              <a:solidFill>
                <a:srgbClr val="FFFF00"/>
              </a:solidFill>
              <a:ea typeface="Calibri Light"/>
              <a:cs typeface="Calibri Light"/>
            </a:endParaRPr>
          </a:p>
        </p:txBody>
      </p:sp>
      <p:sp>
        <p:nvSpPr>
          <p:cNvPr id="3" name="Content Placeholder 2"/>
          <p:cNvSpPr>
            <a:spLocks noGrp="1"/>
          </p:cNvSpPr>
          <p:nvPr>
            <p:ph idx="1"/>
          </p:nvPr>
        </p:nvSpPr>
        <p:spPr>
          <a:xfrm>
            <a:off x="5647544" y="1713198"/>
            <a:ext cx="5831174" cy="4326355"/>
          </a:xfrm>
        </p:spPr>
        <p:txBody>
          <a:bodyPr vert="horz" lIns="91440" tIns="45720" rIns="91440" bIns="45720" rtlCol="0" anchor="t">
            <a:normAutofit lnSpcReduction="10000"/>
          </a:bodyPr>
          <a:lstStyle/>
          <a:p>
            <a:endParaRPr lang="en-US">
              <a:solidFill>
                <a:srgbClr val="FFFF00"/>
              </a:solidFill>
            </a:endParaRPr>
          </a:p>
          <a:p>
            <a:r>
              <a:rPr>
                <a:solidFill>
                  <a:srgbClr val="FFFF00"/>
                </a:solidFill>
              </a:rPr>
              <a:t>Loss of MCP joint contour may indicate shortening.</a:t>
            </a:r>
            <a:endParaRPr lang="en-US">
              <a:solidFill>
                <a:srgbClr val="FFFF00"/>
              </a:solidFill>
              <a:ea typeface="Calibri"/>
              <a:cs typeface="Calibri"/>
            </a:endParaRPr>
          </a:p>
          <a:p>
            <a:endParaRPr lang="en-US">
              <a:solidFill>
                <a:srgbClr val="FFFF00"/>
              </a:solidFill>
            </a:endParaRPr>
          </a:p>
          <a:p>
            <a:r>
              <a:rPr>
                <a:solidFill>
                  <a:srgbClr val="FFFF00"/>
                </a:solidFill>
              </a:rPr>
              <a:t>Every 2 mm of shortening results in a 7° extensor lag.</a:t>
            </a:r>
            <a:endParaRPr>
              <a:solidFill>
                <a:srgbClr val="FFFF00"/>
              </a:solidFill>
              <a:ea typeface="Calibri"/>
              <a:cs typeface="Calibri"/>
            </a:endParaRPr>
          </a:p>
          <a:p>
            <a:endParaRPr lang="en-US">
              <a:solidFill>
                <a:srgbClr val="FFFF00"/>
              </a:solidFill>
            </a:endParaRPr>
          </a:p>
          <a:p>
            <a:r>
              <a:rPr>
                <a:solidFill>
                  <a:srgbClr val="FFFF00"/>
                </a:solidFill>
              </a:rPr>
              <a:t>Up to 6 mm shortening may be tolerated due to MCP hyperextension.</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336459F2-E6DC-25E3-A0E4-E718D442F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no knuckle">
            <a:extLst>
              <a:ext uri="{FF2B5EF4-FFF2-40B4-BE49-F238E27FC236}">
                <a16:creationId xmlns:a16="http://schemas.microsoft.com/office/drawing/2014/main" id="{CD257907-EE90-3828-B238-0BDE4963521D}"/>
              </a:ext>
            </a:extLst>
          </p:cNvPr>
          <p:cNvPicPr>
            <a:picLocks noChangeAspect="1"/>
          </p:cNvPicPr>
          <p:nvPr/>
        </p:nvPicPr>
        <p:blipFill>
          <a:blip r:embed="rId4"/>
          <a:stretch>
            <a:fillRect/>
          </a:stretch>
        </p:blipFill>
        <p:spPr>
          <a:xfrm>
            <a:off x="834152" y="1718637"/>
            <a:ext cx="4410255" cy="3049976"/>
          </a:xfrm>
          <a:prstGeom prst="rect">
            <a:avLst/>
          </a:prstGeom>
        </p:spPr>
      </p:pic>
      <p:pic>
        <p:nvPicPr>
          <p:cNvPr id="7" name="Picture 6" descr="lag">
            <a:extLst>
              <a:ext uri="{FF2B5EF4-FFF2-40B4-BE49-F238E27FC236}">
                <a16:creationId xmlns:a16="http://schemas.microsoft.com/office/drawing/2014/main" id="{B75448E9-E7BD-B07E-3AFF-FE00373FDB7A}"/>
              </a:ext>
            </a:extLst>
          </p:cNvPr>
          <p:cNvPicPr>
            <a:picLocks noChangeAspect="1"/>
          </p:cNvPicPr>
          <p:nvPr/>
        </p:nvPicPr>
        <p:blipFill>
          <a:blip r:embed="rId5"/>
          <a:stretch>
            <a:fillRect/>
          </a:stretch>
        </p:blipFill>
        <p:spPr>
          <a:xfrm>
            <a:off x="832266" y="4969239"/>
            <a:ext cx="4410254" cy="1555630"/>
          </a:xfrm>
          <a:prstGeom prst="rect">
            <a:avLst/>
          </a:prstGeom>
        </p:spPr>
      </p:pic>
    </p:spTree>
    <p:extLst>
      <p:ext uri="{BB962C8B-B14F-4D97-AF65-F5344CB8AC3E}">
        <p14:creationId xmlns:p14="http://schemas.microsoft.com/office/powerpoint/2010/main" val="611738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Angulation and Grip Strength</a:t>
            </a:r>
            <a:endParaRPr lang="en-US">
              <a:solidFill>
                <a:srgbClr val="FFFF00"/>
              </a:solidFill>
              <a:ea typeface="Calibri Light"/>
              <a:cs typeface="Calibri Light"/>
            </a:endParaRPr>
          </a:p>
        </p:txBody>
      </p:sp>
      <p:sp>
        <p:nvSpPr>
          <p:cNvPr id="3" name="Content Placeholder 2"/>
          <p:cNvSpPr>
            <a:spLocks noGrp="1"/>
          </p:cNvSpPr>
          <p:nvPr>
            <p:ph idx="1"/>
          </p:nvPr>
        </p:nvSpPr>
        <p:spPr>
          <a:xfrm>
            <a:off x="4734465" y="1710607"/>
            <a:ext cx="6619335" cy="4466356"/>
          </a:xfrm>
        </p:spPr>
        <p:txBody>
          <a:bodyPr vert="horz" lIns="91440" tIns="45720" rIns="91440" bIns="45720" rtlCol="0" anchor="t">
            <a:normAutofit/>
          </a:bodyPr>
          <a:lstStyle/>
          <a:p>
            <a:endParaRPr lang="en-US">
              <a:solidFill>
                <a:srgbClr val="FFFF00"/>
              </a:solidFill>
            </a:endParaRPr>
          </a:p>
          <a:p>
            <a:r>
              <a:rPr>
                <a:solidFill>
                  <a:srgbClr val="FFFF00"/>
                </a:solidFill>
              </a:rPr>
              <a:t>Identified by dorsal bony prominence and radiographs.</a:t>
            </a:r>
            <a:endParaRPr lang="en-US">
              <a:solidFill>
                <a:srgbClr val="FFFF00"/>
              </a:solidFill>
              <a:ea typeface="Calibri"/>
              <a:cs typeface="Calibri"/>
            </a:endParaRPr>
          </a:p>
          <a:p>
            <a:endParaRPr lang="en-US">
              <a:solidFill>
                <a:srgbClr val="FFFF00"/>
              </a:solidFill>
            </a:endParaRPr>
          </a:p>
          <a:p>
            <a:endParaRPr lang="en-US">
              <a:solidFill>
                <a:srgbClr val="FFFF00"/>
              </a:solidFill>
            </a:endParaRPr>
          </a:p>
          <a:p>
            <a:r>
              <a:rPr>
                <a:solidFill>
                  <a:srgbClr val="FFFF00"/>
                </a:solidFill>
              </a:rPr>
              <a:t>Angulation tolerance increases </a:t>
            </a:r>
            <a:r>
              <a:rPr err="1">
                <a:solidFill>
                  <a:srgbClr val="FFFF00"/>
                </a:solidFill>
              </a:rPr>
              <a:t>ulnarly</a:t>
            </a:r>
            <a:r>
              <a:rPr>
                <a:solidFill>
                  <a:srgbClr val="FFFF00"/>
                </a:solidFill>
              </a:rPr>
              <a:t>.</a:t>
            </a:r>
            <a:endParaRPr>
              <a:solidFill>
                <a:srgbClr val="FFFF00"/>
              </a:solidFill>
              <a:ea typeface="Calibri"/>
              <a:cs typeface="Calibri"/>
            </a:endParaRPr>
          </a:p>
          <a:p>
            <a:endParaRPr lang="en-US">
              <a:solidFill>
                <a:srgbClr val="FFFF00"/>
              </a:solidFill>
            </a:endParaRPr>
          </a:p>
          <a:p>
            <a:endParaRPr lang="en-US">
              <a:solidFill>
                <a:srgbClr val="FFFF00"/>
              </a:solidFill>
            </a:endParaRPr>
          </a:p>
          <a:p>
            <a:r>
              <a:rPr>
                <a:solidFill>
                  <a:srgbClr val="FFFF00"/>
                </a:solidFill>
              </a:rPr>
              <a:t>&gt;30° angulation may reduce grip strength.</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B4F33086-3278-300F-7911-130A45D43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Screen Shot 2015-01-31 at 8.11.45 pm">
            <a:extLst>
              <a:ext uri="{FF2B5EF4-FFF2-40B4-BE49-F238E27FC236}">
                <a16:creationId xmlns:a16="http://schemas.microsoft.com/office/drawing/2014/main" id="{061F264E-682B-BDEC-1014-A3125BE98E55}"/>
              </a:ext>
            </a:extLst>
          </p:cNvPr>
          <p:cNvPicPr>
            <a:picLocks noChangeAspect="1"/>
          </p:cNvPicPr>
          <p:nvPr/>
        </p:nvPicPr>
        <p:blipFill>
          <a:blip r:embed="rId4"/>
          <a:stretch>
            <a:fillRect/>
          </a:stretch>
        </p:blipFill>
        <p:spPr>
          <a:xfrm>
            <a:off x="1054669" y="2064768"/>
            <a:ext cx="3310924" cy="4123066"/>
          </a:xfrm>
          <a:prstGeom prst="rect">
            <a:avLst/>
          </a:prstGeom>
        </p:spPr>
      </p:pic>
    </p:spTree>
    <p:extLst>
      <p:ext uri="{BB962C8B-B14F-4D97-AF65-F5344CB8AC3E}">
        <p14:creationId xmlns:p14="http://schemas.microsoft.com/office/powerpoint/2010/main" val="185568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MCP and PIP Joint Compensation</a:t>
            </a:r>
            <a:endParaRPr lang="en-US">
              <a:solidFill>
                <a:srgbClr val="FFFF00"/>
              </a:solidFill>
              <a:ea typeface="Calibri Light"/>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r>
              <a:rPr>
                <a:solidFill>
                  <a:srgbClr val="FFFF00"/>
                </a:solidFill>
              </a:rPr>
              <a:t>MCP hyperextension may compensate for shortening.</a:t>
            </a:r>
            <a:endParaRPr lang="en-US">
              <a:solidFill>
                <a:srgbClr val="FFFF00"/>
              </a:solidFill>
              <a:ea typeface="Calibri"/>
              <a:cs typeface="Calibri"/>
            </a:endParaRPr>
          </a:p>
          <a:p>
            <a:r>
              <a:rPr>
                <a:solidFill>
                  <a:srgbClr val="FFFF00"/>
                </a:solidFill>
              </a:rPr>
              <a:t>This can lead to PIP extensor lag and </a:t>
            </a:r>
            <a:r>
              <a:rPr err="1">
                <a:solidFill>
                  <a:srgbClr val="FFFF00"/>
                </a:solidFill>
              </a:rPr>
              <a:t>pseudoclawing</a:t>
            </a:r>
            <a:r>
              <a:rPr>
                <a:solidFill>
                  <a:srgbClr val="FFFF00"/>
                </a:solidFill>
              </a:rPr>
              <a:t>.</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14A23CED-0DC8-9582-0393-65957FC68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image">
            <a:extLst>
              <a:ext uri="{FF2B5EF4-FFF2-40B4-BE49-F238E27FC236}">
                <a16:creationId xmlns:a16="http://schemas.microsoft.com/office/drawing/2014/main" id="{32657271-4E22-3F6B-FED9-16045C15E990}"/>
              </a:ext>
            </a:extLst>
          </p:cNvPr>
          <p:cNvPicPr>
            <a:picLocks noChangeAspect="1"/>
          </p:cNvPicPr>
          <p:nvPr/>
        </p:nvPicPr>
        <p:blipFill>
          <a:blip r:embed="rId4"/>
          <a:stretch>
            <a:fillRect/>
          </a:stretch>
        </p:blipFill>
        <p:spPr>
          <a:xfrm>
            <a:off x="3045588" y="3122008"/>
            <a:ext cx="6375645" cy="3549559"/>
          </a:xfrm>
          <a:prstGeom prst="rect">
            <a:avLst/>
          </a:prstGeom>
        </p:spPr>
      </p:pic>
    </p:spTree>
    <p:extLst>
      <p:ext uri="{BB962C8B-B14F-4D97-AF65-F5344CB8AC3E}">
        <p14:creationId xmlns:p14="http://schemas.microsoft.com/office/powerpoint/2010/main" val="61561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0264" y="1136740"/>
            <a:ext cx="9057736" cy="1438695"/>
          </a:xfrm>
        </p:spPr>
        <p:txBody>
          <a:bodyPr/>
          <a:lstStyle/>
          <a:p>
            <a:r>
              <a:rPr>
                <a:solidFill>
                  <a:srgbClr val="FFFF00"/>
                </a:solidFill>
              </a:rPr>
              <a:t>Metacarpal Head Fractures</a:t>
            </a:r>
          </a:p>
        </p:txBody>
      </p:sp>
      <p:sp>
        <p:nvSpPr>
          <p:cNvPr id="3" name="Subtitle 2"/>
          <p:cNvSpPr>
            <a:spLocks noGrp="1"/>
          </p:cNvSpPr>
          <p:nvPr>
            <p:ph type="subTitle" idx="1"/>
          </p:nvPr>
        </p:nvSpPr>
        <p:spPr/>
        <p:txBody>
          <a:bodyPr vert="horz" lIns="91440" tIns="45720" rIns="91440" bIns="45720" rtlCol="0" anchor="t">
            <a:normAutofit/>
          </a:bodyPr>
          <a:lstStyle/>
          <a:p>
            <a:endParaRPr lang="en-US">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50E034F3-C97F-3A5D-8E02-FF040283E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Close-up of x-ray of a human wrist&#10;&#10;AI-generated content may be incorrect.">
            <a:extLst>
              <a:ext uri="{FF2B5EF4-FFF2-40B4-BE49-F238E27FC236}">
                <a16:creationId xmlns:a16="http://schemas.microsoft.com/office/drawing/2014/main" id="{56B41142-E526-2676-3D2C-B419F5EE7600}"/>
              </a:ext>
            </a:extLst>
          </p:cNvPr>
          <p:cNvPicPr>
            <a:picLocks noChangeAspect="1"/>
          </p:cNvPicPr>
          <p:nvPr/>
        </p:nvPicPr>
        <p:blipFill>
          <a:blip r:embed="rId4"/>
          <a:stretch>
            <a:fillRect/>
          </a:stretch>
        </p:blipFill>
        <p:spPr>
          <a:xfrm>
            <a:off x="2335038" y="3102808"/>
            <a:ext cx="7614788" cy="2924714"/>
          </a:xfrm>
          <a:prstGeom prst="rect">
            <a:avLst/>
          </a:prstGeom>
        </p:spPr>
      </p:pic>
    </p:spTree>
    <p:extLst>
      <p:ext uri="{BB962C8B-B14F-4D97-AF65-F5344CB8AC3E}">
        <p14:creationId xmlns:p14="http://schemas.microsoft.com/office/powerpoint/2010/main" val="118907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FF00"/>
                </a:solidFill>
                <a:latin typeface="Arial" panose="020B0604020202020204" pitchFamily="34" charset="0"/>
                <a:cs typeface="Arial" panose="020B0604020202020204" pitchFamily="34" charset="0"/>
              </a:rPr>
              <a:t>FINANCIAL DISCLOSURES</a:t>
            </a:r>
          </a:p>
        </p:txBody>
      </p:sp>
      <p:pic>
        <p:nvPicPr>
          <p:cNvPr id="3" name="Picture 2" descr="A logo with the sun and waves&#10;&#10;Description automatically generated">
            <a:extLst>
              <a:ext uri="{FF2B5EF4-FFF2-40B4-BE49-F238E27FC236}">
                <a16:creationId xmlns:a16="http://schemas.microsoft.com/office/drawing/2014/main" id="{6657A77D-860E-FC84-DD49-D07D15973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8" name="Content Placeholder 7">
            <a:extLst>
              <a:ext uri="{FF2B5EF4-FFF2-40B4-BE49-F238E27FC236}">
                <a16:creationId xmlns:a16="http://schemas.microsoft.com/office/drawing/2014/main" id="{65267B3C-F1FB-8669-6210-EAC99A115F68}"/>
              </a:ext>
            </a:extLst>
          </p:cNvPr>
          <p:cNvPicPr>
            <a:picLocks noGrp="1" noChangeAspect="1"/>
          </p:cNvPicPr>
          <p:nvPr>
            <p:ph idx="1"/>
          </p:nvPr>
        </p:nvPicPr>
        <p:blipFill>
          <a:blip r:embed="rId3"/>
          <a:stretch>
            <a:fillRect/>
          </a:stretch>
        </p:blipFill>
        <p:spPr>
          <a:xfrm>
            <a:off x="3400425" y="2001133"/>
            <a:ext cx="5391150" cy="4029075"/>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61338C5B-6057-6741-8139-E664DDC0D14C}"/>
              </a:ext>
            </a:extLst>
          </p:cNvPr>
          <p:cNvPicPr>
            <a:picLocks noChangeAspect="1"/>
          </p:cNvPicPr>
          <p:nvPr/>
        </p:nvPicPr>
        <p:blipFill>
          <a:blip r:embed="rId4"/>
          <a:stretch>
            <a:fillRect/>
          </a:stretch>
        </p:blipFill>
        <p:spPr>
          <a:xfrm>
            <a:off x="9124051" y="2594305"/>
            <a:ext cx="2800350" cy="2790825"/>
          </a:xfrm>
          <a:prstGeom prst="rect">
            <a:avLst/>
          </a:prstGeom>
        </p:spPr>
      </p:pic>
    </p:spTree>
    <p:extLst>
      <p:ext uri="{BB962C8B-B14F-4D97-AF65-F5344CB8AC3E}">
        <p14:creationId xmlns:p14="http://schemas.microsoft.com/office/powerpoint/2010/main" val="267684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FF00"/>
                </a:solidFill>
              </a:rPr>
              <a:t>Indications</a:t>
            </a:r>
            <a:endParaRPr lang="en-US">
              <a:solidFill>
                <a:srgbClr val="FFFF00"/>
              </a:solidFill>
              <a:ea typeface="Calibri Light"/>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r>
              <a:rPr lang="en-US">
                <a:solidFill>
                  <a:srgbClr val="FFFF00"/>
                </a:solidFill>
                <a:ea typeface="Calibri" panose="020F0502020204030204"/>
                <a:cs typeface="Calibri" panose="020F0502020204030204"/>
              </a:rPr>
              <a:t>Nonoperative</a:t>
            </a:r>
            <a:endParaRPr lang="en-US">
              <a:solidFill>
                <a:srgbClr val="000000"/>
              </a:solidFill>
              <a:ea typeface="Calibri" panose="020F0502020204030204"/>
              <a:cs typeface="Calibri" panose="020F0502020204030204"/>
            </a:endParaRPr>
          </a:p>
          <a:p>
            <a:pPr lvl="1" indent="-342900">
              <a:buFont typeface="Calibri" panose="020B0604020202020204" pitchFamily="34" charset="0"/>
              <a:buChar char="-"/>
            </a:pPr>
            <a:r>
              <a:rPr lang="en-US">
                <a:solidFill>
                  <a:srgbClr val="FFFF00"/>
                </a:solidFill>
                <a:ea typeface="Calibri" panose="020F0502020204030204"/>
                <a:cs typeface="Calibri" panose="020F0502020204030204"/>
              </a:rPr>
              <a:t>nondisplaced fractures or  &lt;20% of articular surface</a:t>
            </a:r>
            <a:endParaRPr lang="en-US">
              <a:solidFill>
                <a:srgbClr val="000000"/>
              </a:solidFill>
              <a:ea typeface="Calibri" panose="020F0502020204030204"/>
              <a:cs typeface="Calibri" panose="020F0502020204030204"/>
            </a:endParaRPr>
          </a:p>
          <a:p>
            <a:endParaRPr lang="en-US">
              <a:solidFill>
                <a:srgbClr val="FFFF00"/>
              </a:solidFill>
              <a:ea typeface="Calibri" panose="020F0502020204030204"/>
              <a:cs typeface="Calibri" panose="020F0502020204030204"/>
            </a:endParaRPr>
          </a:p>
          <a:p>
            <a:endParaRPr lang="en-US">
              <a:solidFill>
                <a:srgbClr val="FFFF00"/>
              </a:solidFill>
              <a:ea typeface="Calibri" panose="020F0502020204030204"/>
              <a:cs typeface="Calibri" panose="020F0502020204030204"/>
            </a:endParaRPr>
          </a:p>
          <a:p>
            <a:r>
              <a:rPr lang="en-US">
                <a:solidFill>
                  <a:srgbClr val="FFFF00"/>
                </a:solidFill>
                <a:ea typeface="Calibri" panose="020F0502020204030204"/>
                <a:cs typeface="Calibri" panose="020F0502020204030204"/>
              </a:rPr>
              <a:t>Surgical</a:t>
            </a:r>
          </a:p>
          <a:p>
            <a:pPr lvl="1" indent="-342900">
              <a:buFont typeface="Calibri" panose="020B0604020202020204" pitchFamily="34" charset="0"/>
              <a:buChar char="-"/>
            </a:pPr>
            <a:r>
              <a:rPr lang="en-US">
                <a:solidFill>
                  <a:srgbClr val="FFFF00"/>
                </a:solidFill>
                <a:ea typeface="Calibri" panose="020F0502020204030204"/>
                <a:cs typeface="Calibri" panose="020F0502020204030204"/>
              </a:rPr>
              <a:t>&gt;20% articular involvement or &gt;1 mm step-off.</a:t>
            </a:r>
            <a:endParaRPr lang="en-US">
              <a:solidFill>
                <a:srgbClr val="000000"/>
              </a:solidFill>
              <a:ea typeface="Calibri" panose="020F0502020204030204"/>
              <a:cs typeface="Calibri" panose="020F0502020204030204"/>
            </a:endParaRPr>
          </a:p>
          <a:p>
            <a:pPr marL="800100" lvl="1" indent="-342900">
              <a:buFont typeface="Calibri" panose="020B0604020202020204" pitchFamily="34" charset="0"/>
              <a:buChar char="-"/>
            </a:pPr>
            <a:endParaRPr lang="en-US">
              <a:solidFill>
                <a:srgbClr val="FFFF00"/>
              </a:solidFill>
              <a:ea typeface="Calibri" panose="020F0502020204030204"/>
              <a:cs typeface="Calibri" panose="020F0502020204030204"/>
            </a:endParaRPr>
          </a:p>
          <a:p>
            <a:endParaRPr lang="en-US">
              <a:solidFill>
                <a:srgbClr val="FFFF00"/>
              </a:solidFill>
              <a:ea typeface="Calibri" panose="020F0502020204030204"/>
              <a:cs typeface="Calibri" panose="020F0502020204030204"/>
            </a:endParaRPr>
          </a:p>
          <a:p>
            <a:endParaRPr>
              <a:solidFill>
                <a:srgbClr val="FFFF00"/>
              </a:solidFill>
              <a:ea typeface="Calibri"/>
              <a:cs typeface="Calibri"/>
            </a:endParaRPr>
          </a:p>
          <a:p>
            <a:pPr marL="457200" lvl="1" indent="0">
              <a:buNone/>
            </a:pPr>
            <a:endParaRPr lang="en-US">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44F8597E-F028-BE30-1B8A-BA0C9ACC8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126646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Surgical Techniques</a:t>
            </a:r>
            <a:endParaRPr lang="en-US">
              <a:solidFill>
                <a:srgbClr val="FFFF00"/>
              </a:solidFill>
              <a:ea typeface="Calibri Light"/>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a typeface="Calibri"/>
              <a:cs typeface="Calibri"/>
            </a:endParaRPr>
          </a:p>
          <a:p>
            <a:r>
              <a:rPr>
                <a:solidFill>
                  <a:srgbClr val="FFFF00"/>
                </a:solidFill>
              </a:rPr>
              <a:t>closed reduction percutaneous </a:t>
            </a:r>
            <a:r>
              <a:rPr lang="en-US">
                <a:solidFill>
                  <a:srgbClr val="FFFF00"/>
                </a:solidFill>
              </a:rPr>
              <a:t>pinning - Kirschner</a:t>
            </a:r>
            <a:r>
              <a:rPr>
                <a:solidFill>
                  <a:srgbClr val="FFFF00"/>
                </a:solidFill>
              </a:rPr>
              <a:t> wires, </a:t>
            </a:r>
            <a:endParaRPr lang="en-US">
              <a:solidFill>
                <a:srgbClr val="000000"/>
              </a:solidFill>
              <a:ea typeface="Calibri"/>
              <a:cs typeface="Calibri"/>
            </a:endParaRPr>
          </a:p>
          <a:p>
            <a:endParaRPr lang="en-US">
              <a:solidFill>
                <a:srgbClr val="FFFF00"/>
              </a:solidFill>
            </a:endParaRPr>
          </a:p>
          <a:p>
            <a:r>
              <a:rPr>
                <a:solidFill>
                  <a:srgbClr val="FFFF00"/>
                </a:solidFill>
              </a:rPr>
              <a:t>mini screws</a:t>
            </a:r>
            <a:endParaRPr lang="en-US">
              <a:solidFill>
                <a:srgbClr val="000000"/>
              </a:solidFill>
              <a:ea typeface="Calibri"/>
              <a:cs typeface="Calibri"/>
            </a:endParaRPr>
          </a:p>
          <a:p>
            <a:endParaRPr lang="en-US">
              <a:solidFill>
                <a:srgbClr val="FFFF00"/>
              </a:solidFill>
            </a:endParaRPr>
          </a:p>
          <a:p>
            <a:r>
              <a:rPr>
                <a:solidFill>
                  <a:srgbClr val="FFFF00"/>
                </a:solidFill>
              </a:rPr>
              <a:t>mini plates </a:t>
            </a:r>
            <a:endParaRPr lang="en-US">
              <a:solidFill>
                <a:srgbClr val="000000"/>
              </a:solidFill>
              <a:ea typeface="Calibri"/>
              <a:cs typeface="Calibri"/>
            </a:endParaRPr>
          </a:p>
          <a:p>
            <a:endParaRPr lang="en-US">
              <a:solidFill>
                <a:srgbClr val="FFFF00"/>
              </a:solidFill>
            </a:endParaRPr>
          </a:p>
          <a:p>
            <a:r>
              <a:rPr>
                <a:solidFill>
                  <a:srgbClr val="FFFF00"/>
                </a:solidFill>
              </a:rPr>
              <a:t>external fixation</a:t>
            </a:r>
            <a:endParaRPr lang="en-US">
              <a:ea typeface="Calibri" panose="020F0502020204030204"/>
              <a:cs typeface="Calibri" panose="020F0502020204030204"/>
            </a:endParaRPr>
          </a:p>
        </p:txBody>
      </p:sp>
      <p:pic>
        <p:nvPicPr>
          <p:cNvPr id="5" name="Picture 4" descr="A logo with the sun and waves&#10;&#10;Description automatically generated">
            <a:extLst>
              <a:ext uri="{FF2B5EF4-FFF2-40B4-BE49-F238E27FC236}">
                <a16:creationId xmlns:a16="http://schemas.microsoft.com/office/drawing/2014/main" id="{54FC729E-CDF8-8EE2-2B84-C05BBF806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FF00"/>
                </a:solidFill>
                <a:ea typeface="Calibri Light"/>
                <a:cs typeface="Calibri Light"/>
              </a:rPr>
              <a:t>Good Outcomes</a:t>
            </a:r>
          </a:p>
        </p:txBody>
      </p:sp>
      <p:sp>
        <p:nvSpPr>
          <p:cNvPr id="3" name="Content Placeholder 2"/>
          <p:cNvSpPr>
            <a:spLocks noGrp="1"/>
          </p:cNvSpPr>
          <p:nvPr>
            <p:ph idx="1"/>
          </p:nvPr>
        </p:nvSpPr>
        <p:spPr/>
        <p:txBody>
          <a:bodyPr vert="horz" lIns="91440" tIns="45720" rIns="91440" bIns="45720" rtlCol="0" anchor="t">
            <a:normAutofit/>
          </a:bodyPr>
          <a:lstStyle/>
          <a:p>
            <a:r>
              <a:rPr>
                <a:solidFill>
                  <a:srgbClr val="FFFF00"/>
                </a:solidFill>
              </a:rPr>
              <a:t>Jing et al: 8 patients treated with percutaneous osteotomy and mini external fixator. Good outcomes at 1 year.</a:t>
            </a:r>
          </a:p>
          <a:p>
            <a:endParaRPr lang="en-US">
              <a:solidFill>
                <a:srgbClr val="FFFF00"/>
              </a:solidFill>
              <a:ea typeface="Calibri"/>
              <a:cs typeface="Calibri"/>
            </a:endParaRPr>
          </a:p>
          <a:p>
            <a:r>
              <a:rPr lang="en-US">
                <a:solidFill>
                  <a:srgbClr val="FFFF00"/>
                </a:solidFill>
                <a:ea typeface="Calibri"/>
                <a:cs typeface="Calibri"/>
              </a:rPr>
              <a:t>Lee et al: No difference in outcomes between K-wires, screws, or combination. All achieved union.</a:t>
            </a:r>
          </a:p>
          <a:p>
            <a:endParaRPr lang="en-US">
              <a:solidFill>
                <a:srgbClr val="FFFF00"/>
              </a:solidFill>
              <a:ea typeface="Calibri"/>
              <a:cs typeface="Calibri"/>
            </a:endParaRPr>
          </a:p>
          <a:p>
            <a:r>
              <a:rPr lang="en-US">
                <a:solidFill>
                  <a:srgbClr val="FFFF00"/>
                </a:solidFill>
                <a:ea typeface="Calibri"/>
                <a:cs typeface="Calibri"/>
              </a:rPr>
              <a:t>Teoh et al: ORIF with 1.2–2.3 mm screws. All fractures united with minimal complications.</a:t>
            </a:r>
            <a:r>
              <a:rPr lang="en-US">
                <a:solidFill>
                  <a:srgbClr val="FFFF00"/>
                </a:solidFill>
                <a:latin typeface="Calibri"/>
                <a:ea typeface="Calibri"/>
                <a:cs typeface="Calibri"/>
              </a:rPr>
              <a:t> </a:t>
            </a:r>
            <a:endParaRPr lang="en-US" sz="1200">
              <a:latin typeface="Aptos"/>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6C7CAE87-AF7F-5BA9-8094-156ACF0CF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Intramedullary Fixation</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a:solidFill>
                  <a:srgbClr val="FFFF00"/>
                </a:solidFill>
              </a:rPr>
              <a:t>Less studied but feasible with sufficient distal bone. May offer stability with minimal dissection.</a:t>
            </a:r>
          </a:p>
        </p:txBody>
      </p:sp>
      <p:pic>
        <p:nvPicPr>
          <p:cNvPr id="4" name="Picture 3" descr="X-ray of a hand with a broken bone&#10;&#10;AI-generated content may be incorrect.">
            <a:extLst>
              <a:ext uri="{FF2B5EF4-FFF2-40B4-BE49-F238E27FC236}">
                <a16:creationId xmlns:a16="http://schemas.microsoft.com/office/drawing/2014/main" id="{4D375E22-B823-2C39-4E53-7787460D4144}"/>
              </a:ext>
            </a:extLst>
          </p:cNvPr>
          <p:cNvPicPr>
            <a:picLocks noChangeAspect="1"/>
          </p:cNvPicPr>
          <p:nvPr/>
        </p:nvPicPr>
        <p:blipFill>
          <a:blip r:embed="rId3"/>
          <a:stretch>
            <a:fillRect/>
          </a:stretch>
        </p:blipFill>
        <p:spPr>
          <a:xfrm>
            <a:off x="3256112" y="3432594"/>
            <a:ext cx="5219700" cy="2667000"/>
          </a:xfrm>
          <a:prstGeom prst="rect">
            <a:avLst/>
          </a:prstGeom>
        </p:spPr>
      </p:pic>
      <p:pic>
        <p:nvPicPr>
          <p:cNvPr id="6" name="Picture 5" descr="A logo with the sun and waves&#10;&#10;Description automatically generated">
            <a:extLst>
              <a:ext uri="{FF2B5EF4-FFF2-40B4-BE49-F238E27FC236}">
                <a16:creationId xmlns:a16="http://schemas.microsoft.com/office/drawing/2014/main" id="{6167D816-3319-89A7-78DA-C6249AED7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Arthroplasty Option</a:t>
            </a:r>
            <a:endParaRPr lang="en-US"/>
          </a:p>
        </p:txBody>
      </p:sp>
      <p:sp>
        <p:nvSpPr>
          <p:cNvPr id="3" name="Content Placeholder 2"/>
          <p:cNvSpPr>
            <a:spLocks noGrp="1"/>
          </p:cNvSpPr>
          <p:nvPr>
            <p:ph idx="1"/>
          </p:nvPr>
        </p:nvSpPr>
        <p:spPr>
          <a:xfrm>
            <a:off x="825709" y="1825625"/>
            <a:ext cx="5281534" cy="4351338"/>
          </a:xfrm>
        </p:spPr>
        <p:txBody>
          <a:bodyPr vert="horz" lIns="91440" tIns="45720" rIns="91440" bIns="45720" rtlCol="0" anchor="t">
            <a:normAutofit/>
          </a:bodyPr>
          <a:lstStyle/>
          <a:p>
            <a:endParaRPr lang="en-US">
              <a:solidFill>
                <a:srgbClr val="FFFF00"/>
              </a:solidFill>
            </a:endParaRPr>
          </a:p>
          <a:p>
            <a:r>
              <a:rPr>
                <a:solidFill>
                  <a:srgbClr val="FFFF00"/>
                </a:solidFill>
              </a:rPr>
              <a:t>Houdek et al: </a:t>
            </a:r>
            <a:r>
              <a:rPr err="1">
                <a:solidFill>
                  <a:srgbClr val="FFFF00"/>
                </a:solidFill>
              </a:rPr>
              <a:t>Pyrocarbon</a:t>
            </a:r>
            <a:r>
              <a:rPr>
                <a:solidFill>
                  <a:srgbClr val="FFFF00"/>
                </a:solidFill>
              </a:rPr>
              <a:t> MCP arthroplasty for </a:t>
            </a:r>
            <a:r>
              <a:rPr err="1">
                <a:solidFill>
                  <a:srgbClr val="FFFF00"/>
                </a:solidFill>
              </a:rPr>
              <a:t>unreconstructable</a:t>
            </a:r>
            <a:r>
              <a:rPr>
                <a:solidFill>
                  <a:srgbClr val="FFFF00"/>
                </a:solidFill>
              </a:rPr>
              <a:t> fractures. No revisions at 4 years.</a:t>
            </a:r>
            <a:endParaRPr>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2D107BB0-D505-F417-6A1B-585B3FA6D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surgical technique">
            <a:extLst>
              <a:ext uri="{FF2B5EF4-FFF2-40B4-BE49-F238E27FC236}">
                <a16:creationId xmlns:a16="http://schemas.microsoft.com/office/drawing/2014/main" id="{D22E85A1-B8E7-D7E2-9BC8-D3282DE1623A}"/>
              </a:ext>
            </a:extLst>
          </p:cNvPr>
          <p:cNvPicPr>
            <a:picLocks noChangeAspect="1"/>
          </p:cNvPicPr>
          <p:nvPr/>
        </p:nvPicPr>
        <p:blipFill>
          <a:blip r:embed="rId4"/>
          <a:stretch>
            <a:fillRect/>
          </a:stretch>
        </p:blipFill>
        <p:spPr>
          <a:xfrm>
            <a:off x="7910153" y="2031340"/>
            <a:ext cx="2841506" cy="3931129"/>
          </a:xfrm>
          <a:prstGeom prst="rect">
            <a:avLst/>
          </a:prstGeom>
        </p:spPr>
      </p:pic>
      <p:pic>
        <p:nvPicPr>
          <p:cNvPr id="6" name="Picture 5" descr="PYROCARBON MCP Joint Replacement">
            <a:extLst>
              <a:ext uri="{FF2B5EF4-FFF2-40B4-BE49-F238E27FC236}">
                <a16:creationId xmlns:a16="http://schemas.microsoft.com/office/drawing/2014/main" id="{13F70D70-3210-7EFF-5C53-50AEC94665C2}"/>
              </a:ext>
            </a:extLst>
          </p:cNvPr>
          <p:cNvPicPr>
            <a:picLocks noChangeAspect="1"/>
          </p:cNvPicPr>
          <p:nvPr/>
        </p:nvPicPr>
        <p:blipFill>
          <a:blip r:embed="rId5"/>
          <a:stretch>
            <a:fillRect/>
          </a:stretch>
        </p:blipFill>
        <p:spPr>
          <a:xfrm>
            <a:off x="1428750" y="2828744"/>
            <a:ext cx="4820008" cy="469420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Rehabilitation Protocols</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endParaRPr lang="en-US">
              <a:solidFill>
                <a:srgbClr val="FFFF00"/>
              </a:solidFill>
            </a:endParaRPr>
          </a:p>
          <a:p>
            <a:r>
              <a:rPr>
                <a:solidFill>
                  <a:srgbClr val="FFFF00"/>
                </a:solidFill>
              </a:rPr>
              <a:t>Varies by fixation type. Options range from immediate ROM to splinting until K-wire removal.</a:t>
            </a:r>
            <a:endParaRPr/>
          </a:p>
        </p:txBody>
      </p:sp>
      <p:pic>
        <p:nvPicPr>
          <p:cNvPr id="5" name="Picture 4" descr="A logo with the sun and waves&#10;&#10;Description automatically generated">
            <a:extLst>
              <a:ext uri="{FF2B5EF4-FFF2-40B4-BE49-F238E27FC236}">
                <a16:creationId xmlns:a16="http://schemas.microsoft.com/office/drawing/2014/main" id="{F5E57B94-9B3D-F59E-0834-1CA659EB7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Complications</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endParaRPr lang="en-US">
              <a:solidFill>
                <a:srgbClr val="FFFF00"/>
              </a:solidFill>
            </a:endParaRPr>
          </a:p>
          <a:p>
            <a:r>
              <a:rPr>
                <a:solidFill>
                  <a:srgbClr val="FFFF00"/>
                </a:solidFill>
              </a:rPr>
              <a:t>Risk of arthritis due to intra-articular nature. Pin site infections, subsidence, stiffness.</a:t>
            </a:r>
            <a:endParaRPr>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00E12BE0-85DE-7DE1-6C8A-803C20802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E801B-1944-EDD1-214C-8F9E61D30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1EBB7-EA32-38F9-4CAE-21F12413DC16}"/>
              </a:ext>
            </a:extLst>
          </p:cNvPr>
          <p:cNvSpPr>
            <a:spLocks noGrp="1"/>
          </p:cNvSpPr>
          <p:nvPr>
            <p:ph type="ctrTitle"/>
          </p:nvPr>
        </p:nvSpPr>
        <p:spPr>
          <a:xfrm>
            <a:off x="1524000" y="1134854"/>
            <a:ext cx="9144000" cy="1313306"/>
          </a:xfrm>
        </p:spPr>
        <p:txBody>
          <a:bodyPr/>
          <a:lstStyle/>
          <a:p>
            <a:r>
              <a:rPr>
                <a:solidFill>
                  <a:srgbClr val="FFFF00"/>
                </a:solidFill>
              </a:rPr>
              <a:t>Metacarpal </a:t>
            </a:r>
            <a:r>
              <a:rPr lang="en-US">
                <a:solidFill>
                  <a:srgbClr val="FFFF00"/>
                </a:solidFill>
              </a:rPr>
              <a:t>Neck Fractures</a:t>
            </a:r>
            <a:endParaRPr>
              <a:solidFill>
                <a:srgbClr val="FFFF00"/>
              </a:solidFill>
            </a:endParaRPr>
          </a:p>
        </p:txBody>
      </p:sp>
      <p:sp>
        <p:nvSpPr>
          <p:cNvPr id="3" name="Subtitle 2">
            <a:extLst>
              <a:ext uri="{FF2B5EF4-FFF2-40B4-BE49-F238E27FC236}">
                <a16:creationId xmlns:a16="http://schemas.microsoft.com/office/drawing/2014/main" id="{3D6D0F0E-E6FE-9B12-C52D-F6E753BA82E5}"/>
              </a:ext>
            </a:extLst>
          </p:cNvPr>
          <p:cNvSpPr>
            <a:spLocks noGrp="1"/>
          </p:cNvSpPr>
          <p:nvPr>
            <p:ph type="subTitle" idx="1"/>
          </p:nvPr>
        </p:nvSpPr>
        <p:spPr/>
        <p:txBody>
          <a:bodyPr vert="horz" lIns="91440" tIns="45720" rIns="91440" bIns="45720" rtlCol="0" anchor="t">
            <a:normAutofit/>
          </a:bodyPr>
          <a:lstStyle/>
          <a:p>
            <a:endParaRPr lang="en-US">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B05F3438-28DD-E737-E192-B58BB5624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Boxer's Fracture - Willis Knighton Health - Shreveport - Bossier City -  Ark-La-Tex">
            <a:extLst>
              <a:ext uri="{FF2B5EF4-FFF2-40B4-BE49-F238E27FC236}">
                <a16:creationId xmlns:a16="http://schemas.microsoft.com/office/drawing/2014/main" id="{F87676B6-3ED3-EAC7-2781-F97AD40059AB}"/>
              </a:ext>
            </a:extLst>
          </p:cNvPr>
          <p:cNvPicPr>
            <a:picLocks noChangeAspect="1"/>
          </p:cNvPicPr>
          <p:nvPr/>
        </p:nvPicPr>
        <p:blipFill>
          <a:blip r:embed="rId4"/>
          <a:stretch>
            <a:fillRect/>
          </a:stretch>
        </p:blipFill>
        <p:spPr>
          <a:xfrm>
            <a:off x="512553" y="2949514"/>
            <a:ext cx="5027763" cy="3216216"/>
          </a:xfrm>
          <a:prstGeom prst="rect">
            <a:avLst/>
          </a:prstGeom>
        </p:spPr>
      </p:pic>
      <p:pic>
        <p:nvPicPr>
          <p:cNvPr id="6" name="Picture 5" descr="Common hand fractures">
            <a:extLst>
              <a:ext uri="{FF2B5EF4-FFF2-40B4-BE49-F238E27FC236}">
                <a16:creationId xmlns:a16="http://schemas.microsoft.com/office/drawing/2014/main" id="{34F81FD6-291B-D349-E4C1-5D0B18EA5FCF}"/>
              </a:ext>
            </a:extLst>
          </p:cNvPr>
          <p:cNvPicPr>
            <a:picLocks noChangeAspect="1"/>
          </p:cNvPicPr>
          <p:nvPr/>
        </p:nvPicPr>
        <p:blipFill>
          <a:blip r:embed="rId5"/>
          <a:stretch>
            <a:fillRect/>
          </a:stretch>
        </p:blipFill>
        <p:spPr>
          <a:xfrm>
            <a:off x="6097168" y="2953826"/>
            <a:ext cx="5461061" cy="3035062"/>
          </a:xfrm>
          <a:prstGeom prst="rect">
            <a:avLst/>
          </a:prstGeom>
        </p:spPr>
      </p:pic>
    </p:spTree>
    <p:extLst>
      <p:ext uri="{BB962C8B-B14F-4D97-AF65-F5344CB8AC3E}">
        <p14:creationId xmlns:p14="http://schemas.microsoft.com/office/powerpoint/2010/main" val="781503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a:solidFill>
                  <a:srgbClr val="FFFF00"/>
                </a:solidFill>
              </a:rPr>
              <a:t>Metacarpal Neck Fractures Overview</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r>
              <a:rPr>
                <a:solidFill>
                  <a:srgbClr val="FFFF00"/>
                </a:solidFill>
              </a:rPr>
              <a:t>Metacarpal neck fractures account for 10% to 40% of hand fractures.</a:t>
            </a:r>
            <a:endParaRPr lang="en-US">
              <a:solidFill>
                <a:srgbClr val="FFFF00"/>
              </a:solidFill>
              <a:ea typeface="Calibri"/>
              <a:cs typeface="Calibri"/>
            </a:endParaRPr>
          </a:p>
          <a:p>
            <a:endParaRPr lang="en-US">
              <a:solidFill>
                <a:srgbClr val="FFFF00"/>
              </a:solidFill>
            </a:endParaRPr>
          </a:p>
          <a:p>
            <a:r>
              <a:rPr>
                <a:solidFill>
                  <a:srgbClr val="FFFF00"/>
                </a:solidFill>
              </a:rPr>
              <a:t>Commonly affect the fifth metacarpal (boxer's fracture</a:t>
            </a:r>
            <a:r>
              <a:rPr lang="en-US">
                <a:solidFill>
                  <a:srgbClr val="FFFF00"/>
                </a:solidFill>
              </a:rPr>
              <a:t>) 5MCN</a:t>
            </a:r>
            <a:endParaRPr>
              <a:solidFill>
                <a:srgbClr val="FFFF00"/>
              </a:solidFill>
              <a:ea typeface="Calibri"/>
              <a:cs typeface="Calibri"/>
            </a:endParaRPr>
          </a:p>
          <a:p>
            <a:endParaRPr lang="en-US">
              <a:solidFill>
                <a:srgbClr val="FFFF00"/>
              </a:solidFill>
            </a:endParaRPr>
          </a:p>
          <a:p>
            <a:r>
              <a:rPr>
                <a:solidFill>
                  <a:srgbClr val="FFFF00"/>
                </a:solidFill>
              </a:rPr>
              <a:t>Incidence: 130/100,000.</a:t>
            </a:r>
            <a:endParaRPr>
              <a:solidFill>
                <a:srgbClr val="FFFF00"/>
              </a:solidFill>
              <a:ea typeface="Calibri"/>
              <a:cs typeface="Calibri"/>
            </a:endParaRPr>
          </a:p>
          <a:p>
            <a:endParaRPr lang="en-US">
              <a:solidFill>
                <a:srgbClr val="FFFF00"/>
              </a:solidFill>
            </a:endParaRPr>
          </a:p>
          <a:p>
            <a:r>
              <a:rPr>
                <a:solidFill>
                  <a:srgbClr val="FFFF00"/>
                </a:solidFill>
              </a:rPr>
              <a:t>Treatment is debated: conservative vs. surgical.</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C97BC4C4-E006-FA7A-53D1-F08F0D733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472649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Surgical Indications</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a:solidFill>
                  <a:srgbClr val="FFFF00"/>
                </a:solidFill>
              </a:rPr>
              <a:t>- Multiple fractures</a:t>
            </a:r>
            <a:endParaRPr lang="en-US">
              <a:solidFill>
                <a:srgbClr val="FFFF00"/>
              </a:solidFill>
              <a:ea typeface="Calibri"/>
              <a:cs typeface="Calibri"/>
            </a:endParaRPr>
          </a:p>
          <a:p>
            <a:r>
              <a:rPr>
                <a:solidFill>
                  <a:srgbClr val="FFFF00"/>
                </a:solidFill>
              </a:rPr>
              <a:t>- Open fractures</a:t>
            </a:r>
            <a:endParaRPr>
              <a:solidFill>
                <a:srgbClr val="FFFF00"/>
              </a:solidFill>
              <a:ea typeface="Calibri"/>
              <a:cs typeface="Calibri"/>
            </a:endParaRPr>
          </a:p>
          <a:p>
            <a:r>
              <a:rPr>
                <a:solidFill>
                  <a:srgbClr val="FFFF00"/>
                </a:solidFill>
              </a:rPr>
              <a:t>- Clinical malrotation</a:t>
            </a:r>
            <a:endParaRPr>
              <a:solidFill>
                <a:srgbClr val="FFFF00"/>
              </a:solidFill>
              <a:ea typeface="Calibri"/>
              <a:cs typeface="Calibri"/>
            </a:endParaRPr>
          </a:p>
          <a:p>
            <a:r>
              <a:rPr>
                <a:solidFill>
                  <a:srgbClr val="FFFF00"/>
                </a:solidFill>
              </a:rPr>
              <a:t>- Significant angulation</a:t>
            </a:r>
            <a:endParaRPr>
              <a:solidFill>
                <a:srgbClr val="FFFF00"/>
              </a:solidFill>
              <a:ea typeface="Calibri"/>
              <a:cs typeface="Calibri"/>
            </a:endParaRPr>
          </a:p>
          <a:p>
            <a:endParaRPr lang="en-US">
              <a:solidFill>
                <a:srgbClr val="FFFF00"/>
              </a:solidFill>
            </a:endParaRPr>
          </a:p>
          <a:p>
            <a:r>
              <a:rPr>
                <a:solidFill>
                  <a:srgbClr val="FFFF00"/>
                </a:solidFill>
              </a:rPr>
              <a:t>Angulation tolerance:</a:t>
            </a:r>
            <a:endParaRPr>
              <a:solidFill>
                <a:srgbClr val="FFFF00"/>
              </a:solidFill>
              <a:ea typeface="Calibri"/>
              <a:cs typeface="Calibri"/>
            </a:endParaRPr>
          </a:p>
          <a:p>
            <a:r>
              <a:rPr>
                <a:solidFill>
                  <a:srgbClr val="FFFF00"/>
                </a:solidFill>
              </a:rPr>
              <a:t>- Fifth metacarpal: up to 70°</a:t>
            </a:r>
            <a:endParaRPr>
              <a:solidFill>
                <a:srgbClr val="FFFF00"/>
              </a:solidFill>
              <a:ea typeface="Calibri"/>
              <a:cs typeface="Calibri"/>
            </a:endParaRPr>
          </a:p>
          <a:p>
            <a:r>
              <a:rPr>
                <a:solidFill>
                  <a:srgbClr val="FFFF00"/>
                </a:solidFill>
              </a:rPr>
              <a:t>- Index/middle fingers: 10°–15°</a:t>
            </a:r>
            <a:endParaRPr>
              <a:solidFill>
                <a:srgbClr val="FFFF00"/>
              </a:solidFill>
              <a:ea typeface="Calibri"/>
              <a:cs typeface="Calibri"/>
            </a:endParaRPr>
          </a:p>
        </p:txBody>
      </p:sp>
      <p:pic>
        <p:nvPicPr>
          <p:cNvPr id="5" name="Picture 4" descr="Metacarpal Fracture Treatment in Raleigh NC by Dr. Erickson">
            <a:extLst>
              <a:ext uri="{FF2B5EF4-FFF2-40B4-BE49-F238E27FC236}">
                <a16:creationId xmlns:a16="http://schemas.microsoft.com/office/drawing/2014/main" id="{A0EB22A6-C204-6030-DA69-B3A480FF62B4}"/>
              </a:ext>
            </a:extLst>
          </p:cNvPr>
          <p:cNvPicPr>
            <a:picLocks noChangeAspect="1"/>
          </p:cNvPicPr>
          <p:nvPr/>
        </p:nvPicPr>
        <p:blipFill>
          <a:blip r:embed="rId3"/>
          <a:stretch>
            <a:fillRect/>
          </a:stretch>
        </p:blipFill>
        <p:spPr>
          <a:xfrm>
            <a:off x="6093125" y="1827722"/>
            <a:ext cx="2564920" cy="3446971"/>
          </a:xfrm>
          <a:prstGeom prst="rect">
            <a:avLst/>
          </a:prstGeom>
        </p:spPr>
      </p:pic>
      <p:pic>
        <p:nvPicPr>
          <p:cNvPr id="6" name="Picture 5" descr="X-ray of a human wrist&#10;&#10;AI-generated content may be incorrect.">
            <a:extLst>
              <a:ext uri="{FF2B5EF4-FFF2-40B4-BE49-F238E27FC236}">
                <a16:creationId xmlns:a16="http://schemas.microsoft.com/office/drawing/2014/main" id="{05C65396-A7A1-085E-9D64-07D91FE168EC}"/>
              </a:ext>
            </a:extLst>
          </p:cNvPr>
          <p:cNvPicPr>
            <a:picLocks noChangeAspect="1"/>
          </p:cNvPicPr>
          <p:nvPr/>
        </p:nvPicPr>
        <p:blipFill>
          <a:blip r:embed="rId4"/>
          <a:stretch>
            <a:fillRect/>
          </a:stretch>
        </p:blipFill>
        <p:spPr>
          <a:xfrm>
            <a:off x="8993847" y="2281507"/>
            <a:ext cx="2543175" cy="3905250"/>
          </a:xfrm>
          <a:prstGeom prst="rect">
            <a:avLst/>
          </a:prstGeom>
        </p:spPr>
      </p:pic>
      <p:pic>
        <p:nvPicPr>
          <p:cNvPr id="8" name="Picture 7" descr="A logo with the sun and waves&#10;&#10;Description automatically generated">
            <a:extLst>
              <a:ext uri="{FF2B5EF4-FFF2-40B4-BE49-F238E27FC236}">
                <a16:creationId xmlns:a16="http://schemas.microsoft.com/office/drawing/2014/main" id="{6F3B984F-0424-13EB-649E-FE33D0F89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732010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FF00"/>
                </a:solidFill>
                <a:latin typeface="Arial" panose="020B0604020202020204" pitchFamily="34" charset="0"/>
                <a:cs typeface="Arial" panose="020B0604020202020204" pitchFamily="34" charset="0"/>
              </a:rPr>
              <a:t>DISCUSSION GOALS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a:solidFill>
                <a:srgbClr val="FFFF00"/>
              </a:solidFill>
              <a:latin typeface="Arial" panose="020B0604020202020204" pitchFamily="34" charset="0"/>
              <a:cs typeface="Arial" panose="020B0604020202020204" pitchFamily="34" charset="0"/>
            </a:endParaRPr>
          </a:p>
          <a:p>
            <a:pPr marL="0" indent="0">
              <a:buNone/>
            </a:pPr>
            <a:r>
              <a:rPr lang="en-US">
                <a:solidFill>
                  <a:srgbClr val="FFFF00"/>
                </a:solidFill>
                <a:latin typeface="Arial"/>
                <a:cs typeface="Arial"/>
              </a:rPr>
              <a:t> Epidemiology</a:t>
            </a:r>
            <a:endParaRPr lang="en-US">
              <a:solidFill>
                <a:srgbClr val="FFFF00"/>
              </a:solidFill>
              <a:latin typeface="Arial" panose="020B0604020202020204" pitchFamily="34" charset="0"/>
              <a:cs typeface="Arial" panose="020B0604020202020204" pitchFamily="34" charset="0"/>
            </a:endParaRPr>
          </a:p>
          <a:p>
            <a:pPr marL="0" indent="0">
              <a:buNone/>
            </a:pPr>
            <a:endParaRPr lang="en-US">
              <a:solidFill>
                <a:srgbClr val="FFFF00"/>
              </a:solidFill>
              <a:latin typeface="Arial" panose="020B0604020202020204" pitchFamily="34" charset="0"/>
              <a:cs typeface="Arial" panose="020B0604020202020204" pitchFamily="34" charset="0"/>
            </a:endParaRPr>
          </a:p>
          <a:p>
            <a:pPr marL="0" indent="0">
              <a:buNone/>
            </a:pPr>
            <a:r>
              <a:rPr lang="en-US">
                <a:solidFill>
                  <a:srgbClr val="FFFF00"/>
                </a:solidFill>
                <a:latin typeface="Arial"/>
                <a:cs typeface="Arial"/>
              </a:rPr>
              <a:t> Anatomy</a:t>
            </a:r>
            <a:endParaRPr lang="en-US">
              <a:solidFill>
                <a:srgbClr val="FFFF00"/>
              </a:solidFill>
              <a:latin typeface="Arial" panose="020B0604020202020204" pitchFamily="34" charset="0"/>
              <a:cs typeface="Arial" panose="020B0604020202020204" pitchFamily="34" charset="0"/>
            </a:endParaRPr>
          </a:p>
          <a:p>
            <a:pPr marL="0" indent="0">
              <a:buNone/>
            </a:pPr>
            <a:endParaRPr lang="en-US">
              <a:solidFill>
                <a:srgbClr val="FFFF00"/>
              </a:solidFill>
              <a:latin typeface="Arial" panose="020B0604020202020204" pitchFamily="34" charset="0"/>
              <a:cs typeface="Arial" panose="020B0604020202020204" pitchFamily="34" charset="0"/>
            </a:endParaRPr>
          </a:p>
          <a:p>
            <a:pPr marL="0" indent="0">
              <a:buNone/>
            </a:pPr>
            <a:r>
              <a:rPr lang="en-US">
                <a:solidFill>
                  <a:srgbClr val="FFFF00"/>
                </a:solidFill>
                <a:latin typeface="Arial"/>
                <a:cs typeface="Arial"/>
              </a:rPr>
              <a:t> Fracture Patterns &amp; Treatment</a:t>
            </a:r>
            <a:endParaRPr lang="en-US">
              <a:solidFill>
                <a:srgbClr val="FFFF00"/>
              </a:solidFill>
              <a:latin typeface="Arial" panose="020B0604020202020204" pitchFamily="34" charset="0"/>
              <a:cs typeface="Arial" panose="020B0604020202020204" pitchFamily="34" charset="0"/>
            </a:endParaRPr>
          </a:p>
          <a:p>
            <a:pPr marL="0" indent="0">
              <a:buNone/>
            </a:pPr>
            <a:endParaRPr lang="en-US">
              <a:solidFill>
                <a:srgbClr val="FFFF00"/>
              </a:solidFill>
              <a:latin typeface="Arial" panose="020B0604020202020204" pitchFamily="34" charset="0"/>
              <a:cs typeface="Arial" panose="020B0604020202020204" pitchFamily="34" charset="0"/>
            </a:endParaRPr>
          </a:p>
          <a:p>
            <a:pPr marL="0" indent="0">
              <a:buNone/>
            </a:pPr>
            <a:r>
              <a:rPr lang="en-US">
                <a:solidFill>
                  <a:srgbClr val="FFFF00"/>
                </a:solidFill>
                <a:latin typeface="Arial"/>
                <a:cs typeface="Arial"/>
              </a:rPr>
              <a:t> Rehab Protocol Principles </a:t>
            </a:r>
            <a:endParaRPr lang="en-US">
              <a:solidFill>
                <a:srgbClr val="FFFF00"/>
              </a:solidFill>
              <a:latin typeface="Arial" panose="020B0604020202020204" pitchFamily="34" charset="0"/>
              <a:cs typeface="Arial" panose="020B0604020202020204" pitchFamily="34" charset="0"/>
            </a:endParaRPr>
          </a:p>
          <a:p>
            <a:pPr marL="0" indent="0">
              <a:buNone/>
            </a:pPr>
            <a:endParaRPr lang="en-US">
              <a:solidFill>
                <a:srgbClr val="FFFF00"/>
              </a:solidFill>
              <a:latin typeface="Arial" panose="020B0604020202020204" pitchFamily="34" charset="0"/>
              <a:cs typeface="Arial" panose="020B0604020202020204" pitchFamily="34" charset="0"/>
            </a:endParaRPr>
          </a:p>
        </p:txBody>
      </p:sp>
      <p:pic>
        <p:nvPicPr>
          <p:cNvPr id="4" name="Picture 3" descr="A logo with the sun and waves&#10;&#10;Description automatically generated">
            <a:extLst>
              <a:ext uri="{FF2B5EF4-FFF2-40B4-BE49-F238E27FC236}">
                <a16:creationId xmlns:a16="http://schemas.microsoft.com/office/drawing/2014/main" id="{3B7DBECB-1B75-C431-A7A4-D36B2C8A9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4179337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Surgical Techniques</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a typeface="Calibri"/>
              <a:cs typeface="Calibri"/>
            </a:endParaRPr>
          </a:p>
          <a:p>
            <a:r>
              <a:rPr>
                <a:solidFill>
                  <a:srgbClr val="FFFF00"/>
                </a:solidFill>
              </a:rPr>
              <a:t>- Kirschner wire (KW) fixation</a:t>
            </a:r>
            <a:endParaRPr>
              <a:solidFill>
                <a:srgbClr val="FFFF00"/>
              </a:solidFill>
              <a:ea typeface="Calibri"/>
              <a:cs typeface="Calibri"/>
            </a:endParaRPr>
          </a:p>
          <a:p>
            <a:endParaRPr lang="en-US">
              <a:solidFill>
                <a:srgbClr val="FFFF00"/>
              </a:solidFill>
            </a:endParaRPr>
          </a:p>
          <a:p>
            <a:r>
              <a:rPr>
                <a:solidFill>
                  <a:srgbClr val="FFFF00"/>
                </a:solidFill>
              </a:rPr>
              <a:t>- Intramedullary fixation (screws, nails)</a:t>
            </a:r>
            <a:endParaRPr>
              <a:solidFill>
                <a:srgbClr val="FFFF00"/>
              </a:solidFill>
              <a:ea typeface="Calibri"/>
              <a:cs typeface="Calibri"/>
            </a:endParaRPr>
          </a:p>
          <a:p>
            <a:endParaRPr lang="en-US">
              <a:solidFill>
                <a:srgbClr val="FFFF00"/>
              </a:solidFill>
            </a:endParaRPr>
          </a:p>
          <a:p>
            <a:r>
              <a:rPr>
                <a:solidFill>
                  <a:srgbClr val="FFFF00"/>
                </a:solidFill>
              </a:rPr>
              <a:t>- Interfragmentary screws</a:t>
            </a:r>
            <a:endParaRPr>
              <a:solidFill>
                <a:srgbClr val="FFFF00"/>
              </a:solidFill>
              <a:ea typeface="Calibri"/>
              <a:cs typeface="Calibri"/>
            </a:endParaRPr>
          </a:p>
          <a:p>
            <a:endParaRPr lang="en-US">
              <a:solidFill>
                <a:srgbClr val="FFFF00"/>
              </a:solidFill>
            </a:endParaRPr>
          </a:p>
          <a:p>
            <a:r>
              <a:rPr>
                <a:solidFill>
                  <a:srgbClr val="FFFF00"/>
                </a:solidFill>
              </a:rPr>
              <a:t>- Plate and screw fixation</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E1EF8B38-DCF1-6330-FEE6-6D724427C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X-ray of a hand with a screw&#10;&#10;AI-generated content may be incorrect.">
            <a:extLst>
              <a:ext uri="{FF2B5EF4-FFF2-40B4-BE49-F238E27FC236}">
                <a16:creationId xmlns:a16="http://schemas.microsoft.com/office/drawing/2014/main" id="{889D8A71-1C17-695D-B06F-D112DFA087CC}"/>
              </a:ext>
            </a:extLst>
          </p:cNvPr>
          <p:cNvPicPr>
            <a:picLocks noChangeAspect="1"/>
          </p:cNvPicPr>
          <p:nvPr/>
        </p:nvPicPr>
        <p:blipFill>
          <a:blip r:embed="rId4"/>
          <a:stretch>
            <a:fillRect/>
          </a:stretch>
        </p:blipFill>
        <p:spPr>
          <a:xfrm>
            <a:off x="8904168" y="1027712"/>
            <a:ext cx="2981325" cy="2962275"/>
          </a:xfrm>
          <a:prstGeom prst="rect">
            <a:avLst/>
          </a:prstGeom>
        </p:spPr>
      </p:pic>
      <p:pic>
        <p:nvPicPr>
          <p:cNvPr id="6" name="Picture 5" descr="X-ray of a hand with a needle&#10;&#10;AI-generated content may be incorrect.">
            <a:extLst>
              <a:ext uri="{FF2B5EF4-FFF2-40B4-BE49-F238E27FC236}">
                <a16:creationId xmlns:a16="http://schemas.microsoft.com/office/drawing/2014/main" id="{05D38EA4-7C3A-CF35-9307-519B3ECCB519}"/>
              </a:ext>
            </a:extLst>
          </p:cNvPr>
          <p:cNvPicPr>
            <a:picLocks noChangeAspect="1"/>
          </p:cNvPicPr>
          <p:nvPr/>
        </p:nvPicPr>
        <p:blipFill>
          <a:blip r:embed="rId5"/>
          <a:stretch>
            <a:fillRect/>
          </a:stretch>
        </p:blipFill>
        <p:spPr>
          <a:xfrm>
            <a:off x="7039244" y="3795353"/>
            <a:ext cx="1564076" cy="2760991"/>
          </a:xfrm>
          <a:prstGeom prst="rect">
            <a:avLst/>
          </a:prstGeom>
        </p:spPr>
      </p:pic>
    </p:spTree>
    <p:extLst>
      <p:ext uri="{BB962C8B-B14F-4D97-AF65-F5344CB8AC3E}">
        <p14:creationId xmlns:p14="http://schemas.microsoft.com/office/powerpoint/2010/main" val="772151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a:solidFill>
                  <a:srgbClr val="FFFF00"/>
                </a:solidFill>
              </a:rPr>
              <a:t>Comparative Studies: </a:t>
            </a:r>
            <a:br>
              <a:rPr lang="en-US">
                <a:solidFill>
                  <a:srgbClr val="FFFF00"/>
                </a:solidFill>
              </a:rPr>
            </a:br>
            <a:r>
              <a:rPr>
                <a:solidFill>
                  <a:srgbClr val="FFFF00"/>
                </a:solidFill>
              </a:rPr>
              <a:t>KW vs. Intramedullary</a:t>
            </a:r>
            <a:endParaRPr lang="en-US"/>
          </a:p>
        </p:txBody>
      </p:sp>
      <p:sp>
        <p:nvSpPr>
          <p:cNvPr id="3" name="Content Placeholder 2"/>
          <p:cNvSpPr>
            <a:spLocks noGrp="1"/>
          </p:cNvSpPr>
          <p:nvPr>
            <p:ph idx="1"/>
          </p:nvPr>
        </p:nvSpPr>
        <p:spPr/>
        <p:txBody>
          <a:bodyPr vert="horz" lIns="91440" tIns="45720" rIns="91440" bIns="45720" rtlCol="0" anchor="t">
            <a:normAutofit lnSpcReduction="10000"/>
          </a:bodyPr>
          <a:lstStyle/>
          <a:p>
            <a:endParaRPr lang="en-US">
              <a:solidFill>
                <a:srgbClr val="FFFF00"/>
              </a:solidFill>
            </a:endParaRPr>
          </a:p>
          <a:p>
            <a:r>
              <a:rPr>
                <a:solidFill>
                  <a:srgbClr val="FFFF00"/>
                </a:solidFill>
              </a:rPr>
              <a:t>Avery et al: Headless screws &gt; KW in axial load and failure.</a:t>
            </a:r>
            <a:endParaRPr lang="en-US">
              <a:solidFill>
                <a:srgbClr val="FFFF00"/>
              </a:solidFill>
              <a:ea typeface="Calibri"/>
              <a:cs typeface="Calibri"/>
            </a:endParaRPr>
          </a:p>
          <a:p>
            <a:endParaRPr lang="en-US">
              <a:solidFill>
                <a:srgbClr val="FFFF00"/>
              </a:solidFill>
            </a:endParaRPr>
          </a:p>
          <a:p>
            <a:endParaRPr lang="en-US">
              <a:solidFill>
                <a:srgbClr val="FFFF00"/>
              </a:solidFill>
            </a:endParaRPr>
          </a:p>
          <a:p>
            <a:r>
              <a:rPr>
                <a:solidFill>
                  <a:srgbClr val="FFFF00"/>
                </a:solidFill>
              </a:rPr>
              <a:t>Patel et al: Nails &gt; KW in three-point bend strength.</a:t>
            </a:r>
            <a:endParaRPr>
              <a:solidFill>
                <a:srgbClr val="FFFF00"/>
              </a:solidFill>
              <a:ea typeface="Calibri"/>
              <a:cs typeface="Calibri"/>
            </a:endParaRPr>
          </a:p>
          <a:p>
            <a:endParaRPr lang="en-US">
              <a:solidFill>
                <a:srgbClr val="FFFF00"/>
              </a:solidFill>
            </a:endParaRPr>
          </a:p>
          <a:p>
            <a:endParaRPr lang="en-US">
              <a:solidFill>
                <a:srgbClr val="FFFF00"/>
              </a:solidFill>
            </a:endParaRPr>
          </a:p>
          <a:p>
            <a:r>
              <a:rPr>
                <a:solidFill>
                  <a:srgbClr val="FFFF00"/>
                </a:solidFill>
              </a:rPr>
              <a:t>Garcia-Lopez et al: Intramedullary &gt; KW in stiffness and load to failure.</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2453E529-96C7-9923-DB82-3774C35FB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627069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Clinical Outcomes</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a:solidFill>
                  <a:srgbClr val="FFFF00"/>
                </a:solidFill>
              </a:rPr>
              <a:t>Nelson et al: Plate vs. pin fixation</a:t>
            </a:r>
            <a:endParaRPr lang="en-US">
              <a:solidFill>
                <a:srgbClr val="FFFF00"/>
              </a:solidFill>
              <a:ea typeface="Calibri"/>
              <a:cs typeface="Calibri"/>
            </a:endParaRPr>
          </a:p>
          <a:p>
            <a:r>
              <a:rPr>
                <a:solidFill>
                  <a:srgbClr val="FFFF00"/>
                </a:solidFill>
              </a:rPr>
              <a:t>- High complication rate (48%)</a:t>
            </a:r>
            <a:endParaRPr>
              <a:solidFill>
                <a:srgbClr val="FFFF00"/>
              </a:solidFill>
              <a:ea typeface="Calibri"/>
              <a:cs typeface="Calibri"/>
            </a:endParaRPr>
          </a:p>
          <a:p>
            <a:r>
              <a:rPr>
                <a:solidFill>
                  <a:srgbClr val="FFFF00"/>
                </a:solidFill>
              </a:rPr>
              <a:t>- Stiffness most common</a:t>
            </a:r>
            <a:endParaRPr>
              <a:solidFill>
                <a:srgbClr val="FFFF00"/>
              </a:solidFill>
              <a:ea typeface="Calibri"/>
              <a:cs typeface="Calibri"/>
            </a:endParaRPr>
          </a:p>
          <a:p>
            <a:endParaRPr lang="en-US">
              <a:solidFill>
                <a:srgbClr val="FFFF00"/>
              </a:solidFill>
            </a:endParaRPr>
          </a:p>
          <a:p>
            <a:endParaRPr lang="en-US">
              <a:solidFill>
                <a:srgbClr val="FFFF00"/>
              </a:solidFill>
            </a:endParaRPr>
          </a:p>
          <a:p>
            <a:r>
              <a:rPr>
                <a:solidFill>
                  <a:srgbClr val="FFFF00"/>
                </a:solidFill>
              </a:rPr>
              <a:t>Huang et al: Plates vs. KW</a:t>
            </a:r>
            <a:endParaRPr>
              <a:solidFill>
                <a:srgbClr val="FFFF00"/>
              </a:solidFill>
              <a:ea typeface="Calibri"/>
              <a:cs typeface="Calibri"/>
            </a:endParaRPr>
          </a:p>
          <a:p>
            <a:r>
              <a:rPr>
                <a:solidFill>
                  <a:srgbClr val="FFFF00"/>
                </a:solidFill>
              </a:rPr>
              <a:t>- Plates: earlier return to work</a:t>
            </a:r>
            <a:endParaRPr>
              <a:solidFill>
                <a:srgbClr val="FFFF00"/>
              </a:solidFill>
              <a:ea typeface="Calibri"/>
              <a:cs typeface="Calibri"/>
            </a:endParaRPr>
          </a:p>
          <a:p>
            <a:r>
              <a:rPr>
                <a:solidFill>
                  <a:srgbClr val="FFFF00"/>
                </a:solidFill>
              </a:rPr>
              <a:t>- Similar ROM, union, grip strength, DASH scores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D55B39CE-3A28-72A3-9FC5-3B1DDD47E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735867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Decision-Making Considerations</a:t>
            </a:r>
            <a:endParaRPr lang="en-US"/>
          </a:p>
        </p:txBody>
      </p:sp>
      <p:sp>
        <p:nvSpPr>
          <p:cNvPr id="3" name="Content Placeholder 2"/>
          <p:cNvSpPr>
            <a:spLocks noGrp="1"/>
          </p:cNvSpPr>
          <p:nvPr>
            <p:ph idx="1"/>
          </p:nvPr>
        </p:nvSpPr>
        <p:spPr/>
        <p:txBody>
          <a:bodyPr vert="horz" lIns="91440" tIns="45720" rIns="91440" bIns="45720" rtlCol="0" anchor="t">
            <a:normAutofit fontScale="85000" lnSpcReduction="20000"/>
          </a:bodyPr>
          <a:lstStyle/>
          <a:p>
            <a:r>
              <a:rPr>
                <a:solidFill>
                  <a:srgbClr val="FFFF00"/>
                </a:solidFill>
              </a:rPr>
              <a:t>Factors:</a:t>
            </a:r>
            <a:endParaRPr lang="en-US">
              <a:solidFill>
                <a:srgbClr val="FFFF00"/>
              </a:solidFill>
              <a:ea typeface="Calibri"/>
              <a:cs typeface="Calibri"/>
            </a:endParaRPr>
          </a:p>
          <a:p>
            <a:r>
              <a:rPr>
                <a:solidFill>
                  <a:srgbClr val="FFFF00"/>
                </a:solidFill>
              </a:rPr>
              <a:t>- Fracture pattern</a:t>
            </a:r>
            <a:endParaRPr>
              <a:solidFill>
                <a:srgbClr val="FFFF00"/>
              </a:solidFill>
              <a:ea typeface="Calibri"/>
              <a:cs typeface="Calibri"/>
            </a:endParaRPr>
          </a:p>
          <a:p>
            <a:r>
              <a:rPr>
                <a:solidFill>
                  <a:srgbClr val="FFFF00"/>
                </a:solidFill>
              </a:rPr>
              <a:t>- Bone stock availability</a:t>
            </a:r>
            <a:endParaRPr>
              <a:solidFill>
                <a:srgbClr val="FFFF00"/>
              </a:solidFill>
              <a:ea typeface="Calibri"/>
              <a:cs typeface="Calibri"/>
            </a:endParaRPr>
          </a:p>
          <a:p>
            <a:r>
              <a:rPr>
                <a:solidFill>
                  <a:srgbClr val="FFFF00"/>
                </a:solidFill>
              </a:rPr>
              <a:t>- Surgeon preference</a:t>
            </a:r>
            <a:endParaRPr>
              <a:solidFill>
                <a:srgbClr val="FFFF00"/>
              </a:solidFill>
              <a:ea typeface="Calibri"/>
              <a:cs typeface="Calibri"/>
            </a:endParaRPr>
          </a:p>
          <a:p>
            <a:endParaRPr lang="en-US">
              <a:solidFill>
                <a:srgbClr val="FFFF00"/>
              </a:solidFill>
            </a:endParaRPr>
          </a:p>
          <a:p>
            <a:r>
              <a:rPr>
                <a:solidFill>
                  <a:srgbClr val="FFFF00"/>
                </a:solidFill>
              </a:rPr>
              <a:t>Intramedullary fixation:</a:t>
            </a:r>
            <a:endParaRPr>
              <a:solidFill>
                <a:srgbClr val="FFFF00"/>
              </a:solidFill>
              <a:ea typeface="Calibri"/>
              <a:cs typeface="Calibri"/>
            </a:endParaRPr>
          </a:p>
          <a:p>
            <a:r>
              <a:rPr>
                <a:solidFill>
                  <a:srgbClr val="FFFF00"/>
                </a:solidFill>
              </a:rPr>
              <a:t>- Early motion</a:t>
            </a:r>
            <a:endParaRPr>
              <a:solidFill>
                <a:srgbClr val="FFFF00"/>
              </a:solidFill>
              <a:ea typeface="Calibri"/>
              <a:cs typeface="Calibri"/>
            </a:endParaRPr>
          </a:p>
          <a:p>
            <a:r>
              <a:rPr>
                <a:solidFill>
                  <a:srgbClr val="FFFF00"/>
                </a:solidFill>
              </a:rPr>
              <a:t>- No percutaneous implants</a:t>
            </a:r>
            <a:endParaRPr>
              <a:solidFill>
                <a:srgbClr val="FFFF00"/>
              </a:solidFill>
              <a:ea typeface="Calibri"/>
              <a:cs typeface="Calibri"/>
            </a:endParaRPr>
          </a:p>
          <a:p>
            <a:endParaRPr lang="en-US">
              <a:solidFill>
                <a:srgbClr val="FFFF00"/>
              </a:solidFill>
            </a:endParaRPr>
          </a:p>
          <a:p>
            <a:r>
              <a:rPr>
                <a:solidFill>
                  <a:srgbClr val="FFFF00"/>
                </a:solidFill>
              </a:rPr>
              <a:t>KW fixation:</a:t>
            </a:r>
            <a:endParaRPr>
              <a:solidFill>
                <a:srgbClr val="FFFF00"/>
              </a:solidFill>
              <a:ea typeface="Calibri"/>
              <a:cs typeface="Calibri"/>
            </a:endParaRPr>
          </a:p>
          <a:p>
            <a:r>
              <a:rPr>
                <a:solidFill>
                  <a:srgbClr val="FFFF00"/>
                </a:solidFill>
              </a:rPr>
              <a:t>- Useful for minimal distal bone</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DBBD48F7-0AA7-BCAE-C99F-83AACD13E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113936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Summary</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r>
              <a:rPr>
                <a:solidFill>
                  <a:srgbClr val="FFFF00"/>
                </a:solidFill>
              </a:rPr>
              <a:t>Both KW and intramedullary fixation are effective.</a:t>
            </a:r>
            <a:endParaRPr lang="en-US">
              <a:solidFill>
                <a:srgbClr val="FFFF00"/>
              </a:solidFill>
              <a:ea typeface="Calibri"/>
              <a:cs typeface="Calibri"/>
            </a:endParaRPr>
          </a:p>
          <a:p>
            <a:endParaRPr lang="en-US">
              <a:solidFill>
                <a:srgbClr val="FFFF00"/>
              </a:solidFill>
            </a:endParaRPr>
          </a:p>
          <a:p>
            <a:r>
              <a:rPr>
                <a:solidFill>
                  <a:srgbClr val="FFFF00"/>
                </a:solidFill>
              </a:rPr>
              <a:t>Intramedullary may offer better biomechanics and earlier return.</a:t>
            </a:r>
            <a:endParaRPr>
              <a:solidFill>
                <a:srgbClr val="FFFF00"/>
              </a:solidFill>
              <a:ea typeface="Calibri"/>
              <a:cs typeface="Calibri"/>
            </a:endParaRPr>
          </a:p>
          <a:p>
            <a:endParaRPr lang="en-US">
              <a:solidFill>
                <a:srgbClr val="FFFF00"/>
              </a:solidFill>
            </a:endParaRPr>
          </a:p>
          <a:p>
            <a:r>
              <a:rPr>
                <a:solidFill>
                  <a:srgbClr val="FFFF00"/>
                </a:solidFill>
              </a:rPr>
              <a:t>Future studies needed to refine techniques and outcomes.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F89FF655-0FA6-67C5-259E-AEF936498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083999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34854"/>
            <a:ext cx="9144000" cy="1163405"/>
          </a:xfrm>
        </p:spPr>
        <p:txBody>
          <a:bodyPr/>
          <a:lstStyle/>
          <a:p>
            <a:r>
              <a:rPr>
                <a:solidFill>
                  <a:srgbClr val="FFFF00"/>
                </a:solidFill>
              </a:rPr>
              <a:t>Metacarpal Shaft Fractures</a:t>
            </a:r>
            <a:endParaRPr lang="en-US">
              <a:solidFill>
                <a:srgbClr val="FFFF00"/>
              </a:solidFill>
              <a:ea typeface="Calibri Light"/>
              <a:cs typeface="Calibri Light"/>
            </a:endParaRPr>
          </a:p>
        </p:txBody>
      </p:sp>
      <p:sp>
        <p:nvSpPr>
          <p:cNvPr id="3" name="Subtitle 2"/>
          <p:cNvSpPr>
            <a:spLocks noGrp="1"/>
          </p:cNvSpPr>
          <p:nvPr>
            <p:ph type="subTitle" idx="1"/>
          </p:nvPr>
        </p:nvSpPr>
        <p:spPr/>
        <p:txBody>
          <a:bodyPr vert="horz" lIns="91440" tIns="45720" rIns="91440" bIns="45720" rtlCol="0" anchor="t">
            <a:normAutofit/>
          </a:bodyPr>
          <a:lstStyle/>
          <a:p>
            <a:endParaRPr lang="en-US">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5E730AC4-FDF0-F9B5-52F0-1133978FD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FF00"/>
                </a:solidFill>
              </a:rPr>
              <a:t>Fracture Patterns</a:t>
            </a:r>
            <a:endParaRPr lang="en-US">
              <a:solidFill>
                <a:srgbClr val="FFFF00"/>
              </a:solidFill>
              <a:ea typeface="Calibri Light" panose="020F0302020204030204"/>
              <a:cs typeface="Calibri Light" panose="020F0302020204030204"/>
            </a:endParaRPr>
          </a:p>
        </p:txBody>
      </p:sp>
      <p:sp>
        <p:nvSpPr>
          <p:cNvPr id="3" name="Content Placeholder 2"/>
          <p:cNvSpPr>
            <a:spLocks noGrp="1"/>
          </p:cNvSpPr>
          <p:nvPr>
            <p:ph idx="1"/>
          </p:nvPr>
        </p:nvSpPr>
        <p:spPr>
          <a:xfrm>
            <a:off x="825709" y="1739361"/>
            <a:ext cx="4426434" cy="4437602"/>
          </a:xfrm>
        </p:spPr>
        <p:txBody>
          <a:bodyPr vert="horz" lIns="91440" tIns="45720" rIns="91440" bIns="45720" rtlCol="0" anchor="t">
            <a:normAutofit/>
          </a:bodyPr>
          <a:lstStyle/>
          <a:p>
            <a:endParaRPr lang="en-US">
              <a:solidFill>
                <a:srgbClr val="FFFF00"/>
              </a:solidFill>
              <a:ea typeface="Calibri"/>
              <a:cs typeface="Calibri"/>
            </a:endParaRPr>
          </a:p>
          <a:p>
            <a:r>
              <a:rPr>
                <a:solidFill>
                  <a:srgbClr val="FFFF00"/>
                </a:solidFill>
              </a:rPr>
              <a:t>Transverse</a:t>
            </a:r>
            <a:endParaRPr>
              <a:solidFill>
                <a:srgbClr val="FFFF00"/>
              </a:solidFill>
              <a:ea typeface="Calibri"/>
              <a:cs typeface="Calibri"/>
            </a:endParaRPr>
          </a:p>
          <a:p>
            <a:endParaRPr lang="en-US">
              <a:solidFill>
                <a:srgbClr val="FFFF00"/>
              </a:solidFill>
            </a:endParaRPr>
          </a:p>
          <a:p>
            <a:r>
              <a:rPr>
                <a:solidFill>
                  <a:srgbClr val="FFFF00"/>
                </a:solidFill>
              </a:rPr>
              <a:t>Spiral</a:t>
            </a:r>
            <a:endParaRPr>
              <a:solidFill>
                <a:srgbClr val="FFFF00"/>
              </a:solidFill>
              <a:ea typeface="Calibri"/>
              <a:cs typeface="Calibri"/>
            </a:endParaRPr>
          </a:p>
          <a:p>
            <a:endParaRPr lang="en-US">
              <a:solidFill>
                <a:srgbClr val="FFFF00"/>
              </a:solidFill>
            </a:endParaRPr>
          </a:p>
          <a:p>
            <a:r>
              <a:rPr>
                <a:solidFill>
                  <a:srgbClr val="FFFF00"/>
                </a:solidFill>
              </a:rPr>
              <a:t>Oblique</a:t>
            </a:r>
            <a:endParaRPr>
              <a:solidFill>
                <a:srgbClr val="FFFF00"/>
              </a:solidFill>
              <a:ea typeface="Calibri"/>
              <a:cs typeface="Calibri"/>
            </a:endParaRPr>
          </a:p>
          <a:p>
            <a:endParaRPr lang="en-US">
              <a:solidFill>
                <a:srgbClr val="FFFF00"/>
              </a:solidFill>
            </a:endParaRPr>
          </a:p>
          <a:p>
            <a:r>
              <a:rPr>
                <a:solidFill>
                  <a:srgbClr val="FFFF00"/>
                </a:solidFill>
              </a:rPr>
              <a:t>Comminuted</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D4670CEF-432D-4FC1-7541-F9F9A2199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Metacarpal Fractures - Hand - Orthobullets">
            <a:extLst>
              <a:ext uri="{FF2B5EF4-FFF2-40B4-BE49-F238E27FC236}">
                <a16:creationId xmlns:a16="http://schemas.microsoft.com/office/drawing/2014/main" id="{833C2876-80EE-ACAC-6720-9F166B36C992}"/>
              </a:ext>
            </a:extLst>
          </p:cNvPr>
          <p:cNvPicPr>
            <a:picLocks noChangeAspect="1"/>
          </p:cNvPicPr>
          <p:nvPr/>
        </p:nvPicPr>
        <p:blipFill>
          <a:blip r:embed="rId4"/>
          <a:stretch>
            <a:fillRect/>
          </a:stretch>
        </p:blipFill>
        <p:spPr>
          <a:xfrm>
            <a:off x="3840552" y="1710905"/>
            <a:ext cx="5646707" cy="4111924"/>
          </a:xfrm>
          <a:prstGeom prst="rect">
            <a:avLst/>
          </a:prstGeom>
        </p:spPr>
      </p:pic>
      <p:pic>
        <p:nvPicPr>
          <p:cNvPr id="6" name="Picture 5" descr="Metacarpal Fractures - Hand - Orthobullets">
            <a:extLst>
              <a:ext uri="{FF2B5EF4-FFF2-40B4-BE49-F238E27FC236}">
                <a16:creationId xmlns:a16="http://schemas.microsoft.com/office/drawing/2014/main" id="{7FDBC120-F21C-D9EA-501D-0B8E0FB0C0BE}"/>
              </a:ext>
            </a:extLst>
          </p:cNvPr>
          <p:cNvPicPr>
            <a:picLocks noChangeAspect="1"/>
          </p:cNvPicPr>
          <p:nvPr/>
        </p:nvPicPr>
        <p:blipFill>
          <a:blip r:embed="rId5"/>
          <a:stretch>
            <a:fillRect/>
          </a:stretch>
        </p:blipFill>
        <p:spPr>
          <a:xfrm>
            <a:off x="8757608" y="1710905"/>
            <a:ext cx="3058785" cy="411192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FF00"/>
                </a:solidFill>
              </a:rPr>
              <a:t>Indications</a:t>
            </a:r>
            <a:endParaRPr lang="en-US"/>
          </a:p>
        </p:txBody>
      </p:sp>
      <p:sp>
        <p:nvSpPr>
          <p:cNvPr id="3" name="Content Placeholder 2"/>
          <p:cNvSpPr>
            <a:spLocks noGrp="1"/>
          </p:cNvSpPr>
          <p:nvPr>
            <p:ph idx="1"/>
          </p:nvPr>
        </p:nvSpPr>
        <p:spPr/>
        <p:txBody>
          <a:bodyPr vert="horz" lIns="91440" tIns="45720" rIns="91440" bIns="45720" rtlCol="0" anchor="t">
            <a:normAutofit lnSpcReduction="10000"/>
          </a:bodyPr>
          <a:lstStyle/>
          <a:p>
            <a:r>
              <a:rPr>
                <a:solidFill>
                  <a:srgbClr val="FFFF00"/>
                </a:solidFill>
              </a:rPr>
              <a:t>Nonsurgical</a:t>
            </a:r>
            <a:endParaRPr lang="en-US">
              <a:solidFill>
                <a:srgbClr val="FFFF00"/>
              </a:solidFill>
            </a:endParaRPr>
          </a:p>
          <a:p>
            <a:pPr lvl="1">
              <a:buFont typeface="Courier New" panose="020B0604020202020204" pitchFamily="34" charset="0"/>
              <a:buChar char="o"/>
            </a:pPr>
            <a:r>
              <a:rPr lang="en-US">
                <a:solidFill>
                  <a:srgbClr val="FFFF00"/>
                </a:solidFill>
              </a:rPr>
              <a:t> </a:t>
            </a:r>
            <a:r>
              <a:rPr>
                <a:solidFill>
                  <a:srgbClr val="FFFF00"/>
                </a:solidFill>
              </a:rPr>
              <a:t>Minimally displaced fractures </a:t>
            </a:r>
            <a:endParaRPr lang="en-US">
              <a:solidFill>
                <a:srgbClr val="FFFF00"/>
              </a:solidFill>
            </a:endParaRPr>
          </a:p>
          <a:p>
            <a:pPr lvl="1">
              <a:buFont typeface="Courier New" panose="020B0604020202020204" pitchFamily="34" charset="0"/>
              <a:buChar char="o"/>
            </a:pPr>
            <a:r>
              <a:rPr lang="en-US">
                <a:solidFill>
                  <a:srgbClr val="FFFF00"/>
                </a:solidFill>
              </a:rPr>
              <a:t>No </a:t>
            </a:r>
            <a:r>
              <a:rPr lang="en-US" err="1">
                <a:solidFill>
                  <a:srgbClr val="FFFF00"/>
                </a:solidFill>
              </a:rPr>
              <a:t>malangulation</a:t>
            </a:r>
            <a:r>
              <a:rPr>
                <a:solidFill>
                  <a:srgbClr val="FFFF00"/>
                </a:solidFill>
              </a:rPr>
              <a:t> or </a:t>
            </a:r>
            <a:r>
              <a:rPr lang="en-US">
                <a:solidFill>
                  <a:srgbClr val="FFFF00"/>
                </a:solidFill>
              </a:rPr>
              <a:t>malrotation</a:t>
            </a:r>
            <a:r>
              <a:rPr>
                <a:solidFill>
                  <a:srgbClr val="FFFF00"/>
                </a:solidFill>
              </a:rPr>
              <a:t>.</a:t>
            </a:r>
            <a:endParaRPr lang="en-US">
              <a:solidFill>
                <a:srgbClr val="FFFF00"/>
              </a:solidFill>
              <a:ea typeface="Calibri"/>
              <a:cs typeface="Calibri"/>
            </a:endParaRPr>
          </a:p>
          <a:p>
            <a:endParaRPr lang="en-US">
              <a:solidFill>
                <a:srgbClr val="FFFF00"/>
              </a:solidFill>
            </a:endParaRPr>
          </a:p>
          <a:p>
            <a:endParaRPr lang="en-US">
              <a:solidFill>
                <a:srgbClr val="FFFF00"/>
              </a:solidFill>
            </a:endParaRPr>
          </a:p>
          <a:p>
            <a:r>
              <a:rPr>
                <a:solidFill>
                  <a:srgbClr val="FFFF00"/>
                </a:solidFill>
              </a:rPr>
              <a:t>Surgical</a:t>
            </a:r>
            <a:endParaRPr lang="en-US">
              <a:solidFill>
                <a:srgbClr val="FFFF00"/>
              </a:solidFill>
            </a:endParaRPr>
          </a:p>
          <a:p>
            <a:pPr lvl="1">
              <a:buFont typeface="Courier New" panose="020B0604020202020204" pitchFamily="34" charset="0"/>
              <a:buChar char="o"/>
            </a:pPr>
            <a:r>
              <a:rPr>
                <a:solidFill>
                  <a:srgbClr val="FFFF00"/>
                </a:solidFill>
              </a:rPr>
              <a:t>Considered for angulation </a:t>
            </a:r>
            <a:endParaRPr lang="en-US">
              <a:solidFill>
                <a:srgbClr val="FFFF00"/>
              </a:solidFill>
            </a:endParaRPr>
          </a:p>
          <a:p>
            <a:pPr lvl="1">
              <a:buFont typeface="Courier New" panose="020B0604020202020204" pitchFamily="34" charset="0"/>
              <a:buChar char="o"/>
            </a:pPr>
            <a:r>
              <a:rPr err="1">
                <a:solidFill>
                  <a:srgbClr val="FFFF00"/>
                </a:solidFill>
              </a:rPr>
              <a:t>pseudoclawing</a:t>
            </a:r>
            <a:endParaRPr lang="en-US">
              <a:solidFill>
                <a:srgbClr val="FFFF00"/>
              </a:solidFill>
              <a:ea typeface="Calibri"/>
              <a:cs typeface="Calibri"/>
            </a:endParaRPr>
          </a:p>
          <a:p>
            <a:pPr lvl="1">
              <a:buFont typeface="Courier New" panose="020B0604020202020204" pitchFamily="34" charset="0"/>
              <a:buChar char="o"/>
            </a:pPr>
            <a:r>
              <a:rPr>
                <a:solidFill>
                  <a:srgbClr val="FFFF00"/>
                </a:solidFill>
              </a:rPr>
              <a:t>rotational deformity</a:t>
            </a:r>
            <a:endParaRPr lang="en-US">
              <a:solidFill>
                <a:srgbClr val="FFFF00"/>
              </a:solidFill>
              <a:ea typeface="Calibri"/>
              <a:cs typeface="Calibri"/>
            </a:endParaRPr>
          </a:p>
          <a:p>
            <a:pPr lvl="1">
              <a:buFont typeface="Courier New" panose="020B0604020202020204" pitchFamily="34" charset="0"/>
              <a:buChar char="o"/>
            </a:pPr>
            <a:r>
              <a:rPr>
                <a:solidFill>
                  <a:srgbClr val="FFFF00"/>
                </a:solidFill>
              </a:rPr>
              <a:t>dorsal </a:t>
            </a:r>
            <a:r>
              <a:rPr lang="en-US">
                <a:solidFill>
                  <a:srgbClr val="FFFF00"/>
                </a:solidFill>
              </a:rPr>
              <a:t>tenting</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BF722995-F3B7-9CD5-0333-3EE39A78B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Surgical Fixation Techniques</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dirty="0">
                <a:solidFill>
                  <a:srgbClr val="FFFF00"/>
                </a:solidFill>
              </a:rPr>
              <a:t>- Kirschner wires (most common)</a:t>
            </a:r>
            <a:endParaRPr lang="en-US" dirty="0">
              <a:solidFill>
                <a:srgbClr val="FFFF00"/>
              </a:solidFill>
              <a:ea typeface="Calibri"/>
              <a:cs typeface="Calibri"/>
            </a:endParaRPr>
          </a:p>
          <a:p>
            <a:r>
              <a:rPr dirty="0">
                <a:solidFill>
                  <a:srgbClr val="FFFF00"/>
                </a:solidFill>
              </a:rPr>
              <a:t>- Interfragmentary screws</a:t>
            </a:r>
            <a:endParaRPr dirty="0">
              <a:solidFill>
                <a:srgbClr val="FFFF00"/>
              </a:solidFill>
              <a:ea typeface="Calibri"/>
              <a:cs typeface="Calibri"/>
            </a:endParaRPr>
          </a:p>
          <a:p>
            <a:r>
              <a:rPr dirty="0">
                <a:solidFill>
                  <a:srgbClr val="FFFF00"/>
                </a:solidFill>
              </a:rPr>
              <a:t>- Plates and screws</a:t>
            </a:r>
            <a:endParaRPr dirty="0">
              <a:solidFill>
                <a:srgbClr val="FFFF00"/>
              </a:solidFill>
              <a:ea typeface="Calibri"/>
              <a:cs typeface="Calibri"/>
            </a:endParaRPr>
          </a:p>
          <a:p>
            <a:r>
              <a:rPr dirty="0">
                <a:solidFill>
                  <a:srgbClr val="FFFF00"/>
                </a:solidFill>
              </a:rPr>
              <a:t>- Intramedullary fixation</a:t>
            </a:r>
            <a:endParaRPr dirty="0">
              <a:solidFill>
                <a:srgbClr val="FFFF00"/>
              </a:solidFill>
              <a:ea typeface="Calibri"/>
              <a:cs typeface="Calibri"/>
            </a:endParaRPr>
          </a:p>
          <a:p>
            <a:r>
              <a:rPr dirty="0">
                <a:solidFill>
                  <a:srgbClr val="FFFF00"/>
                </a:solidFill>
              </a:rPr>
              <a:t>- External fixation</a:t>
            </a:r>
            <a:endParaRPr dirty="0">
              <a:solidFill>
                <a:srgbClr val="FFFF00"/>
              </a:solidFill>
              <a:ea typeface="Calibri"/>
              <a:cs typeface="Calibri"/>
            </a:endParaRPr>
          </a:p>
          <a:p>
            <a:r>
              <a:rPr dirty="0">
                <a:solidFill>
                  <a:srgbClr val="FFFF00"/>
                </a:solidFill>
              </a:rPr>
              <a:t>- Cerclage wiring (adjuvant)</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7DB64A41-79B0-F502-D4E5-777D80154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descr="X-ray of a hand with a broken bone&#10;&#10;AI-generated content may be incorrect.">
            <a:extLst>
              <a:ext uri="{FF2B5EF4-FFF2-40B4-BE49-F238E27FC236}">
                <a16:creationId xmlns:a16="http://schemas.microsoft.com/office/drawing/2014/main" id="{92B2F59D-910F-BC32-7F5D-570766102A86}"/>
              </a:ext>
            </a:extLst>
          </p:cNvPr>
          <p:cNvPicPr>
            <a:picLocks noChangeAspect="1"/>
          </p:cNvPicPr>
          <p:nvPr/>
        </p:nvPicPr>
        <p:blipFill>
          <a:blip r:embed="rId4"/>
          <a:stretch>
            <a:fillRect/>
          </a:stretch>
        </p:blipFill>
        <p:spPr>
          <a:xfrm>
            <a:off x="5671777" y="2592867"/>
            <a:ext cx="6369351" cy="358445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Systematic Review by Taha et al.</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dirty="0">
              <a:solidFill>
                <a:srgbClr val="FFFF00"/>
              </a:solidFill>
            </a:endParaRPr>
          </a:p>
          <a:p>
            <a:r>
              <a:rPr dirty="0">
                <a:solidFill>
                  <a:srgbClr val="FFFF00"/>
                </a:solidFill>
              </a:rPr>
              <a:t>Wide variability in management</a:t>
            </a:r>
            <a:endParaRPr lang="en-US" dirty="0">
              <a:solidFill>
                <a:srgbClr val="FFFF00"/>
              </a:solidFill>
              <a:ea typeface="Calibri"/>
              <a:cs typeface="Calibri"/>
            </a:endParaRPr>
          </a:p>
          <a:p>
            <a:endParaRPr lang="en-US" dirty="0">
              <a:solidFill>
                <a:srgbClr val="FFFF00"/>
              </a:solidFill>
            </a:endParaRPr>
          </a:p>
          <a:p>
            <a:r>
              <a:rPr dirty="0">
                <a:solidFill>
                  <a:srgbClr val="FFFF00"/>
                </a:solidFill>
              </a:rPr>
              <a:t>No clear reporting parameters</a:t>
            </a:r>
            <a:endParaRPr dirty="0">
              <a:solidFill>
                <a:srgbClr val="FFFF00"/>
              </a:solidFill>
              <a:ea typeface="Calibri"/>
              <a:cs typeface="Calibri"/>
            </a:endParaRPr>
          </a:p>
          <a:p>
            <a:endParaRPr lang="en-US" dirty="0">
              <a:solidFill>
                <a:srgbClr val="FFFF00"/>
              </a:solidFill>
            </a:endParaRPr>
          </a:p>
          <a:p>
            <a:r>
              <a:rPr dirty="0">
                <a:solidFill>
                  <a:srgbClr val="FFFF00"/>
                </a:solidFill>
              </a:rPr>
              <a:t>No single technique shown to be superior</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E7A94BD6-605D-8736-B76F-A6C4DF07C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Incidence </a:t>
            </a:r>
            <a:endParaRPr lang="en-US">
              <a:solidFill>
                <a:srgbClr val="FFFF00"/>
              </a:solidFill>
              <a:ea typeface="Calibri Light" panose="020F0302020204030204"/>
              <a:cs typeface="Calibri Light" panose="020F0302020204030204"/>
            </a:endParaRPr>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r>
              <a:rPr>
                <a:solidFill>
                  <a:srgbClr val="FFFF00"/>
                </a:solidFill>
              </a:rPr>
              <a:t>Metacarpal fractures account for 31% of all hand fractures.</a:t>
            </a:r>
            <a:endParaRPr lang="en-US">
              <a:solidFill>
                <a:srgbClr val="FFFF00"/>
              </a:solidFill>
              <a:ea typeface="Calibri"/>
              <a:cs typeface="Calibri"/>
            </a:endParaRPr>
          </a:p>
          <a:p>
            <a:endParaRPr lang="en-US">
              <a:solidFill>
                <a:srgbClr val="FFFF00"/>
              </a:solidFill>
            </a:endParaRPr>
          </a:p>
          <a:p>
            <a:r>
              <a:rPr>
                <a:solidFill>
                  <a:srgbClr val="FFFF00"/>
                </a:solidFill>
              </a:rPr>
              <a:t>Hand fractures represent 19% of all fractures.</a:t>
            </a:r>
            <a:endParaRPr>
              <a:solidFill>
                <a:srgbClr val="FFFF00"/>
              </a:solidFill>
              <a:ea typeface="Calibri"/>
              <a:cs typeface="Calibri"/>
            </a:endParaRPr>
          </a:p>
          <a:p>
            <a:endParaRPr lang="en-US">
              <a:solidFill>
                <a:srgbClr val="FFFF00"/>
              </a:solidFill>
            </a:endParaRPr>
          </a:p>
          <a:p>
            <a:r>
              <a:rPr>
                <a:solidFill>
                  <a:srgbClr val="FFFF00"/>
                </a:solidFill>
              </a:rPr>
              <a:t>Estimated incidence: 8.4 to 13.6 per 100,000 people per year in the U.S.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EB21BB7D-B9F5-D8FC-08D5-140CB69D0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Vasilakis et al. (2019</a:t>
            </a:r>
            <a:r>
              <a:rPr dirty="0"/>
              <a:t>)</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dirty="0">
              <a:solidFill>
                <a:srgbClr val="FFFF00"/>
              </a:solidFill>
            </a:endParaRPr>
          </a:p>
          <a:p>
            <a:r>
              <a:rPr dirty="0">
                <a:solidFill>
                  <a:srgbClr val="FFFF00"/>
                </a:solidFill>
              </a:rPr>
              <a:t>Compared CRPP vs ORIF</a:t>
            </a:r>
            <a:endParaRPr lang="en-US" dirty="0">
              <a:solidFill>
                <a:srgbClr val="FFFF00"/>
              </a:solidFill>
              <a:ea typeface="Calibri"/>
              <a:cs typeface="Calibri"/>
            </a:endParaRPr>
          </a:p>
          <a:p>
            <a:endParaRPr lang="en-US" dirty="0">
              <a:solidFill>
                <a:srgbClr val="FFFF00"/>
              </a:solidFill>
            </a:endParaRPr>
          </a:p>
          <a:p>
            <a:r>
              <a:rPr dirty="0">
                <a:solidFill>
                  <a:srgbClr val="FFFF00"/>
                </a:solidFill>
              </a:rPr>
              <a:t>No difference in functional outcomes</a:t>
            </a:r>
            <a:endParaRPr>
              <a:solidFill>
                <a:srgbClr val="FFFF00"/>
              </a:solidFill>
              <a:ea typeface="Calibri"/>
              <a:cs typeface="Calibri"/>
            </a:endParaRPr>
          </a:p>
          <a:p>
            <a:endParaRPr lang="en-US" dirty="0">
              <a:solidFill>
                <a:srgbClr val="FFFF00"/>
              </a:solidFill>
            </a:endParaRPr>
          </a:p>
          <a:p>
            <a:r>
              <a:rPr dirty="0">
                <a:solidFill>
                  <a:srgbClr val="FFFF00"/>
                </a:solidFill>
              </a:rPr>
              <a:t>Transverse fractures: better ROM with ORIF</a:t>
            </a:r>
            <a:endParaRPr dirty="0">
              <a:solidFill>
                <a:srgbClr val="FFFF00"/>
              </a:solidFill>
              <a:ea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Kibar et al. (2022)</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dirty="0">
              <a:solidFill>
                <a:srgbClr val="FFFF00"/>
              </a:solidFill>
            </a:endParaRPr>
          </a:p>
          <a:p>
            <a:r>
              <a:rPr dirty="0">
                <a:solidFill>
                  <a:srgbClr val="FFFF00"/>
                </a:solidFill>
              </a:rPr>
              <a:t>Compared intramedullary screws vs plate fixation</a:t>
            </a:r>
            <a:endParaRPr lang="en-US" dirty="0">
              <a:solidFill>
                <a:srgbClr val="FFFF00"/>
              </a:solidFill>
              <a:ea typeface="Calibri"/>
              <a:cs typeface="Calibri"/>
            </a:endParaRPr>
          </a:p>
          <a:p>
            <a:endParaRPr lang="en-US" dirty="0">
              <a:solidFill>
                <a:srgbClr val="FFFF00"/>
              </a:solidFill>
            </a:endParaRPr>
          </a:p>
          <a:p>
            <a:r>
              <a:rPr dirty="0">
                <a:solidFill>
                  <a:srgbClr val="FFFF00"/>
                </a:solidFill>
              </a:rPr>
              <a:t>Similar outcomes in motion, grip strength, DASH, VAS, union rates</a:t>
            </a:r>
            <a:endParaRPr>
              <a:solidFill>
                <a:srgbClr val="FFFF00"/>
              </a:solidFill>
              <a:ea typeface="Calibri"/>
              <a:cs typeface="Calibri"/>
            </a:endParaRPr>
          </a:p>
          <a:p>
            <a:endParaRPr lang="en-US" dirty="0">
              <a:solidFill>
                <a:srgbClr val="FFFF00"/>
              </a:solidFill>
              <a:ea typeface="Calibri"/>
              <a:cs typeface="Calibri"/>
            </a:endParaRPr>
          </a:p>
          <a:p>
            <a:r>
              <a:rPr dirty="0">
                <a:solidFill>
                  <a:srgbClr val="FFFF00"/>
                </a:solidFill>
              </a:rPr>
              <a:t>Intramedullary: shorter OR time, fewer complications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8901A96D-4F0C-D9FC-34AD-E76BBA3C5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7" name="Picture 6" descr="A logo with the sun and waves&#10;&#10;Description automatically generated">
            <a:extLst>
              <a:ext uri="{FF2B5EF4-FFF2-40B4-BE49-F238E27FC236}">
                <a16:creationId xmlns:a16="http://schemas.microsoft.com/office/drawing/2014/main" id="{740AE6DF-EE2D-1BAA-73EB-10BC62530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52400"/>
            <a:ext cx="1632457" cy="113428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External Fixation</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dirty="0">
              <a:solidFill>
                <a:srgbClr val="FFFF00"/>
              </a:solidFill>
            </a:endParaRPr>
          </a:p>
          <a:p>
            <a:r>
              <a:rPr dirty="0">
                <a:solidFill>
                  <a:srgbClr val="FFFF00"/>
                </a:solidFill>
              </a:rPr>
              <a:t>Used for open fractures, soft-tissue defects, osteomyelitis</a:t>
            </a:r>
            <a:endParaRPr lang="en-US" dirty="0">
              <a:solidFill>
                <a:srgbClr val="FFFF00"/>
              </a:solidFill>
              <a:ea typeface="Calibri"/>
              <a:cs typeface="Calibri"/>
            </a:endParaRPr>
          </a:p>
          <a:p>
            <a:endParaRPr lang="en-US" dirty="0">
              <a:solidFill>
                <a:srgbClr val="FFFF00"/>
              </a:solidFill>
              <a:ea typeface="Calibri"/>
              <a:cs typeface="Calibri"/>
            </a:endParaRPr>
          </a:p>
          <a:p>
            <a:r>
              <a:rPr dirty="0">
                <a:solidFill>
                  <a:srgbClr val="FFFF00"/>
                </a:solidFill>
              </a:rPr>
              <a:t>Contraindications: osteoporosis, uncontrolled diabetes</a:t>
            </a:r>
            <a:endParaRPr dirty="0">
              <a:solidFill>
                <a:srgbClr val="FFFF00"/>
              </a:solidFill>
              <a:ea typeface="Calibri"/>
              <a:cs typeface="Calibri"/>
            </a:endParaRPr>
          </a:p>
          <a:p>
            <a:endParaRPr lang="en-US" dirty="0">
              <a:solidFill>
                <a:srgbClr val="FFFF00"/>
              </a:solidFill>
            </a:endParaRPr>
          </a:p>
          <a:p>
            <a:r>
              <a:rPr dirty="0">
                <a:solidFill>
                  <a:srgbClr val="FFFF00"/>
                </a:solidFill>
              </a:rPr>
              <a:t>Complications: infection, tendon irritation, nonunion</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0D5DF370-51A6-D149-2B51-2C5AA0EB2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Surgery Summary</a:t>
            </a:r>
          </a:p>
        </p:txBody>
      </p:sp>
      <p:sp>
        <p:nvSpPr>
          <p:cNvPr id="3" name="Content Placeholder 2"/>
          <p:cNvSpPr>
            <a:spLocks noGrp="1"/>
          </p:cNvSpPr>
          <p:nvPr>
            <p:ph idx="1"/>
          </p:nvPr>
        </p:nvSpPr>
        <p:spPr/>
        <p:txBody>
          <a:bodyPr vert="horz" lIns="91440" tIns="45720" rIns="91440" bIns="45720" rtlCol="0" anchor="t">
            <a:normAutofit/>
          </a:bodyPr>
          <a:lstStyle/>
          <a:p>
            <a:endParaRPr lang="en-US" dirty="0">
              <a:solidFill>
                <a:srgbClr val="FFFF00"/>
              </a:solidFill>
            </a:endParaRPr>
          </a:p>
          <a:p>
            <a:r>
              <a:rPr dirty="0">
                <a:solidFill>
                  <a:srgbClr val="FFFF00"/>
                </a:solidFill>
              </a:rPr>
              <a:t>No single superior treatment technique</a:t>
            </a:r>
            <a:endParaRPr lang="en-US" dirty="0">
              <a:solidFill>
                <a:srgbClr val="FFFF00"/>
              </a:solidFill>
              <a:ea typeface="Calibri"/>
              <a:cs typeface="Calibri"/>
            </a:endParaRPr>
          </a:p>
          <a:p>
            <a:endParaRPr lang="en-US" dirty="0">
              <a:solidFill>
                <a:srgbClr val="FFFF00"/>
              </a:solidFill>
            </a:endParaRPr>
          </a:p>
          <a:p>
            <a:r>
              <a:rPr dirty="0">
                <a:solidFill>
                  <a:srgbClr val="FFFF00"/>
                </a:solidFill>
              </a:rPr>
              <a:t>Choice depends on fracture pattern and patient factors</a:t>
            </a:r>
            <a:endParaRPr>
              <a:solidFill>
                <a:srgbClr val="FFFF00"/>
              </a:solidFill>
              <a:ea typeface="Calibri"/>
              <a:cs typeface="Calibri"/>
            </a:endParaRPr>
          </a:p>
          <a:p>
            <a:endParaRPr lang="en-US" dirty="0">
              <a:solidFill>
                <a:srgbClr val="FFFF00"/>
              </a:solidFill>
            </a:endParaRPr>
          </a:p>
          <a:p>
            <a:r>
              <a:rPr dirty="0">
                <a:solidFill>
                  <a:srgbClr val="FFFF00"/>
                </a:solidFill>
              </a:rPr>
              <a:t>Need for standardized outcomes and further research</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04C63DBB-DE60-3599-D202-857C31E89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1491" y="1135278"/>
            <a:ext cx="9066509" cy="1121906"/>
          </a:xfrm>
        </p:spPr>
        <p:txBody>
          <a:bodyPr/>
          <a:lstStyle/>
          <a:p>
            <a:r>
              <a:rPr>
                <a:solidFill>
                  <a:srgbClr val="FFFF00"/>
                </a:solidFill>
              </a:rPr>
              <a:t>Metacarpal Base Fractures</a:t>
            </a:r>
          </a:p>
        </p:txBody>
      </p:sp>
      <p:sp>
        <p:nvSpPr>
          <p:cNvPr id="3" name="Subtitle 2"/>
          <p:cNvSpPr>
            <a:spLocks noGrp="1"/>
          </p:cNvSpPr>
          <p:nvPr>
            <p:ph type="subTitle" idx="1"/>
          </p:nvPr>
        </p:nvSpPr>
        <p:spPr/>
        <p:txBody>
          <a:bodyPr vert="horz" lIns="91440" tIns="45720" rIns="91440" bIns="45720" rtlCol="0" anchor="t">
            <a:normAutofit/>
          </a:bodyPr>
          <a:lstStyle/>
          <a:p>
            <a:endParaRPr lang="en-US">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A34A4C13-2795-2F4D-FC2B-57C1849D8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6" name="Picture 5" descr="X-ray of a human wrist&#10;&#10;AI-generated content may be incorrect.">
            <a:extLst>
              <a:ext uri="{FF2B5EF4-FFF2-40B4-BE49-F238E27FC236}">
                <a16:creationId xmlns:a16="http://schemas.microsoft.com/office/drawing/2014/main" id="{5447A97B-5A1C-B249-1F66-A9E8155E3D6D}"/>
              </a:ext>
            </a:extLst>
          </p:cNvPr>
          <p:cNvPicPr>
            <a:picLocks noChangeAspect="1"/>
          </p:cNvPicPr>
          <p:nvPr/>
        </p:nvPicPr>
        <p:blipFill>
          <a:blip r:embed="rId4"/>
          <a:stretch>
            <a:fillRect/>
          </a:stretch>
        </p:blipFill>
        <p:spPr>
          <a:xfrm>
            <a:off x="1643241" y="2530414"/>
            <a:ext cx="2478839" cy="4155057"/>
          </a:xfrm>
          <a:prstGeom prst="rect">
            <a:avLst/>
          </a:prstGeom>
        </p:spPr>
      </p:pic>
      <p:pic>
        <p:nvPicPr>
          <p:cNvPr id="7" name="Picture 6" descr="X-ray of a hand&#10;&#10;AI-generated content may be incorrect.">
            <a:extLst>
              <a:ext uri="{FF2B5EF4-FFF2-40B4-BE49-F238E27FC236}">
                <a16:creationId xmlns:a16="http://schemas.microsoft.com/office/drawing/2014/main" id="{6186C90E-C3EA-8CBA-9FB1-E7BE3079E2C5}"/>
              </a:ext>
            </a:extLst>
          </p:cNvPr>
          <p:cNvPicPr>
            <a:picLocks noChangeAspect="1"/>
          </p:cNvPicPr>
          <p:nvPr/>
        </p:nvPicPr>
        <p:blipFill>
          <a:blip r:embed="rId5"/>
          <a:stretch>
            <a:fillRect/>
          </a:stretch>
        </p:blipFill>
        <p:spPr>
          <a:xfrm>
            <a:off x="4782179" y="2550813"/>
            <a:ext cx="2713907" cy="4128639"/>
          </a:xfrm>
          <a:prstGeom prst="rect">
            <a:avLst/>
          </a:prstGeom>
        </p:spPr>
      </p:pic>
      <p:pic>
        <p:nvPicPr>
          <p:cNvPr id="9" name="Picture 8" descr="A x-ray of a hand&#10;&#10;AI-generated content may be incorrect.">
            <a:extLst>
              <a:ext uri="{FF2B5EF4-FFF2-40B4-BE49-F238E27FC236}">
                <a16:creationId xmlns:a16="http://schemas.microsoft.com/office/drawing/2014/main" id="{05E6036E-854D-6D8E-5B1C-761B9CE2C341}"/>
              </a:ext>
            </a:extLst>
          </p:cNvPr>
          <p:cNvPicPr>
            <a:picLocks noChangeAspect="1"/>
          </p:cNvPicPr>
          <p:nvPr/>
        </p:nvPicPr>
        <p:blipFill>
          <a:blip r:embed="rId6"/>
          <a:stretch>
            <a:fillRect/>
          </a:stretch>
        </p:blipFill>
        <p:spPr>
          <a:xfrm>
            <a:off x="8040089" y="2533022"/>
            <a:ext cx="2624766" cy="4164221"/>
          </a:xfrm>
          <a:prstGeom prst="rect">
            <a:avLst/>
          </a:prstGeom>
        </p:spPr>
      </p:pic>
    </p:spTree>
    <p:extLst>
      <p:ext uri="{BB962C8B-B14F-4D97-AF65-F5344CB8AC3E}">
        <p14:creationId xmlns:p14="http://schemas.microsoft.com/office/powerpoint/2010/main" val="2340870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Rarity and Diagnostic Challenges</a:t>
            </a:r>
            <a:endParaRPr lang="en-US"/>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a:solidFill>
                  <a:srgbClr val="FFFF00"/>
                </a:solidFill>
              </a:rPr>
              <a:t>• Metacarpal base fractures are relatively uncommon compared to neck and shaft fractures.</a:t>
            </a:r>
            <a:endParaRPr lang="en-US">
              <a:solidFill>
                <a:srgbClr val="FFFF00"/>
              </a:solidFill>
              <a:ea typeface="Calibri"/>
              <a:cs typeface="Calibri"/>
            </a:endParaRPr>
          </a:p>
          <a:p>
            <a:endParaRPr lang="en-US">
              <a:solidFill>
                <a:srgbClr val="FFFF00"/>
              </a:solidFill>
            </a:endParaRPr>
          </a:p>
          <a:p>
            <a:pPr marL="0" indent="0">
              <a:buNone/>
            </a:pPr>
            <a:r>
              <a:rPr>
                <a:solidFill>
                  <a:srgbClr val="FFFF00"/>
                </a:solidFill>
              </a:rPr>
              <a:t>• Diagnosis is often difficult, leading to underdiagnosis and under-reporting.</a:t>
            </a:r>
            <a:endParaRPr>
              <a:solidFill>
                <a:srgbClr val="FFFF00"/>
              </a:solidFill>
              <a:ea typeface="Calibri"/>
              <a:cs typeface="Calibri"/>
            </a:endParaRPr>
          </a:p>
          <a:p>
            <a:endParaRPr lang="en-US">
              <a:solidFill>
                <a:srgbClr val="FFFF00"/>
              </a:solidFill>
            </a:endParaRPr>
          </a:p>
          <a:p>
            <a:pPr marL="0" indent="0">
              <a:buNone/>
            </a:pPr>
            <a:r>
              <a:rPr>
                <a:solidFill>
                  <a:srgbClr val="FFFF00"/>
                </a:solidFill>
              </a:rPr>
              <a:t>• High index of suspicion is needed for patients with pain at carpometacarpal joints after axial load.</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B0D1183F-AA91-76F1-8DA8-DFD1092B9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681402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Anatomical Considerations</a:t>
            </a:r>
            <a:endParaRPr lang="en-US"/>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a:solidFill>
                <a:srgbClr val="FFFF00"/>
              </a:solidFill>
            </a:endParaRPr>
          </a:p>
          <a:p>
            <a:pPr marL="0" indent="0">
              <a:buNone/>
            </a:pPr>
            <a:r>
              <a:rPr>
                <a:solidFill>
                  <a:srgbClr val="FFFF00"/>
                </a:solidFill>
              </a:rPr>
              <a:t>•</a:t>
            </a:r>
            <a:r>
              <a:rPr lang="en-US">
                <a:solidFill>
                  <a:srgbClr val="FFFF00"/>
                </a:solidFill>
              </a:rPr>
              <a:t> </a:t>
            </a:r>
            <a:r>
              <a:rPr>
                <a:solidFill>
                  <a:srgbClr val="FFFF00"/>
                </a:solidFill>
              </a:rPr>
              <a:t>Stability from carpometacarpal ligaments and interossei</a:t>
            </a:r>
            <a:endParaRPr lang="en-US">
              <a:solidFill>
                <a:srgbClr val="FFFF00"/>
              </a:solidFill>
              <a:ea typeface="Calibri"/>
              <a:cs typeface="Calibri"/>
            </a:endParaRPr>
          </a:p>
          <a:p>
            <a:endParaRPr lang="en-US">
              <a:solidFill>
                <a:srgbClr val="FFFF00"/>
              </a:solidFill>
              <a:ea typeface="Calibri"/>
              <a:cs typeface="Calibri"/>
            </a:endParaRPr>
          </a:p>
          <a:p>
            <a:pPr marL="0" indent="0">
              <a:buNone/>
            </a:pPr>
            <a:r>
              <a:rPr>
                <a:solidFill>
                  <a:srgbClr val="FFFF00"/>
                </a:solidFill>
              </a:rPr>
              <a:t>• Motion increases </a:t>
            </a:r>
            <a:r>
              <a:rPr err="1">
                <a:solidFill>
                  <a:srgbClr val="FFFF00"/>
                </a:solidFill>
              </a:rPr>
              <a:t>ulnarly</a:t>
            </a:r>
            <a:r>
              <a:rPr>
                <a:solidFill>
                  <a:srgbClr val="FFFF00"/>
                </a:solidFill>
              </a:rPr>
              <a:t> from second to fifth metacarpals</a:t>
            </a:r>
            <a:endParaRPr lang="en-US">
              <a:solidFill>
                <a:srgbClr val="FFFF00"/>
              </a:solidFill>
              <a:ea typeface="Calibri"/>
              <a:cs typeface="Calibri"/>
            </a:endParaRPr>
          </a:p>
          <a:p>
            <a:endParaRPr>
              <a:solidFill>
                <a:srgbClr val="FFFF00"/>
              </a:solidFill>
              <a:ea typeface="Calibri"/>
              <a:cs typeface="Calibri"/>
            </a:endParaRPr>
          </a:p>
          <a:p>
            <a:pPr marL="0" indent="0">
              <a:buNone/>
            </a:pPr>
            <a:r>
              <a:rPr>
                <a:solidFill>
                  <a:srgbClr val="FFFF00"/>
                </a:solidFill>
              </a:rPr>
              <a:t>• Tendon insertions (ECRL, ECRB, ECU) can cause deforming forces and avulsion fractures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775A8AEC-5866-E244-67AE-F70440C91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363699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Treatment Options</a:t>
            </a:r>
            <a:endParaRPr lang="en-US"/>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a:solidFill>
                  <a:srgbClr val="FFFF00"/>
                </a:solidFill>
              </a:rPr>
              <a:t>• Based on case reports and small series due to rarity</a:t>
            </a:r>
            <a:endParaRPr lang="en-US">
              <a:solidFill>
                <a:srgbClr val="FFFF00"/>
              </a:solidFill>
              <a:ea typeface="Calibri"/>
              <a:cs typeface="Calibri"/>
            </a:endParaRPr>
          </a:p>
          <a:p>
            <a:pPr marL="0" indent="0">
              <a:buNone/>
            </a:pPr>
            <a:endParaRPr lang="en-US">
              <a:solidFill>
                <a:srgbClr val="FFFF00"/>
              </a:solidFill>
            </a:endParaRPr>
          </a:p>
          <a:p>
            <a:pPr marL="0" indent="0">
              <a:buNone/>
            </a:pPr>
            <a:r>
              <a:rPr>
                <a:solidFill>
                  <a:srgbClr val="FFFF00"/>
                </a:solidFill>
              </a:rPr>
              <a:t>• Second metacarpal: surgical treatment to restore ECRL function</a:t>
            </a:r>
            <a:endParaRPr>
              <a:solidFill>
                <a:srgbClr val="FFFF00"/>
              </a:solidFill>
              <a:ea typeface="Calibri"/>
              <a:cs typeface="Calibri"/>
            </a:endParaRPr>
          </a:p>
          <a:p>
            <a:pPr marL="0" indent="0">
              <a:buNone/>
            </a:pPr>
            <a:endParaRPr lang="en-US">
              <a:solidFill>
                <a:srgbClr val="FFFF00"/>
              </a:solidFill>
            </a:endParaRPr>
          </a:p>
          <a:p>
            <a:pPr marL="0" indent="0">
              <a:buNone/>
            </a:pPr>
            <a:r>
              <a:rPr>
                <a:solidFill>
                  <a:srgbClr val="FFFF00"/>
                </a:solidFill>
              </a:rPr>
              <a:t>• Third metacarpal: surgical treatment may restore musculotendinous function</a:t>
            </a:r>
            <a:endParaRPr>
              <a:solidFill>
                <a:srgbClr val="FFFF00"/>
              </a:solidFill>
              <a:ea typeface="Calibri"/>
              <a:cs typeface="Calibri"/>
            </a:endParaRPr>
          </a:p>
          <a:p>
            <a:pPr marL="0" indent="0">
              <a:buNone/>
            </a:pPr>
            <a:endParaRPr lang="en-US">
              <a:solidFill>
                <a:srgbClr val="FFFF00"/>
              </a:solidFill>
            </a:endParaRPr>
          </a:p>
          <a:p>
            <a:pPr marL="0" indent="0">
              <a:buNone/>
            </a:pPr>
            <a:r>
              <a:rPr>
                <a:solidFill>
                  <a:srgbClr val="FFFF00"/>
                </a:solidFill>
              </a:rPr>
              <a:t>• Fourth and fifth metacarpals: immobilization in 30° wrist extension recommended.</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3C4C3E5A-5436-62E8-D093-68229CC2F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971948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Outcomes from Studies</a:t>
            </a:r>
            <a:endParaRPr lang="en-US"/>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buNone/>
            </a:pPr>
            <a:r>
              <a:rPr dirty="0">
                <a:solidFill>
                  <a:srgbClr val="FFFF00"/>
                </a:solidFill>
              </a:rPr>
              <a:t>• Closed reduction and immobilization showed good results with low-grade arthrosis.</a:t>
            </a:r>
            <a:endParaRPr lang="en-US" dirty="0">
              <a:solidFill>
                <a:srgbClr val="FFFF00"/>
              </a:solidFill>
              <a:ea typeface="Calibri"/>
              <a:cs typeface="Calibri"/>
            </a:endParaRPr>
          </a:p>
          <a:p>
            <a:pPr marL="0" indent="0">
              <a:buNone/>
            </a:pPr>
            <a:endParaRPr lang="en-US" dirty="0">
              <a:solidFill>
                <a:srgbClr val="FFFF00"/>
              </a:solidFill>
            </a:endParaRPr>
          </a:p>
          <a:p>
            <a:pPr marL="0" indent="0">
              <a:buNone/>
            </a:pPr>
            <a:r>
              <a:rPr dirty="0">
                <a:solidFill>
                  <a:srgbClr val="FFFF00"/>
                </a:solidFill>
              </a:rPr>
              <a:t>• Surgical treatment improved alignment in displaced fractures.</a:t>
            </a:r>
            <a:endParaRPr dirty="0">
              <a:solidFill>
                <a:srgbClr val="FFFF00"/>
              </a:solidFill>
              <a:ea typeface="Calibri"/>
              <a:cs typeface="Calibri"/>
            </a:endParaRPr>
          </a:p>
          <a:p>
            <a:pPr marL="0" indent="0">
              <a:buNone/>
            </a:pPr>
            <a:endParaRPr lang="en-US" dirty="0">
              <a:solidFill>
                <a:srgbClr val="FFFF00"/>
              </a:solidFill>
            </a:endParaRPr>
          </a:p>
          <a:p>
            <a:pPr marL="0" indent="0">
              <a:buNone/>
            </a:pPr>
            <a:r>
              <a:rPr dirty="0">
                <a:solidFill>
                  <a:srgbClr val="FFFF00"/>
                </a:solidFill>
              </a:rPr>
              <a:t>• Similar rates (~40%) of intermittent pain in both surgical and nonsurgical groups.</a:t>
            </a:r>
            <a:endParaRPr dirty="0">
              <a:solidFill>
                <a:srgbClr val="FFFF00"/>
              </a:solidFill>
              <a:ea typeface="Calibri"/>
              <a:cs typeface="Calibri"/>
            </a:endParaRPr>
          </a:p>
          <a:p>
            <a:pPr marL="0" indent="0">
              <a:buNone/>
            </a:pPr>
            <a:endParaRPr lang="en-US" dirty="0">
              <a:solidFill>
                <a:srgbClr val="FFFF00"/>
              </a:solidFill>
            </a:endParaRPr>
          </a:p>
          <a:p>
            <a:pPr marL="0" indent="0">
              <a:buNone/>
            </a:pPr>
            <a:r>
              <a:rPr dirty="0">
                <a:solidFill>
                  <a:srgbClr val="FFFF00"/>
                </a:solidFill>
              </a:rPr>
              <a:t>• 2023 study: &gt;90% grip strength, 99–100% total active motion, low pain/disability scores.</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7A07EA6D-881A-72A7-3790-BA547E812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949968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1491" y="1135278"/>
            <a:ext cx="9066509" cy="992753"/>
          </a:xfrm>
        </p:spPr>
        <p:txBody>
          <a:bodyPr/>
          <a:lstStyle/>
          <a:p>
            <a:r>
              <a:rPr>
                <a:solidFill>
                  <a:srgbClr val="FFFF00"/>
                </a:solidFill>
              </a:rPr>
              <a:t>Thumb Metacarpal Fractures</a:t>
            </a:r>
          </a:p>
        </p:txBody>
      </p:sp>
      <p:sp>
        <p:nvSpPr>
          <p:cNvPr id="3" name="Subtitle 2"/>
          <p:cNvSpPr>
            <a:spLocks noGrp="1"/>
          </p:cNvSpPr>
          <p:nvPr>
            <p:ph type="subTitle" idx="1"/>
          </p:nvPr>
        </p:nvSpPr>
        <p:spPr/>
        <p:txBody>
          <a:bodyPr vert="horz" lIns="91440" tIns="45720" rIns="91440" bIns="45720" rtlCol="0" anchor="t">
            <a:normAutofit/>
          </a:bodyPr>
          <a:lstStyle/>
          <a:p>
            <a:endParaRPr lang="en-US">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FA3A2944-5036-E8D0-D4A1-E3DA172C3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4" name="Picture 3">
            <a:extLst>
              <a:ext uri="{FF2B5EF4-FFF2-40B4-BE49-F238E27FC236}">
                <a16:creationId xmlns:a16="http://schemas.microsoft.com/office/drawing/2014/main" id="{1DE2537D-0542-E9B6-EF7E-692AF37A1BDE}"/>
              </a:ext>
            </a:extLst>
          </p:cNvPr>
          <p:cNvPicPr>
            <a:picLocks noChangeAspect="1"/>
          </p:cNvPicPr>
          <p:nvPr/>
        </p:nvPicPr>
        <p:blipFill>
          <a:blip r:embed="rId4"/>
          <a:stretch>
            <a:fillRect/>
          </a:stretch>
        </p:blipFill>
        <p:spPr>
          <a:xfrm>
            <a:off x="2024065" y="2535358"/>
            <a:ext cx="8158251" cy="3771359"/>
          </a:xfrm>
          <a:prstGeom prst="rect">
            <a:avLst/>
          </a:prstGeom>
        </p:spPr>
      </p:pic>
    </p:spTree>
    <p:extLst>
      <p:ext uri="{BB962C8B-B14F-4D97-AF65-F5344CB8AC3E}">
        <p14:creationId xmlns:p14="http://schemas.microsoft.com/office/powerpoint/2010/main" val="1238697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Demographic Patterns</a:t>
            </a:r>
            <a:endParaRPr lang="en-US">
              <a:solidFill>
                <a:srgbClr val="FFFF00"/>
              </a:solidFill>
              <a:ea typeface="Calibri Light" panose="020F0302020204030204"/>
              <a:cs typeface="Calibri Light" panose="020F0302020204030204"/>
            </a:endParaRPr>
          </a:p>
        </p:txBody>
      </p:sp>
      <p:sp>
        <p:nvSpPr>
          <p:cNvPr id="3" name="Content Placeholder 2"/>
          <p:cNvSpPr>
            <a:spLocks noGrp="1"/>
          </p:cNvSpPr>
          <p:nvPr>
            <p:ph idx="1"/>
          </p:nvPr>
        </p:nvSpPr>
        <p:spPr/>
        <p:txBody>
          <a:bodyPr vert="horz" lIns="91440" tIns="45720" rIns="91440" bIns="45720" rtlCol="0" anchor="t">
            <a:normAutofit/>
          </a:bodyPr>
          <a:lstStyle/>
          <a:p>
            <a:r>
              <a:rPr>
                <a:solidFill>
                  <a:srgbClr val="FFFF00"/>
                </a:solidFill>
              </a:rPr>
              <a:t>Highest incidence in young males.</a:t>
            </a:r>
            <a:endParaRPr lang="en-US">
              <a:solidFill>
                <a:srgbClr val="FFFF00"/>
              </a:solidFill>
              <a:ea typeface="Calibri"/>
              <a:cs typeface="Calibri"/>
            </a:endParaRPr>
          </a:p>
          <a:p>
            <a:endParaRPr lang="en-US">
              <a:solidFill>
                <a:srgbClr val="FFFF00"/>
              </a:solidFill>
            </a:endParaRPr>
          </a:p>
          <a:p>
            <a:r>
              <a:rPr>
                <a:solidFill>
                  <a:srgbClr val="FFFF00"/>
                </a:solidFill>
              </a:rPr>
              <a:t>Ages 10–19: 38.8 per 100,000/year.</a:t>
            </a:r>
            <a:endParaRPr>
              <a:solidFill>
                <a:srgbClr val="FFFF00"/>
              </a:solidFill>
              <a:ea typeface="Calibri"/>
              <a:cs typeface="Calibri"/>
            </a:endParaRPr>
          </a:p>
          <a:p>
            <a:endParaRPr lang="en-US">
              <a:solidFill>
                <a:srgbClr val="FFFF00"/>
              </a:solidFill>
            </a:endParaRPr>
          </a:p>
          <a:p>
            <a:r>
              <a:rPr>
                <a:solidFill>
                  <a:srgbClr val="FFFF00"/>
                </a:solidFill>
              </a:rPr>
              <a:t>Ages 20–29: 28.4 per 100,000/year.</a:t>
            </a:r>
            <a:endParaRPr>
              <a:solidFill>
                <a:srgbClr val="FFFF00"/>
              </a:solidFill>
              <a:ea typeface="Calibri"/>
              <a:cs typeface="Calibri"/>
            </a:endParaRPr>
          </a:p>
          <a:p>
            <a:endParaRPr lang="en-US">
              <a:solidFill>
                <a:srgbClr val="FFFF00"/>
              </a:solidFill>
            </a:endParaRPr>
          </a:p>
          <a:p>
            <a:r>
              <a:rPr>
                <a:solidFill>
                  <a:srgbClr val="FFFF00"/>
                </a:solidFill>
              </a:rPr>
              <a:t>Men: 23 per 100,000 vs. Women: 4.5 per 100,000.</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7C1CE5C0-4620-B4AC-2159-AEC358110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160029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Overview</a:t>
            </a:r>
            <a:endParaRPr lang="en-US">
              <a:solidFill>
                <a:srgbClr val="FFFF00"/>
              </a:solidFill>
            </a:endParaRPr>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r>
              <a:rPr>
                <a:solidFill>
                  <a:srgbClr val="FFFF00"/>
                </a:solidFill>
              </a:rPr>
              <a:t>Thumb metacarpal fractures are most common at the base and account for 4% of all hand fractures</a:t>
            </a:r>
            <a:endParaRPr lang="en-US">
              <a:solidFill>
                <a:srgbClr val="FFFF00"/>
              </a:solidFill>
              <a:ea typeface="Calibri"/>
              <a:cs typeface="Calibri"/>
            </a:endParaRPr>
          </a:p>
          <a:p>
            <a:endParaRPr lang="en-US">
              <a:solidFill>
                <a:srgbClr val="FFFF00"/>
              </a:solidFill>
              <a:ea typeface="Calibri"/>
              <a:cs typeface="Calibri"/>
            </a:endParaRPr>
          </a:p>
          <a:p>
            <a:endParaRPr lang="en-US">
              <a:solidFill>
                <a:srgbClr val="FFFF00"/>
              </a:solidFill>
              <a:ea typeface="Calibri"/>
              <a:cs typeface="Calibri"/>
            </a:endParaRPr>
          </a:p>
          <a:p>
            <a:r>
              <a:rPr>
                <a:solidFill>
                  <a:srgbClr val="FFFF00"/>
                </a:solidFill>
              </a:rPr>
              <a:t>They require a different approach due to unique anatomy and function</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3A201305-2605-59D3-9426-B6056FDAA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57368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B69F9-2C7B-BCDE-EE34-9FD24ABB7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4DB6C9-C9F9-06B8-27F5-A9501624A842}"/>
              </a:ext>
            </a:extLst>
          </p:cNvPr>
          <p:cNvSpPr>
            <a:spLocks noGrp="1"/>
          </p:cNvSpPr>
          <p:nvPr>
            <p:ph type="title"/>
          </p:nvPr>
        </p:nvSpPr>
        <p:spPr/>
        <p:txBody>
          <a:bodyPr/>
          <a:lstStyle/>
          <a:p>
            <a:pPr algn="ctr"/>
            <a:r>
              <a:rPr lang="en-US">
                <a:solidFill>
                  <a:srgbClr val="FFFF00"/>
                </a:solidFill>
                <a:latin typeface="Arial"/>
                <a:cs typeface="Arial"/>
              </a:rPr>
              <a:t>Bennett </a:t>
            </a:r>
            <a:r>
              <a:rPr lang="en-US" err="1">
                <a:solidFill>
                  <a:srgbClr val="FFFF00"/>
                </a:solidFill>
                <a:latin typeface="Arial"/>
                <a:cs typeface="Arial"/>
              </a:rPr>
              <a:t>Fx</a:t>
            </a:r>
            <a:endParaRPr lang="en-US" err="1">
              <a:solidFill>
                <a:srgbClr val="FFFF00"/>
              </a:solidFill>
              <a:latin typeface="Arial" panose="020B0604020202020204" pitchFamily="34" charset="0"/>
              <a:cs typeface="Arial" panose="020B0604020202020204" pitchFamily="34" charset="0"/>
            </a:endParaRPr>
          </a:p>
        </p:txBody>
      </p:sp>
      <p:pic>
        <p:nvPicPr>
          <p:cNvPr id="4" name="Picture 3" descr="A logo with the sun and waves&#10;&#10;Description automatically generated">
            <a:extLst>
              <a:ext uri="{FF2B5EF4-FFF2-40B4-BE49-F238E27FC236}">
                <a16:creationId xmlns:a16="http://schemas.microsoft.com/office/drawing/2014/main" id="{49290BBC-2A81-F28F-569C-CEFD6CDC5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8" name="Content Placeholder 7" descr="A diagram of a skeleton&#10;&#10;AI-generated content may be incorrect.">
            <a:extLst>
              <a:ext uri="{FF2B5EF4-FFF2-40B4-BE49-F238E27FC236}">
                <a16:creationId xmlns:a16="http://schemas.microsoft.com/office/drawing/2014/main" id="{01206ECA-EEE3-504E-5008-326574571898}"/>
              </a:ext>
            </a:extLst>
          </p:cNvPr>
          <p:cNvPicPr>
            <a:picLocks noGrp="1" noChangeAspect="1"/>
          </p:cNvPicPr>
          <p:nvPr>
            <p:ph idx="1"/>
          </p:nvPr>
        </p:nvPicPr>
        <p:blipFill>
          <a:blip r:embed="rId4"/>
          <a:stretch>
            <a:fillRect/>
          </a:stretch>
        </p:blipFill>
        <p:spPr>
          <a:xfrm>
            <a:off x="1624273" y="1743281"/>
            <a:ext cx="4893370" cy="4380325"/>
          </a:xfrm>
          <a:prstGeom prst="rect">
            <a:avLst/>
          </a:prstGeom>
        </p:spPr>
      </p:pic>
      <p:pic>
        <p:nvPicPr>
          <p:cNvPr id="9" name="Picture 8" descr="An x-ray of a hand&#10;&#10;AI-generated content may be incorrect.">
            <a:extLst>
              <a:ext uri="{FF2B5EF4-FFF2-40B4-BE49-F238E27FC236}">
                <a16:creationId xmlns:a16="http://schemas.microsoft.com/office/drawing/2014/main" id="{8F28714B-AEE0-D426-C7A4-314E7F8DF221}"/>
              </a:ext>
            </a:extLst>
          </p:cNvPr>
          <p:cNvPicPr>
            <a:picLocks noChangeAspect="1"/>
          </p:cNvPicPr>
          <p:nvPr/>
        </p:nvPicPr>
        <p:blipFill>
          <a:blip r:embed="rId5"/>
          <a:stretch>
            <a:fillRect/>
          </a:stretch>
        </p:blipFill>
        <p:spPr>
          <a:xfrm>
            <a:off x="6870200" y="1732115"/>
            <a:ext cx="2981846" cy="4406290"/>
          </a:xfrm>
          <a:prstGeom prst="rect">
            <a:avLst/>
          </a:prstGeom>
        </p:spPr>
      </p:pic>
    </p:spTree>
    <p:extLst>
      <p:ext uri="{BB962C8B-B14F-4D97-AF65-F5344CB8AC3E}">
        <p14:creationId xmlns:p14="http://schemas.microsoft.com/office/powerpoint/2010/main" val="3708888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2E02A-32B0-A5B2-679A-A714A27B4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B9816-7551-F947-0680-5979088593FD}"/>
              </a:ext>
            </a:extLst>
          </p:cNvPr>
          <p:cNvSpPr>
            <a:spLocks noGrp="1"/>
          </p:cNvSpPr>
          <p:nvPr>
            <p:ph type="title"/>
          </p:nvPr>
        </p:nvSpPr>
        <p:spPr/>
        <p:txBody>
          <a:bodyPr/>
          <a:lstStyle/>
          <a:p>
            <a:pPr algn="ctr"/>
            <a:r>
              <a:rPr lang="en-US">
                <a:solidFill>
                  <a:srgbClr val="FFFF00"/>
                </a:solidFill>
                <a:latin typeface="Arial"/>
                <a:cs typeface="Arial"/>
              </a:rPr>
              <a:t>Bennett Fx</a:t>
            </a:r>
            <a:endParaRPr lang="en-US">
              <a:solidFill>
                <a:srgbClr val="FFFF00"/>
              </a:solidFill>
              <a:latin typeface="Arial" panose="020B0604020202020204" pitchFamily="34" charset="0"/>
              <a:cs typeface="Arial" panose="020B0604020202020204" pitchFamily="34" charset="0"/>
            </a:endParaRPr>
          </a:p>
        </p:txBody>
      </p:sp>
      <p:pic>
        <p:nvPicPr>
          <p:cNvPr id="5" name="Content Placeholder 4" descr="X-ray of a hand and a broken hand&#10;&#10;AI-generated content may be incorrect.">
            <a:extLst>
              <a:ext uri="{FF2B5EF4-FFF2-40B4-BE49-F238E27FC236}">
                <a16:creationId xmlns:a16="http://schemas.microsoft.com/office/drawing/2014/main" id="{38A1A60C-91A4-B558-5A2E-9828339763A1}"/>
              </a:ext>
            </a:extLst>
          </p:cNvPr>
          <p:cNvPicPr>
            <a:picLocks noGrp="1" noChangeAspect="1"/>
          </p:cNvPicPr>
          <p:nvPr>
            <p:ph idx="1"/>
          </p:nvPr>
        </p:nvPicPr>
        <p:blipFill>
          <a:blip r:embed="rId3"/>
          <a:stretch>
            <a:fillRect/>
          </a:stretch>
        </p:blipFill>
        <p:spPr>
          <a:xfrm>
            <a:off x="2122817" y="1719787"/>
            <a:ext cx="7946365" cy="3872900"/>
          </a:xfrm>
          <a:prstGeom prst="rect">
            <a:avLst/>
          </a:prstGeom>
        </p:spPr>
      </p:pic>
      <p:pic>
        <p:nvPicPr>
          <p:cNvPr id="4" name="Picture 3" descr="A logo with the sun and waves&#10;&#10;Description automatically generated">
            <a:extLst>
              <a:ext uri="{FF2B5EF4-FFF2-40B4-BE49-F238E27FC236}">
                <a16:creationId xmlns:a16="http://schemas.microsoft.com/office/drawing/2014/main" id="{C77E7E50-9D8B-118C-AB09-C324E4FDA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719832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026C5-5F72-5911-D64B-3E42583AD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EFE693-EE88-BC42-BCB0-1AC67FE0F196}"/>
              </a:ext>
            </a:extLst>
          </p:cNvPr>
          <p:cNvSpPr>
            <a:spLocks noGrp="1"/>
          </p:cNvSpPr>
          <p:nvPr>
            <p:ph type="title"/>
          </p:nvPr>
        </p:nvSpPr>
        <p:spPr/>
        <p:txBody>
          <a:bodyPr/>
          <a:lstStyle/>
          <a:p>
            <a:pPr algn="ctr"/>
            <a:r>
              <a:rPr lang="en-US">
                <a:solidFill>
                  <a:srgbClr val="FFFF00"/>
                </a:solidFill>
                <a:latin typeface="Arial"/>
                <a:cs typeface="Arial"/>
              </a:rPr>
              <a:t>Rolando </a:t>
            </a:r>
            <a:r>
              <a:rPr lang="en-US" err="1">
                <a:solidFill>
                  <a:srgbClr val="FFFF00"/>
                </a:solidFill>
                <a:latin typeface="Arial"/>
                <a:cs typeface="Arial"/>
              </a:rPr>
              <a:t>Fx</a:t>
            </a:r>
            <a:endParaRPr lang="en-US" err="1">
              <a:solidFill>
                <a:srgbClr val="FFFF00"/>
              </a:solidFill>
              <a:latin typeface="Arial" panose="020B0604020202020204" pitchFamily="34" charset="0"/>
              <a:cs typeface="Arial" panose="020B0604020202020204" pitchFamily="34" charset="0"/>
            </a:endParaRPr>
          </a:p>
        </p:txBody>
      </p:sp>
      <p:pic>
        <p:nvPicPr>
          <p:cNvPr id="5" name="Content Placeholder 4" descr="Rolando’s fracture is a 3-part intraarticular fracture of the base of the thumb metacarpal.">
            <a:extLst>
              <a:ext uri="{FF2B5EF4-FFF2-40B4-BE49-F238E27FC236}">
                <a16:creationId xmlns:a16="http://schemas.microsoft.com/office/drawing/2014/main" id="{38D7BC1F-06CE-0E48-DD8A-9AE251622620}"/>
              </a:ext>
            </a:extLst>
          </p:cNvPr>
          <p:cNvPicPr>
            <a:picLocks noGrp="1" noChangeAspect="1"/>
          </p:cNvPicPr>
          <p:nvPr>
            <p:ph idx="1"/>
          </p:nvPr>
        </p:nvPicPr>
        <p:blipFill>
          <a:blip r:embed="rId3"/>
          <a:stretch>
            <a:fillRect/>
          </a:stretch>
        </p:blipFill>
        <p:spPr>
          <a:xfrm>
            <a:off x="1633188" y="1696229"/>
            <a:ext cx="5403171" cy="4106923"/>
          </a:xfrm>
          <a:prstGeom prst="rect">
            <a:avLst/>
          </a:prstGeom>
        </p:spPr>
      </p:pic>
      <p:pic>
        <p:nvPicPr>
          <p:cNvPr id="4" name="Picture 3" descr="A logo with the sun and waves&#10;&#10;Description automatically generated">
            <a:extLst>
              <a:ext uri="{FF2B5EF4-FFF2-40B4-BE49-F238E27FC236}">
                <a16:creationId xmlns:a16="http://schemas.microsoft.com/office/drawing/2014/main" id="{788D57BB-B345-D666-97F0-9FDA3D577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6" name="Picture 5" descr="X-ray of a hand&#10;&#10;AI-generated content may be incorrect.">
            <a:extLst>
              <a:ext uri="{FF2B5EF4-FFF2-40B4-BE49-F238E27FC236}">
                <a16:creationId xmlns:a16="http://schemas.microsoft.com/office/drawing/2014/main" id="{7DC2429F-35EA-1B08-BD6A-6A7B3D6CDE94}"/>
              </a:ext>
            </a:extLst>
          </p:cNvPr>
          <p:cNvPicPr>
            <a:picLocks noChangeAspect="1"/>
          </p:cNvPicPr>
          <p:nvPr/>
        </p:nvPicPr>
        <p:blipFill>
          <a:blip r:embed="rId5"/>
          <a:stretch>
            <a:fillRect/>
          </a:stretch>
        </p:blipFill>
        <p:spPr>
          <a:xfrm>
            <a:off x="7619551" y="1678377"/>
            <a:ext cx="2905125" cy="4133850"/>
          </a:xfrm>
          <a:prstGeom prst="rect">
            <a:avLst/>
          </a:prstGeom>
        </p:spPr>
      </p:pic>
    </p:spTree>
    <p:extLst>
      <p:ext uri="{BB962C8B-B14F-4D97-AF65-F5344CB8AC3E}">
        <p14:creationId xmlns:p14="http://schemas.microsoft.com/office/powerpoint/2010/main" val="3511341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B232D-609F-BF63-501E-2307F52C1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BD648-707F-2451-59CD-1E12B0B46DF5}"/>
              </a:ext>
            </a:extLst>
          </p:cNvPr>
          <p:cNvSpPr>
            <a:spLocks noGrp="1"/>
          </p:cNvSpPr>
          <p:nvPr>
            <p:ph type="title"/>
          </p:nvPr>
        </p:nvSpPr>
        <p:spPr/>
        <p:txBody>
          <a:bodyPr/>
          <a:lstStyle/>
          <a:p>
            <a:pPr algn="ctr"/>
            <a:r>
              <a:rPr lang="en-US">
                <a:solidFill>
                  <a:srgbClr val="FFFF00"/>
                </a:solidFill>
                <a:latin typeface="Arial"/>
                <a:cs typeface="Arial"/>
              </a:rPr>
              <a:t>Rolando</a:t>
            </a:r>
            <a:endParaRPr lang="en-US">
              <a:solidFill>
                <a:srgbClr val="FFFF00"/>
              </a:solidFill>
              <a:latin typeface="Arial" panose="020B0604020202020204" pitchFamily="34" charset="0"/>
              <a:cs typeface="Arial" panose="020B0604020202020204" pitchFamily="34" charset="0"/>
            </a:endParaRPr>
          </a:p>
        </p:txBody>
      </p:sp>
      <p:pic>
        <p:nvPicPr>
          <p:cNvPr id="5" name="Content Placeholder 4" descr="Cut the 2.0 mm LCP to length so that 2 screws can be fixed in the distal diaphyseal fragment.">
            <a:extLst>
              <a:ext uri="{FF2B5EF4-FFF2-40B4-BE49-F238E27FC236}">
                <a16:creationId xmlns:a16="http://schemas.microsoft.com/office/drawing/2014/main" id="{D6F525D1-658F-4148-1111-8248F9B100AB}"/>
              </a:ext>
            </a:extLst>
          </p:cNvPr>
          <p:cNvPicPr>
            <a:picLocks noGrp="1" noChangeAspect="1"/>
          </p:cNvPicPr>
          <p:nvPr>
            <p:ph idx="1"/>
          </p:nvPr>
        </p:nvPicPr>
        <p:blipFill>
          <a:blip r:embed="rId3"/>
          <a:stretch>
            <a:fillRect/>
          </a:stretch>
        </p:blipFill>
        <p:spPr>
          <a:xfrm>
            <a:off x="1633188" y="1983776"/>
            <a:ext cx="5877624" cy="4351338"/>
          </a:xfrm>
          <a:prstGeom prst="rect">
            <a:avLst/>
          </a:prstGeom>
        </p:spPr>
      </p:pic>
      <p:pic>
        <p:nvPicPr>
          <p:cNvPr id="4" name="Picture 3" descr="A logo with the sun and waves&#10;&#10;Description automatically generated">
            <a:extLst>
              <a:ext uri="{FF2B5EF4-FFF2-40B4-BE49-F238E27FC236}">
                <a16:creationId xmlns:a16="http://schemas.microsoft.com/office/drawing/2014/main" id="{3FD3FF3D-CB36-92D8-5E08-B14ED6BF4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6" name="Picture 5" descr="X-ray of a bone with a metal post&#10;&#10;AI-generated content may be incorrect.">
            <a:extLst>
              <a:ext uri="{FF2B5EF4-FFF2-40B4-BE49-F238E27FC236}">
                <a16:creationId xmlns:a16="http://schemas.microsoft.com/office/drawing/2014/main" id="{D1AE19E9-2A22-9AA2-8221-332F9542ED6C}"/>
              </a:ext>
            </a:extLst>
          </p:cNvPr>
          <p:cNvPicPr>
            <a:picLocks noChangeAspect="1"/>
          </p:cNvPicPr>
          <p:nvPr/>
        </p:nvPicPr>
        <p:blipFill>
          <a:blip r:embed="rId5"/>
          <a:stretch>
            <a:fillRect/>
          </a:stretch>
        </p:blipFill>
        <p:spPr>
          <a:xfrm>
            <a:off x="8129857" y="1987041"/>
            <a:ext cx="2934059" cy="4364786"/>
          </a:xfrm>
          <a:prstGeom prst="rect">
            <a:avLst/>
          </a:prstGeom>
        </p:spPr>
      </p:pic>
    </p:spTree>
    <p:extLst>
      <p:ext uri="{BB962C8B-B14F-4D97-AF65-F5344CB8AC3E}">
        <p14:creationId xmlns:p14="http://schemas.microsoft.com/office/powerpoint/2010/main" val="540358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3A0FD-9158-9113-214F-4C0ADF7EF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2CF9F1-3B7B-3144-0B88-2B64D7C60918}"/>
              </a:ext>
            </a:extLst>
          </p:cNvPr>
          <p:cNvSpPr>
            <a:spLocks noGrp="1"/>
          </p:cNvSpPr>
          <p:nvPr>
            <p:ph type="title"/>
          </p:nvPr>
        </p:nvSpPr>
        <p:spPr/>
        <p:txBody>
          <a:bodyPr/>
          <a:lstStyle/>
          <a:p>
            <a:pPr algn="ctr"/>
            <a:r>
              <a:rPr lang="en-US">
                <a:solidFill>
                  <a:srgbClr val="FFFF00"/>
                </a:solidFill>
                <a:latin typeface="Arial"/>
                <a:cs typeface="Arial"/>
              </a:rPr>
              <a:t>Extraarticular</a:t>
            </a:r>
            <a:endParaRPr lang="en-US">
              <a:solidFill>
                <a:srgbClr val="FFFF00"/>
              </a:solidFill>
              <a:latin typeface="Arial" panose="020B0604020202020204" pitchFamily="34" charset="0"/>
              <a:cs typeface="Arial" panose="020B0604020202020204" pitchFamily="34" charset="0"/>
            </a:endParaRPr>
          </a:p>
        </p:txBody>
      </p:sp>
      <p:pic>
        <p:nvPicPr>
          <p:cNvPr id="5" name="Content Placeholder 4" descr="A close-up of a bone&#10;&#10;AI-generated content may be incorrect.">
            <a:extLst>
              <a:ext uri="{FF2B5EF4-FFF2-40B4-BE49-F238E27FC236}">
                <a16:creationId xmlns:a16="http://schemas.microsoft.com/office/drawing/2014/main" id="{C5DDB69B-9189-847F-D86E-273AF05D2E1A}"/>
              </a:ext>
            </a:extLst>
          </p:cNvPr>
          <p:cNvPicPr>
            <a:picLocks noGrp="1" noChangeAspect="1"/>
          </p:cNvPicPr>
          <p:nvPr>
            <p:ph idx="1"/>
          </p:nvPr>
        </p:nvPicPr>
        <p:blipFill>
          <a:blip r:embed="rId3"/>
          <a:stretch>
            <a:fillRect/>
          </a:stretch>
        </p:blipFill>
        <p:spPr>
          <a:xfrm>
            <a:off x="4790724" y="1709698"/>
            <a:ext cx="2618296" cy="4206455"/>
          </a:xfrm>
          <a:prstGeom prst="rect">
            <a:avLst/>
          </a:prstGeom>
        </p:spPr>
      </p:pic>
      <p:pic>
        <p:nvPicPr>
          <p:cNvPr id="4" name="Picture 3" descr="A logo with the sun and waves&#10;&#10;Description automatically generated">
            <a:extLst>
              <a:ext uri="{FF2B5EF4-FFF2-40B4-BE49-F238E27FC236}">
                <a16:creationId xmlns:a16="http://schemas.microsoft.com/office/drawing/2014/main" id="{635169C7-EDBE-80F6-BA52-268BDC52F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575394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Outcomes from Studies</a:t>
            </a:r>
            <a:endParaRPr lang="en-US"/>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dirty="0">
                <a:solidFill>
                  <a:srgbClr val="FFFF00"/>
                </a:solidFill>
              </a:rPr>
              <a:t>• </a:t>
            </a:r>
            <a:r>
              <a:rPr dirty="0" err="1">
                <a:solidFill>
                  <a:srgbClr val="FFFF00"/>
                </a:solidFill>
              </a:rPr>
              <a:t>Pechlaner</a:t>
            </a:r>
            <a:r>
              <a:rPr dirty="0">
                <a:solidFill>
                  <a:srgbClr val="FFFF00"/>
                </a:solidFill>
              </a:rPr>
              <a:t> et al (2003): Compared closed reduction with Kirschner wire vs open reduction</a:t>
            </a:r>
            <a:endParaRPr lang="en-US" dirty="0">
              <a:solidFill>
                <a:srgbClr val="FFFF00"/>
              </a:solidFill>
              <a:ea typeface="Calibri"/>
              <a:cs typeface="Calibri"/>
            </a:endParaRPr>
          </a:p>
          <a:p>
            <a:pPr marL="0" indent="0">
              <a:buNone/>
            </a:pPr>
            <a:endParaRPr lang="en-US" dirty="0">
              <a:solidFill>
                <a:srgbClr val="FFFF00"/>
              </a:solidFill>
            </a:endParaRPr>
          </a:p>
          <a:p>
            <a:pPr marL="0" indent="0">
              <a:buNone/>
            </a:pPr>
            <a:r>
              <a:rPr dirty="0">
                <a:solidFill>
                  <a:srgbClr val="FFFF00"/>
                </a:solidFill>
              </a:rPr>
              <a:t>• No significant differences in motion, grip, or clinical outcome</a:t>
            </a:r>
            <a:endParaRPr dirty="0">
              <a:solidFill>
                <a:srgbClr val="FFFF00"/>
              </a:solidFill>
              <a:ea typeface="Calibri"/>
              <a:cs typeface="Calibri"/>
            </a:endParaRPr>
          </a:p>
          <a:p>
            <a:pPr marL="0" indent="0">
              <a:buNone/>
            </a:pPr>
            <a:endParaRPr lang="en-US" dirty="0">
              <a:solidFill>
                <a:srgbClr val="FFFF00"/>
              </a:solidFill>
            </a:endParaRPr>
          </a:p>
          <a:p>
            <a:pPr marL="0" indent="0">
              <a:buNone/>
            </a:pPr>
            <a:r>
              <a:rPr dirty="0">
                <a:solidFill>
                  <a:srgbClr val="FFFF00"/>
                </a:solidFill>
              </a:rPr>
              <a:t>• Percutaneous group had more adduction deformity, linked to arthritis but not symptoms</a:t>
            </a:r>
            <a:endParaRPr dirty="0">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7871B2C8-5F4C-4926-2A24-24B87EDA5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122704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CCDDD-8DA5-0A12-8773-A324D7A26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25F53-78B2-36D8-646E-4BC35E4E399F}"/>
              </a:ext>
            </a:extLst>
          </p:cNvPr>
          <p:cNvSpPr>
            <a:spLocks noGrp="1"/>
          </p:cNvSpPr>
          <p:nvPr>
            <p:ph type="title"/>
          </p:nvPr>
        </p:nvSpPr>
        <p:spPr/>
        <p:txBody>
          <a:bodyPr/>
          <a:lstStyle/>
          <a:p>
            <a:pPr algn="ctr"/>
            <a:r>
              <a:rPr lang="en-US">
                <a:solidFill>
                  <a:srgbClr val="FFFF00"/>
                </a:solidFill>
                <a:latin typeface="Arial"/>
                <a:cs typeface="Arial"/>
              </a:rPr>
              <a:t>What are the national treatment trends?</a:t>
            </a:r>
            <a:endParaRPr lang="en-US">
              <a:solidFill>
                <a:srgbClr val="FFFF00"/>
              </a:solidFill>
              <a:latin typeface="Arial" panose="020B0604020202020204" pitchFamily="34" charset="0"/>
              <a:cs typeface="Arial" panose="020B0604020202020204" pitchFamily="34" charset="0"/>
            </a:endParaRPr>
          </a:p>
        </p:txBody>
      </p:sp>
      <p:pic>
        <p:nvPicPr>
          <p:cNvPr id="4" name="Picture 3" descr="A logo with the sun and waves&#10;&#10;Description automatically generated">
            <a:extLst>
              <a:ext uri="{FF2B5EF4-FFF2-40B4-BE49-F238E27FC236}">
                <a16:creationId xmlns:a16="http://schemas.microsoft.com/office/drawing/2014/main" id="{1C9C5683-67AA-A9CA-182A-1AFD26F5D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450073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sp>
        <p:nvSpPr>
          <p:cNvPr id="3" name="Content Placeholder 2"/>
          <p:cNvSpPr>
            <a:spLocks noGrp="1"/>
          </p:cNvSpPr>
          <p:nvPr>
            <p:ph idx="1"/>
          </p:nvPr>
        </p:nvSpPr>
        <p:spPr>
          <a:xfrm>
            <a:off x="1981200" y="2893513"/>
            <a:ext cx="8229600" cy="3232650"/>
          </a:xfrm>
        </p:spPr>
        <p:txBody>
          <a:bodyPr vert="horz" lIns="91440" tIns="45720" rIns="91440" bIns="45720" rtlCol="0" anchor="t">
            <a:normAutofit/>
          </a:bodyPr>
          <a:lstStyle/>
          <a:p>
            <a:pPr marL="0" indent="0">
              <a:buNone/>
            </a:pPr>
            <a:r>
              <a:rPr lang="en-US">
                <a:solidFill>
                  <a:srgbClr val="FFFF00"/>
                </a:solidFill>
              </a:rPr>
              <a:t>Luciani et al. JHS 2024</a:t>
            </a:r>
            <a:endParaRPr lang="en-US">
              <a:solidFill>
                <a:srgbClr val="FFFF00"/>
              </a:solidFill>
              <a:ea typeface="Calibri"/>
              <a:cs typeface="Calibri"/>
            </a:endParaRPr>
          </a:p>
          <a:p>
            <a:pPr marL="0" indent="0">
              <a:buNone/>
            </a:pPr>
            <a:endParaRPr lang="en-US">
              <a:solidFill>
                <a:srgbClr val="FFFF00"/>
              </a:solidFill>
              <a:ea typeface="Calibri"/>
              <a:cs typeface="Calibri"/>
            </a:endParaRPr>
          </a:p>
          <a:p>
            <a:pPr marL="0" indent="0">
              <a:buNone/>
            </a:pPr>
            <a:r>
              <a:rPr>
                <a:solidFill>
                  <a:srgbClr val="FFFF00"/>
                </a:solidFill>
              </a:rPr>
              <a:t>• Retrospective review of 611 </a:t>
            </a:r>
            <a:r>
              <a:rPr lang="en-US">
                <a:solidFill>
                  <a:srgbClr val="FFFF00"/>
                </a:solidFill>
              </a:rPr>
              <a:t>5MCN </a:t>
            </a:r>
            <a:r>
              <a:rPr lang="en-US" err="1">
                <a:solidFill>
                  <a:srgbClr val="FFFF00"/>
                </a:solidFill>
              </a:rPr>
              <a:t>Fx</a:t>
            </a:r>
            <a:r>
              <a:rPr lang="en-US">
                <a:solidFill>
                  <a:srgbClr val="FFFF00"/>
                </a:solidFill>
              </a:rPr>
              <a:t> </a:t>
            </a:r>
            <a:r>
              <a:rPr>
                <a:solidFill>
                  <a:srgbClr val="FFFF00"/>
                </a:solidFill>
              </a:rPr>
              <a:t>cases from 2012–2020</a:t>
            </a:r>
            <a:r>
              <a:rPr lang="en-US">
                <a:solidFill>
                  <a:srgbClr val="FFFF00"/>
                </a:solidFill>
              </a:rPr>
              <a:t> in a large healthcare system</a:t>
            </a:r>
            <a:endParaRPr>
              <a:solidFill>
                <a:srgbClr val="FFFF00"/>
              </a:solidFill>
            </a:endParaRPr>
          </a:p>
        </p:txBody>
      </p:sp>
      <p:pic>
        <p:nvPicPr>
          <p:cNvPr id="5" name="Picture 4">
            <a:extLst>
              <a:ext uri="{FF2B5EF4-FFF2-40B4-BE49-F238E27FC236}">
                <a16:creationId xmlns:a16="http://schemas.microsoft.com/office/drawing/2014/main" id="{2532F81B-27B8-8CD1-7A20-A81A0AF3D512}"/>
              </a:ext>
            </a:extLst>
          </p:cNvPr>
          <p:cNvPicPr>
            <a:picLocks noChangeAspect="1"/>
          </p:cNvPicPr>
          <p:nvPr/>
        </p:nvPicPr>
        <p:blipFill>
          <a:blip r:embed="rId3"/>
          <a:stretch>
            <a:fillRect/>
          </a:stretch>
        </p:blipFill>
        <p:spPr>
          <a:xfrm>
            <a:off x="2077024" y="274639"/>
            <a:ext cx="8037953" cy="2130359"/>
          </a:xfrm>
          <a:prstGeom prst="rect">
            <a:avLst/>
          </a:prstGeom>
        </p:spPr>
      </p:pic>
      <p:pic>
        <p:nvPicPr>
          <p:cNvPr id="6" name="Picture 5" descr="A logo with the sun and waves&#10;&#10;Description automatically generated">
            <a:extLst>
              <a:ext uri="{FF2B5EF4-FFF2-40B4-BE49-F238E27FC236}">
                <a16:creationId xmlns:a16="http://schemas.microsoft.com/office/drawing/2014/main" id="{61516F61-FE05-67E1-A366-4A1A5B524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842609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Key Results and Trends</a:t>
            </a:r>
            <a:endParaRPr lang="en-US"/>
          </a:p>
        </p:txBody>
      </p:sp>
      <p:sp>
        <p:nvSpPr>
          <p:cNvPr id="3" name="Content Placeholder 2"/>
          <p:cNvSpPr>
            <a:spLocks noGrp="1"/>
          </p:cNvSpPr>
          <p:nvPr>
            <p:ph idx="1"/>
          </p:nvPr>
        </p:nvSpPr>
        <p:spPr/>
        <p:txBody>
          <a:bodyPr vert="horz" lIns="91440" tIns="45720" rIns="91440" bIns="45720" rtlCol="0" anchor="t">
            <a:noAutofit/>
          </a:bodyPr>
          <a:lstStyle/>
          <a:p>
            <a:pPr marL="0" indent="0">
              <a:buNone/>
            </a:pPr>
            <a:r>
              <a:rPr sz="2400">
                <a:solidFill>
                  <a:srgbClr val="FFFF00"/>
                </a:solidFill>
              </a:rPr>
              <a:t>• </a:t>
            </a:r>
            <a:r>
              <a:rPr lang="en-US" sz="2400">
                <a:solidFill>
                  <a:srgbClr val="FFFF00"/>
                </a:solidFill>
              </a:rPr>
              <a:t>5MCN fractures:  </a:t>
            </a:r>
            <a:r>
              <a:rPr sz="2400">
                <a:solidFill>
                  <a:srgbClr val="FFFF00"/>
                </a:solidFill>
              </a:rPr>
              <a:t>90% nonsurgical 10% surgically</a:t>
            </a:r>
            <a:endParaRPr lang="en-US" sz="2400">
              <a:solidFill>
                <a:srgbClr val="FFFF00"/>
              </a:solidFill>
              <a:ea typeface="Calibri"/>
              <a:cs typeface="Calibri"/>
            </a:endParaRPr>
          </a:p>
          <a:p>
            <a:pPr marL="0" indent="0">
              <a:buNone/>
            </a:pPr>
            <a:endParaRPr sz="2400">
              <a:solidFill>
                <a:srgbClr val="FFFF00"/>
              </a:solidFill>
              <a:ea typeface="Calibri"/>
              <a:cs typeface="Calibri"/>
            </a:endParaRPr>
          </a:p>
          <a:p>
            <a:pPr marL="0" indent="0">
              <a:buNone/>
            </a:pPr>
            <a:r>
              <a:rPr sz="2400">
                <a:solidFill>
                  <a:srgbClr val="FFFF00"/>
                </a:solidFill>
              </a:rPr>
              <a:t>• No nonsurgical cases required later surgery for nonunion or malunion</a:t>
            </a:r>
            <a:endParaRPr lang="en-US" sz="2400">
              <a:solidFill>
                <a:srgbClr val="FFFF00"/>
              </a:solidFill>
              <a:ea typeface="Calibri"/>
              <a:cs typeface="Calibri"/>
            </a:endParaRPr>
          </a:p>
          <a:p>
            <a:pPr marL="0" indent="0">
              <a:buNone/>
            </a:pPr>
            <a:endParaRPr sz="2400">
              <a:solidFill>
                <a:srgbClr val="FFFF00"/>
              </a:solidFill>
              <a:ea typeface="Calibri"/>
              <a:cs typeface="Calibri"/>
            </a:endParaRPr>
          </a:p>
          <a:p>
            <a:pPr marL="0" indent="0">
              <a:buNone/>
            </a:pPr>
            <a:r>
              <a:rPr sz="2400">
                <a:solidFill>
                  <a:srgbClr val="FFFF00"/>
                </a:solidFill>
              </a:rPr>
              <a:t>• Use of soft dressings increased over time; &gt;20% by 2020</a:t>
            </a:r>
            <a:endParaRPr sz="2400">
              <a:solidFill>
                <a:srgbClr val="FFFF00"/>
              </a:solidFill>
              <a:ea typeface="Calibri"/>
              <a:cs typeface="Calibri"/>
            </a:endParaRPr>
          </a:p>
          <a:p>
            <a:pPr marL="0" indent="0">
              <a:buNone/>
            </a:pPr>
            <a:endParaRPr lang="en-US" sz="2400">
              <a:solidFill>
                <a:srgbClr val="FFFF00"/>
              </a:solidFill>
              <a:ea typeface="Calibri"/>
              <a:cs typeface="Calibri"/>
            </a:endParaRPr>
          </a:p>
          <a:p>
            <a:pPr marL="0" indent="0">
              <a:buNone/>
            </a:pPr>
            <a:r>
              <a:rPr sz="2400">
                <a:solidFill>
                  <a:srgbClr val="FFFF00"/>
                </a:solidFill>
              </a:rPr>
              <a:t>• Factors increasing likelihood of surgery: higher angulation, associated injuries, workers' compensation, treatment by hand surgeon</a:t>
            </a:r>
            <a:endParaRPr lang="en-US" sz="2400">
              <a:solidFill>
                <a:srgbClr val="FFFF00"/>
              </a:solidFill>
              <a:ea typeface="Calibri"/>
              <a:cs typeface="Calibri"/>
            </a:endParaRPr>
          </a:p>
          <a:p>
            <a:pPr marL="0" indent="0">
              <a:buNone/>
            </a:pPr>
            <a:endParaRPr sz="2400">
              <a:solidFill>
                <a:srgbClr val="FFFF00"/>
              </a:solidFill>
              <a:ea typeface="Calibri"/>
              <a:cs typeface="Calibri"/>
            </a:endParaRPr>
          </a:p>
          <a:p>
            <a:pPr marL="0" indent="0">
              <a:buNone/>
            </a:pPr>
            <a:r>
              <a:rPr sz="2400">
                <a:solidFill>
                  <a:srgbClr val="FFFF00"/>
                </a:solidFill>
              </a:rPr>
              <a:t>• 21% of patients received care only in the ED.</a:t>
            </a:r>
            <a:endParaRPr sz="240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C0CD76CE-0F3A-A381-1124-70E482F36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73303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4800">
                <a:solidFill>
                  <a:srgbClr val="FFFF00"/>
                </a:solidFill>
              </a:rPr>
              <a:t>Socioeconomic Impact</a:t>
            </a:r>
            <a:endParaRPr lang="en-US" sz="4800">
              <a:solidFill>
                <a:srgbClr val="FFFF00"/>
              </a:solidFill>
            </a:endParaRPr>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r>
              <a:rPr>
                <a:solidFill>
                  <a:srgbClr val="FFFF00"/>
                </a:solidFill>
              </a:rPr>
              <a:t>Incidence increases with decreasing socioeconomic status.</a:t>
            </a:r>
            <a:endParaRPr lang="en-US">
              <a:solidFill>
                <a:srgbClr val="FFFF00"/>
              </a:solidFill>
              <a:ea typeface="Calibri"/>
              <a:cs typeface="Calibri"/>
            </a:endParaRPr>
          </a:p>
          <a:p>
            <a:endParaRPr lang="en-US">
              <a:solidFill>
                <a:srgbClr val="FFFF00"/>
              </a:solidFill>
            </a:endParaRPr>
          </a:p>
          <a:p>
            <a:r>
              <a:rPr>
                <a:solidFill>
                  <a:srgbClr val="FFFF00"/>
                </a:solidFill>
              </a:rPr>
              <a:t>69% more fractures in lowest income quartile compared to highest.</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7EA48A0A-AA41-37D8-0872-70851D80B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Conclusions and Implications</a:t>
            </a:r>
            <a:endParaRPr lang="en-US"/>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pPr marL="0" indent="0">
              <a:buNone/>
            </a:pPr>
            <a:r>
              <a:rPr>
                <a:solidFill>
                  <a:srgbClr val="FFFF00"/>
                </a:solidFill>
              </a:rPr>
              <a:t>• </a:t>
            </a:r>
            <a:r>
              <a:rPr>
                <a:solidFill>
                  <a:srgbClr val="FF0000"/>
                </a:solidFill>
              </a:rPr>
              <a:t>Most 5MCN fractures can be managed </a:t>
            </a:r>
            <a:r>
              <a:rPr err="1">
                <a:solidFill>
                  <a:srgbClr val="FF0000"/>
                </a:solidFill>
              </a:rPr>
              <a:t>nonsurgically</a:t>
            </a:r>
            <a:r>
              <a:rPr>
                <a:solidFill>
                  <a:srgbClr val="FF0000"/>
                </a:solidFill>
              </a:rPr>
              <a:t> with good outcomes</a:t>
            </a:r>
            <a:endParaRPr lang="en-US">
              <a:solidFill>
                <a:srgbClr val="FF0000"/>
              </a:solidFill>
              <a:ea typeface="Calibri"/>
              <a:cs typeface="Calibri"/>
            </a:endParaRPr>
          </a:p>
          <a:p>
            <a:pPr marL="0" indent="0">
              <a:buNone/>
            </a:pPr>
            <a:endParaRPr>
              <a:solidFill>
                <a:srgbClr val="FFFF00"/>
              </a:solidFill>
              <a:ea typeface="Calibri"/>
              <a:cs typeface="Calibri"/>
            </a:endParaRPr>
          </a:p>
          <a:p>
            <a:pPr marL="0" indent="0">
              <a:buNone/>
            </a:pPr>
            <a:r>
              <a:rPr>
                <a:solidFill>
                  <a:srgbClr val="FFFF00"/>
                </a:solidFill>
              </a:rPr>
              <a:t>• Increasing trend toward soft dressing use reflects evolving practice</a:t>
            </a:r>
            <a:endParaRPr lang="en-US">
              <a:solidFill>
                <a:srgbClr val="FFFF00"/>
              </a:solidFill>
              <a:ea typeface="Calibri"/>
              <a:cs typeface="Calibri"/>
            </a:endParaRPr>
          </a:p>
          <a:p>
            <a:pPr marL="0" indent="0">
              <a:buNone/>
            </a:pPr>
            <a:endParaRPr>
              <a:solidFill>
                <a:srgbClr val="FFFF00"/>
              </a:solidFill>
              <a:ea typeface="Calibri"/>
              <a:cs typeface="Calibri"/>
            </a:endParaRPr>
          </a:p>
          <a:p>
            <a:pPr marL="0" indent="0">
              <a:buNone/>
            </a:pPr>
            <a:r>
              <a:rPr>
                <a:solidFill>
                  <a:srgbClr val="FFFF00"/>
                </a:solidFill>
              </a:rPr>
              <a:t>• Surgical treatment influenced by clinical and demographic factors</a:t>
            </a:r>
            <a:endParaRPr lang="en-US">
              <a:solidFill>
                <a:srgbClr val="FFFF00"/>
              </a:solidFill>
              <a:ea typeface="Calibri"/>
              <a:cs typeface="Calibri"/>
            </a:endParaRPr>
          </a:p>
          <a:p>
            <a:pPr marL="0" indent="0">
              <a:buNone/>
            </a:pPr>
            <a:endParaRPr>
              <a:solidFill>
                <a:srgbClr val="FFFF00"/>
              </a:solidFill>
              <a:ea typeface="Calibri"/>
              <a:cs typeface="Calibri"/>
            </a:endParaRPr>
          </a:p>
          <a:p>
            <a:pPr marL="0" indent="0">
              <a:buNone/>
            </a:pPr>
            <a:r>
              <a:rPr>
                <a:solidFill>
                  <a:srgbClr val="FFFF00"/>
                </a:solidFill>
              </a:rPr>
              <a:t>• ED-only care common among patients with mental health conditions</a:t>
            </a:r>
            <a:endParaRPr lang="en-US">
              <a:solidFill>
                <a:srgbClr val="FFFF00"/>
              </a:solidFill>
              <a:ea typeface="Calibri"/>
              <a:cs typeface="Calibri"/>
            </a:endParaRPr>
          </a:p>
          <a:p>
            <a:pPr marL="0" indent="0">
              <a:buNone/>
            </a:pPr>
            <a:endParaRPr>
              <a:solidFill>
                <a:srgbClr val="FFFF00"/>
              </a:solidFill>
              <a:ea typeface="Calibri"/>
              <a:cs typeface="Calibri"/>
            </a:endParaRPr>
          </a:p>
          <a:p>
            <a:pPr marL="0" indent="0">
              <a:buNone/>
            </a:pPr>
            <a:r>
              <a:rPr>
                <a:solidFill>
                  <a:srgbClr val="FFFF00"/>
                </a:solidFill>
              </a:rPr>
              <a:t>• Findings support reevaluation of surgical indications and follow-up protocols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C374C2B8-ECC9-1552-CF22-155A4DD5D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510751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46FD5-3826-3AC0-CD65-0E2FD7B8A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F02CB-F9B2-A9C3-84BF-47A09B88E23A}"/>
              </a:ext>
            </a:extLst>
          </p:cNvPr>
          <p:cNvSpPr>
            <a:spLocks noGrp="1"/>
          </p:cNvSpPr>
          <p:nvPr>
            <p:ph type="title"/>
          </p:nvPr>
        </p:nvSpPr>
        <p:spPr/>
        <p:txBody>
          <a:bodyPr/>
          <a:lstStyle/>
          <a:p>
            <a:pPr algn="ctr"/>
            <a:endParaRPr lang="en-US">
              <a:solidFill>
                <a:srgbClr val="FFFF00"/>
              </a:solidFill>
              <a:latin typeface="Arial" panose="020B0604020202020204" pitchFamily="34" charset="0"/>
              <a:cs typeface="Arial" panose="020B0604020202020204" pitchFamily="34" charset="0"/>
            </a:endParaRPr>
          </a:p>
        </p:txBody>
      </p:sp>
      <p:pic>
        <p:nvPicPr>
          <p:cNvPr id="5" name="Content Placeholder 4" descr="A close up of a document&#10;&#10;AI-generated content may be incorrect.">
            <a:extLst>
              <a:ext uri="{FF2B5EF4-FFF2-40B4-BE49-F238E27FC236}">
                <a16:creationId xmlns:a16="http://schemas.microsoft.com/office/drawing/2014/main" id="{F705796E-C871-977F-5C7E-9BC1B75D8392}"/>
              </a:ext>
            </a:extLst>
          </p:cNvPr>
          <p:cNvPicPr>
            <a:picLocks noGrp="1" noChangeAspect="1"/>
          </p:cNvPicPr>
          <p:nvPr>
            <p:ph idx="1"/>
          </p:nvPr>
        </p:nvPicPr>
        <p:blipFill>
          <a:blip r:embed="rId3"/>
          <a:stretch>
            <a:fillRect/>
          </a:stretch>
        </p:blipFill>
        <p:spPr>
          <a:xfrm>
            <a:off x="2387373" y="371588"/>
            <a:ext cx="7403646" cy="2388053"/>
          </a:xfrm>
          <a:prstGeom prst="rect">
            <a:avLst/>
          </a:prstGeom>
        </p:spPr>
      </p:pic>
      <p:pic>
        <p:nvPicPr>
          <p:cNvPr id="4" name="Picture 3" descr="A logo with the sun and waves&#10;&#10;Description automatically generated">
            <a:extLst>
              <a:ext uri="{FF2B5EF4-FFF2-40B4-BE49-F238E27FC236}">
                <a16:creationId xmlns:a16="http://schemas.microsoft.com/office/drawing/2014/main" id="{A149A3D4-01B0-D9A8-1C05-361C0275C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
        <p:nvSpPr>
          <p:cNvPr id="6" name="TextBox 5">
            <a:extLst>
              <a:ext uri="{FF2B5EF4-FFF2-40B4-BE49-F238E27FC236}">
                <a16:creationId xmlns:a16="http://schemas.microsoft.com/office/drawing/2014/main" id="{AD4F1806-34B2-7CA3-4169-8B901132BDE8}"/>
              </a:ext>
            </a:extLst>
          </p:cNvPr>
          <p:cNvSpPr txBox="1"/>
          <p:nvPr/>
        </p:nvSpPr>
        <p:spPr>
          <a:xfrm>
            <a:off x="819150" y="3186793"/>
            <a:ext cx="1049927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err="1">
                <a:solidFill>
                  <a:srgbClr val="FFFF00"/>
                </a:solidFill>
                <a:ea typeface="Calibri"/>
                <a:cs typeface="Calibri"/>
              </a:rPr>
              <a:t>Peyronson</a:t>
            </a:r>
            <a:r>
              <a:rPr lang="en-US" sz="3200">
                <a:solidFill>
                  <a:srgbClr val="FFFF00"/>
                </a:solidFill>
                <a:ea typeface="Calibri"/>
                <a:cs typeface="Calibri"/>
              </a:rPr>
              <a:t> et al JBJC 2022</a:t>
            </a:r>
            <a:endParaRPr lang="en-US" sz="3200">
              <a:solidFill>
                <a:srgbClr val="FFFF00"/>
              </a:solidFill>
            </a:endParaRPr>
          </a:p>
          <a:p>
            <a:r>
              <a:rPr lang="en-US" sz="2800">
                <a:solidFill>
                  <a:srgbClr val="FFFF00"/>
                </a:solidFill>
              </a:rPr>
              <a:t>• RCT with 42 patients</a:t>
            </a:r>
            <a:endParaRPr lang="en-US" sz="2800" i="1">
              <a:solidFill>
                <a:srgbClr val="FFFF00"/>
              </a:solidFill>
              <a:ea typeface="Calibri"/>
              <a:cs typeface="Calibri"/>
            </a:endParaRPr>
          </a:p>
          <a:p>
            <a:r>
              <a:rPr lang="en-US" sz="2800">
                <a:solidFill>
                  <a:srgbClr val="FFFF00"/>
                </a:solidFill>
              </a:rPr>
              <a:t>• Nonoperative: unrestrict</a:t>
            </a:r>
            <a:r>
              <a:rPr lang="en-US" sz="2800" i="1">
                <a:solidFill>
                  <a:srgbClr val="FFFF00"/>
                </a:solidFill>
              </a:rPr>
              <a:t>ed mobilization</a:t>
            </a:r>
            <a:endParaRPr lang="en-US" sz="2800" i="1">
              <a:solidFill>
                <a:srgbClr val="FFFF00"/>
              </a:solidFill>
              <a:ea typeface="Calibri"/>
              <a:cs typeface="Calibri"/>
            </a:endParaRPr>
          </a:p>
          <a:p>
            <a:r>
              <a:rPr lang="en-US" sz="2800" i="1">
                <a:solidFill>
                  <a:srgbClr val="FFFF00"/>
                </a:solidFill>
              </a:rPr>
              <a:t>• Operative: screw fixation</a:t>
            </a:r>
            <a:endParaRPr lang="en-US" sz="2800" i="1">
              <a:solidFill>
                <a:srgbClr val="FFFF00"/>
              </a:solidFill>
              <a:ea typeface="Calibri"/>
              <a:cs typeface="Calibri"/>
            </a:endParaRPr>
          </a:p>
          <a:p>
            <a:r>
              <a:rPr lang="en-US" sz="2800" i="1">
                <a:solidFill>
                  <a:srgbClr val="FFFF00"/>
                </a:solidFill>
              </a:rPr>
              <a:t>• Primary outcome: grip st</a:t>
            </a:r>
            <a:r>
              <a:rPr lang="en-US" sz="2800">
                <a:solidFill>
                  <a:srgbClr val="FFFF00"/>
                </a:solidFill>
              </a:rPr>
              <a:t>rength at 1 year</a:t>
            </a:r>
            <a:endParaRPr lang="en-US" sz="2800">
              <a:solidFill>
                <a:srgbClr val="FFFF00"/>
              </a:solidFill>
              <a:ea typeface="Calibri"/>
              <a:cs typeface="Calibri"/>
            </a:endParaRPr>
          </a:p>
          <a:p>
            <a:r>
              <a:rPr lang="en-US" sz="2800">
                <a:solidFill>
                  <a:srgbClr val="FFFF00"/>
                </a:solidFill>
              </a:rPr>
              <a:t>• Secondary outcomes: DASH score, ROM, complications, sick leave, costs</a:t>
            </a:r>
            <a:endParaRPr lang="en-US" sz="2800">
              <a:solidFill>
                <a:srgbClr val="FFFF00"/>
              </a:solidFill>
              <a:ea typeface="Calibri" panose="020F0502020204030204"/>
              <a:cs typeface="Calibri" panose="020F0502020204030204"/>
            </a:endParaRPr>
          </a:p>
        </p:txBody>
      </p:sp>
    </p:spTree>
    <p:extLst>
      <p:ext uri="{BB962C8B-B14F-4D97-AF65-F5344CB8AC3E}">
        <p14:creationId xmlns:p14="http://schemas.microsoft.com/office/powerpoint/2010/main" val="1299838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Main Results</a:t>
            </a:r>
            <a:endParaRPr lang="en-US"/>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a:solidFill>
                  <a:srgbClr val="FFFF00"/>
                </a:solidFill>
              </a:rPr>
              <a:t>• Grip strength: Nonoperative 104%, Operative 96% (vs contralateral hand)</a:t>
            </a:r>
            <a:endParaRPr lang="en-US">
              <a:solidFill>
                <a:srgbClr val="FFFF00"/>
              </a:solidFill>
              <a:ea typeface="Calibri"/>
              <a:cs typeface="Calibri"/>
            </a:endParaRPr>
          </a:p>
          <a:p>
            <a:pPr marL="0" indent="0">
              <a:buNone/>
            </a:pPr>
            <a:r>
              <a:rPr>
                <a:solidFill>
                  <a:srgbClr val="FFFF00"/>
                </a:solidFill>
              </a:rPr>
              <a:t>• DASH scores low and similar in both groups</a:t>
            </a:r>
            <a:endParaRPr>
              <a:solidFill>
                <a:srgbClr val="FFFF00"/>
              </a:solidFill>
              <a:ea typeface="Calibri"/>
              <a:cs typeface="Calibri"/>
            </a:endParaRPr>
          </a:p>
          <a:p>
            <a:pPr marL="0" indent="0">
              <a:buNone/>
            </a:pPr>
            <a:r>
              <a:rPr>
                <a:solidFill>
                  <a:srgbClr val="FFFF00"/>
                </a:solidFill>
              </a:rPr>
              <a:t>• Metacarpal shortening: greater in nonoperative group</a:t>
            </a:r>
            <a:endParaRPr>
              <a:solidFill>
                <a:srgbClr val="FFFF00"/>
              </a:solidFill>
              <a:ea typeface="Calibri"/>
              <a:cs typeface="Calibri"/>
            </a:endParaRPr>
          </a:p>
          <a:p>
            <a:pPr marL="0" indent="0">
              <a:buNone/>
            </a:pPr>
            <a:r>
              <a:rPr>
                <a:solidFill>
                  <a:srgbClr val="FFFF00"/>
                </a:solidFill>
              </a:rPr>
              <a:t>• Complications: 1 minor (nonoperative), 7 total (operative)</a:t>
            </a:r>
            <a:endParaRPr>
              <a:solidFill>
                <a:srgbClr val="FFFF00"/>
              </a:solidFill>
              <a:ea typeface="Calibri"/>
              <a:cs typeface="Calibri"/>
            </a:endParaRPr>
          </a:p>
          <a:p>
            <a:pPr marL="0" indent="0">
              <a:buNone/>
            </a:pPr>
            <a:r>
              <a:rPr>
                <a:solidFill>
                  <a:srgbClr val="FFFF00"/>
                </a:solidFill>
              </a:rPr>
              <a:t>• Sick leave: 12 days (nonoperative) vs 35 days (operative)</a:t>
            </a:r>
            <a:endParaRPr>
              <a:solidFill>
                <a:srgbClr val="FFFF00"/>
              </a:solidFill>
              <a:ea typeface="Calibri"/>
              <a:cs typeface="Calibri"/>
            </a:endParaRPr>
          </a:p>
          <a:p>
            <a:pPr marL="0" indent="0">
              <a:buNone/>
            </a:pPr>
            <a:r>
              <a:rPr>
                <a:solidFill>
                  <a:srgbClr val="FFFF00"/>
                </a:solidFill>
              </a:rPr>
              <a:t>• Costs: $1,347 (nonoperative) vs $3,834 (operative)</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1533BF98-B70A-A49C-7BCB-2640EF2EF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696919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Conclusions and Implications</a:t>
            </a:r>
            <a:endParaRPr lang="en-US"/>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a:solidFill>
                  <a:srgbClr val="FFFF00"/>
                </a:solidFill>
              </a:rPr>
              <a:t>• Nonoperative treatment is noninferior to operative treatment</a:t>
            </a:r>
            <a:endParaRPr lang="en-US">
              <a:solidFill>
                <a:srgbClr val="FFFF00"/>
              </a:solidFill>
              <a:ea typeface="Calibri"/>
              <a:cs typeface="Calibri"/>
            </a:endParaRPr>
          </a:p>
          <a:p>
            <a:pPr marL="0" indent="0">
              <a:buNone/>
            </a:pPr>
            <a:endParaRPr lang="en-US">
              <a:solidFill>
                <a:srgbClr val="FFFF00"/>
              </a:solidFill>
              <a:ea typeface="Calibri"/>
              <a:cs typeface="Calibri"/>
            </a:endParaRPr>
          </a:p>
          <a:p>
            <a:pPr marL="0" indent="0">
              <a:buNone/>
            </a:pPr>
            <a:r>
              <a:rPr>
                <a:solidFill>
                  <a:srgbClr val="FFFF00"/>
                </a:solidFill>
              </a:rPr>
              <a:t>• Comparable outcomes despite metacarpal shortening</a:t>
            </a:r>
            <a:endParaRPr lang="en-US">
              <a:solidFill>
                <a:srgbClr val="FFFF00"/>
              </a:solidFill>
              <a:ea typeface="Calibri"/>
              <a:cs typeface="Calibri"/>
            </a:endParaRPr>
          </a:p>
          <a:p>
            <a:pPr marL="0" indent="0">
              <a:buNone/>
            </a:pPr>
            <a:endParaRPr>
              <a:solidFill>
                <a:srgbClr val="FFFF00"/>
              </a:solidFill>
              <a:ea typeface="Calibri"/>
              <a:cs typeface="Calibri"/>
            </a:endParaRPr>
          </a:p>
          <a:p>
            <a:pPr marL="0" indent="0">
              <a:buNone/>
            </a:pPr>
            <a:r>
              <a:rPr>
                <a:solidFill>
                  <a:srgbClr val="FFFF00"/>
                </a:solidFill>
              </a:rPr>
              <a:t>• Lower costs and shorter sick leave with nonoperative approach</a:t>
            </a:r>
            <a:endParaRPr>
              <a:solidFill>
                <a:srgbClr val="FFFF00"/>
              </a:solidFill>
              <a:ea typeface="Calibri"/>
              <a:cs typeface="Calibri"/>
            </a:endParaRPr>
          </a:p>
          <a:p>
            <a:pPr marL="0" indent="0">
              <a:buNone/>
            </a:pPr>
            <a:endParaRPr lang="en-US">
              <a:solidFill>
                <a:srgbClr val="FFFF00"/>
              </a:solidFill>
            </a:endParaRPr>
          </a:p>
          <a:p>
            <a:pPr marL="0" indent="0">
              <a:buNone/>
            </a:pPr>
            <a:r>
              <a:rPr>
                <a:solidFill>
                  <a:srgbClr val="FFFF00"/>
                </a:solidFill>
              </a:rPr>
              <a:t>• Nonoperative treatment should be advocated for single MSFs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43414C81-4B72-9D69-69BB-18C17FEF3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72886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Daher et al. (2023)</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dirty="0">
                <a:solidFill>
                  <a:srgbClr val="FFFF00"/>
                </a:solidFill>
              </a:rPr>
              <a:t>ORIF minimizes fracture shortening.</a:t>
            </a:r>
            <a:endParaRPr lang="en-US" dirty="0">
              <a:solidFill>
                <a:srgbClr val="FFFF00"/>
              </a:solidFill>
              <a:ea typeface="Calibri"/>
              <a:cs typeface="Calibri"/>
            </a:endParaRPr>
          </a:p>
          <a:p>
            <a:r>
              <a:rPr dirty="0">
                <a:solidFill>
                  <a:srgbClr val="FFFF00"/>
                </a:solidFill>
              </a:rPr>
              <a:t>Nonsurgical: higher DASH scores (mean difference 1.59).</a:t>
            </a:r>
            <a:endParaRPr dirty="0">
              <a:solidFill>
                <a:srgbClr val="FFFF00"/>
              </a:solidFill>
              <a:ea typeface="Calibri"/>
              <a:cs typeface="Calibri"/>
            </a:endParaRPr>
          </a:p>
          <a:p>
            <a:r>
              <a:rPr dirty="0">
                <a:solidFill>
                  <a:srgbClr val="FFFF00"/>
                </a:solidFill>
              </a:rPr>
              <a:t>No difference in grip strength.</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598D8BE9-1AFB-B4F2-E6BB-ED6E7B1C0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036129"/>
          </a:xfrm>
        </p:spPr>
        <p:txBody>
          <a:bodyPr/>
          <a:lstStyle/>
          <a:p>
            <a:r>
              <a:rPr lang="en-US">
                <a:solidFill>
                  <a:srgbClr val="FFFF00"/>
                </a:solidFill>
              </a:rPr>
              <a:t>Nonop Treatment</a:t>
            </a:r>
            <a:endParaRPr lang="en-US">
              <a:solidFill>
                <a:srgbClr val="FFFF00"/>
              </a:solidFill>
              <a:ea typeface="Calibri Light"/>
              <a:cs typeface="Calibri Light"/>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sz="3600">
                <a:solidFill>
                  <a:srgbClr val="FFFF00"/>
                </a:solidFill>
                <a:ea typeface="Calibri"/>
                <a:cs typeface="Calibri"/>
              </a:rPr>
              <a:t>Closed Reduction  or Early Mobilization?</a:t>
            </a:r>
          </a:p>
        </p:txBody>
      </p:sp>
      <p:pic>
        <p:nvPicPr>
          <p:cNvPr id="5" name="Picture 4" descr="A logo with the sun and waves&#10;&#10;Description automatically generated">
            <a:extLst>
              <a:ext uri="{FF2B5EF4-FFF2-40B4-BE49-F238E27FC236}">
                <a16:creationId xmlns:a16="http://schemas.microsoft.com/office/drawing/2014/main" id="{B5C64E9E-19A0-0C71-D607-69001D2B2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814497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ea typeface="Calibri Light"/>
              <a:cs typeface="Calibri Light"/>
            </a:endParaRPr>
          </a:p>
        </p:txBody>
      </p:sp>
      <p:sp>
        <p:nvSpPr>
          <p:cNvPr id="3" name="Content Placeholder 2"/>
          <p:cNvSpPr>
            <a:spLocks noGrp="1"/>
          </p:cNvSpPr>
          <p:nvPr>
            <p:ph idx="1"/>
          </p:nvPr>
        </p:nvSpPr>
        <p:spPr>
          <a:xfrm>
            <a:off x="838200" y="2903926"/>
            <a:ext cx="10515600" cy="3273037"/>
          </a:xfrm>
        </p:spPr>
        <p:txBody>
          <a:bodyPr vert="horz" lIns="91440" tIns="45720" rIns="91440" bIns="45720" rtlCol="0" anchor="t">
            <a:noAutofit/>
          </a:bodyPr>
          <a:lstStyle/>
          <a:p>
            <a:endParaRPr lang="en-US">
              <a:ea typeface="Calibri"/>
              <a:cs typeface="Calibri"/>
            </a:endParaRPr>
          </a:p>
          <a:p>
            <a:endParaRPr lang="en-US">
              <a:ea typeface="Calibri"/>
              <a:cs typeface="Calibri"/>
            </a:endParaRPr>
          </a:p>
          <a:p>
            <a:r>
              <a:rPr lang="en-US" sz="3200">
                <a:solidFill>
                  <a:srgbClr val="FFFF00"/>
                </a:solidFill>
                <a:ea typeface="Calibri"/>
                <a:cs typeface="Calibri"/>
              </a:rPr>
              <a:t>Pace et al 2015 JHS</a:t>
            </a:r>
            <a:endParaRPr lang="en-US" sz="3200">
              <a:ea typeface="Calibri"/>
              <a:cs typeface="Calibri"/>
            </a:endParaRPr>
          </a:p>
          <a:p>
            <a:endParaRPr lang="en-US" sz="3200">
              <a:solidFill>
                <a:srgbClr val="FFFF00"/>
              </a:solidFill>
              <a:ea typeface="Calibri"/>
              <a:cs typeface="Calibri"/>
            </a:endParaRPr>
          </a:p>
          <a:p>
            <a:r>
              <a:rPr sz="3200">
                <a:solidFill>
                  <a:srgbClr val="FFFF00"/>
                </a:solidFill>
              </a:rPr>
              <a:t>To assess whether attempted closed reduction of </a:t>
            </a:r>
            <a:r>
              <a:rPr lang="en-US" sz="3200">
                <a:solidFill>
                  <a:srgbClr val="FFFF00"/>
                </a:solidFill>
              </a:rPr>
              <a:t>5MCN </a:t>
            </a:r>
            <a:r>
              <a:rPr lang="en-US" sz="3200" err="1">
                <a:solidFill>
                  <a:srgbClr val="FFFF00"/>
                </a:solidFill>
              </a:rPr>
              <a:t>Fx</a:t>
            </a:r>
            <a:r>
              <a:rPr lang="en-US" sz="3200">
                <a:solidFill>
                  <a:srgbClr val="FFFF00"/>
                </a:solidFill>
              </a:rPr>
              <a:t> </a:t>
            </a:r>
            <a:r>
              <a:rPr sz="3200">
                <a:solidFill>
                  <a:srgbClr val="FFFF00"/>
                </a:solidFill>
              </a:rPr>
              <a:t>results in decreased fracture angulation at final follow-up</a:t>
            </a:r>
            <a:endParaRPr sz="3200">
              <a:solidFill>
                <a:srgbClr val="FFFF00"/>
              </a:solidFill>
              <a:ea typeface="Calibri"/>
              <a:cs typeface="Calibri"/>
            </a:endParaRPr>
          </a:p>
        </p:txBody>
      </p:sp>
      <p:pic>
        <p:nvPicPr>
          <p:cNvPr id="4" name="Picture 3" descr="A close-up of a sign&#10;&#10;AI-generated content may be incorrect.">
            <a:extLst>
              <a:ext uri="{FF2B5EF4-FFF2-40B4-BE49-F238E27FC236}">
                <a16:creationId xmlns:a16="http://schemas.microsoft.com/office/drawing/2014/main" id="{39969B2D-F880-1D0B-A8A5-4C68FB14E00F}"/>
              </a:ext>
            </a:extLst>
          </p:cNvPr>
          <p:cNvPicPr>
            <a:picLocks noChangeAspect="1"/>
          </p:cNvPicPr>
          <p:nvPr/>
        </p:nvPicPr>
        <p:blipFill>
          <a:blip r:embed="rId3"/>
          <a:stretch>
            <a:fillRect/>
          </a:stretch>
        </p:blipFill>
        <p:spPr>
          <a:xfrm>
            <a:off x="1820712" y="362669"/>
            <a:ext cx="8579329" cy="3300322"/>
          </a:xfrm>
          <a:prstGeom prst="rect">
            <a:avLst/>
          </a:prstGeom>
        </p:spPr>
      </p:pic>
      <p:pic>
        <p:nvPicPr>
          <p:cNvPr id="6" name="Picture 5" descr="A logo with the sun and waves&#10;&#10;Description automatically generated">
            <a:extLst>
              <a:ext uri="{FF2B5EF4-FFF2-40B4-BE49-F238E27FC236}">
                <a16:creationId xmlns:a16="http://schemas.microsoft.com/office/drawing/2014/main" id="{82942EDD-728B-6442-5E44-0D78AAAD0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998439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Methodology</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a:solidFill>
                  <a:srgbClr val="FFFF00"/>
                </a:solidFill>
              </a:rPr>
              <a:t>Retrospective chart review of patients aged 18+ treated for isolated fifth metacarpal neck fractures (2004–2014</a:t>
            </a:r>
            <a:r>
              <a:rPr lang="en-US">
                <a:solidFill>
                  <a:srgbClr val="FFFF00"/>
                </a:solidFill>
              </a:rPr>
              <a:t>)</a:t>
            </a:r>
            <a:endParaRPr lang="en-US">
              <a:solidFill>
                <a:srgbClr val="FFFF00"/>
              </a:solidFill>
              <a:ea typeface="Calibri"/>
              <a:cs typeface="Calibri"/>
            </a:endParaRPr>
          </a:p>
          <a:p>
            <a:endParaRPr lang="en-US">
              <a:solidFill>
                <a:srgbClr val="FFFF00"/>
              </a:solidFill>
            </a:endParaRPr>
          </a:p>
          <a:p>
            <a:r>
              <a:rPr>
                <a:solidFill>
                  <a:srgbClr val="FFFF00"/>
                </a:solidFill>
              </a:rPr>
              <a:t>Excluded: multiple fractures, open fractures, rotational deformity, surgical treatment</a:t>
            </a:r>
            <a:endParaRPr>
              <a:solidFill>
                <a:srgbClr val="FFFF00"/>
              </a:solidFill>
              <a:ea typeface="Calibri"/>
              <a:cs typeface="Calibri"/>
            </a:endParaRPr>
          </a:p>
          <a:p>
            <a:endParaRPr lang="en-US">
              <a:solidFill>
                <a:srgbClr val="FFFF00"/>
              </a:solidFill>
            </a:endParaRPr>
          </a:p>
          <a:p>
            <a:r>
              <a:rPr>
                <a:solidFill>
                  <a:srgbClr val="FFFF00"/>
                </a:solidFill>
              </a:rPr>
              <a:t>Two groups: attempted reduction vs. no reduction</a:t>
            </a:r>
            <a:endParaRPr>
              <a:solidFill>
                <a:srgbClr val="FFFF00"/>
              </a:solidFill>
              <a:ea typeface="Calibri"/>
              <a:cs typeface="Calibri"/>
            </a:endParaRPr>
          </a:p>
          <a:p>
            <a:endParaRPr lang="en-US">
              <a:solidFill>
                <a:srgbClr val="FFFF00"/>
              </a:solidFill>
            </a:endParaRPr>
          </a:p>
          <a:p>
            <a:r>
              <a:rPr>
                <a:solidFill>
                  <a:srgbClr val="FFFF00"/>
                </a:solidFill>
              </a:rPr>
              <a:t>Fracture angles measured on oblique radiographs</a:t>
            </a:r>
            <a:endParaRPr>
              <a:solidFill>
                <a:srgbClr val="FFFF00"/>
              </a:solidFill>
              <a:ea typeface="Calibri"/>
              <a:cs typeface="Calibri"/>
            </a:endParaRPr>
          </a:p>
          <a:p>
            <a:endParaRPr lang="en-US">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F807B9EF-2F0F-EEE4-1259-DAF8F91BE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8244882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Results</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a:solidFill>
                  <a:srgbClr val="FFFF00"/>
                </a:solidFill>
              </a:rPr>
              <a:t>66 patients included: 23 with attempted reduction, 43 without</a:t>
            </a:r>
            <a:endParaRPr lang="en-US">
              <a:solidFill>
                <a:srgbClr val="FFFF00"/>
              </a:solidFill>
              <a:ea typeface="Calibri"/>
              <a:cs typeface="Calibri"/>
            </a:endParaRPr>
          </a:p>
          <a:p>
            <a:endParaRPr lang="en-US">
              <a:solidFill>
                <a:srgbClr val="FFFF00"/>
              </a:solidFill>
            </a:endParaRPr>
          </a:p>
          <a:p>
            <a:r>
              <a:rPr>
                <a:solidFill>
                  <a:srgbClr val="FFFF00"/>
                </a:solidFill>
              </a:rPr>
              <a:t>Initial reduction showed statistically significant improvement in angulation</a:t>
            </a:r>
            <a:endParaRPr>
              <a:solidFill>
                <a:srgbClr val="FFFF00"/>
              </a:solidFill>
              <a:ea typeface="Calibri"/>
              <a:cs typeface="Calibri"/>
            </a:endParaRPr>
          </a:p>
          <a:p>
            <a:endParaRPr lang="en-US">
              <a:solidFill>
                <a:srgbClr val="FFFF00"/>
              </a:solidFill>
            </a:endParaRPr>
          </a:p>
          <a:p>
            <a:r>
              <a:rPr>
                <a:solidFill>
                  <a:srgbClr val="FFFF00"/>
                </a:solidFill>
              </a:rPr>
              <a:t>However, no significant difference in final angulation between groups</a:t>
            </a:r>
            <a:endParaRPr>
              <a:solidFill>
                <a:srgbClr val="FFFF00"/>
              </a:solidFill>
              <a:ea typeface="Calibri"/>
              <a:cs typeface="Calibri"/>
            </a:endParaRPr>
          </a:p>
          <a:p>
            <a:endParaRPr lang="en-US">
              <a:solidFill>
                <a:srgbClr val="FFFF00"/>
              </a:solidFill>
            </a:endParaRPr>
          </a:p>
          <a:p>
            <a:r>
              <a:rPr>
                <a:solidFill>
                  <a:srgbClr val="FFFF00"/>
                </a:solidFill>
              </a:rPr>
              <a:t>Reduction often lost during healing</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24B37D86-288F-647A-2E85-B3F3478B9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636223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Conclusions</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r>
              <a:rPr>
                <a:solidFill>
                  <a:srgbClr val="FFFF00"/>
                </a:solidFill>
              </a:rPr>
              <a:t>Closed reduction and splint immobilization did not maintain improved alignment.</a:t>
            </a:r>
            <a:endParaRPr lang="en-US">
              <a:solidFill>
                <a:srgbClr val="FFFF00"/>
              </a:solidFill>
              <a:ea typeface="Calibri"/>
              <a:cs typeface="Calibri"/>
            </a:endParaRPr>
          </a:p>
          <a:p>
            <a:endParaRPr lang="en-US">
              <a:solidFill>
                <a:srgbClr val="FFFF00"/>
              </a:solidFill>
            </a:endParaRPr>
          </a:p>
          <a:p>
            <a:endParaRPr lang="en-US">
              <a:solidFill>
                <a:srgbClr val="FFFF00"/>
              </a:solidFill>
            </a:endParaRPr>
          </a:p>
          <a:p>
            <a:r>
              <a:rPr>
                <a:solidFill>
                  <a:srgbClr val="FFFF00"/>
                </a:solidFill>
              </a:rPr>
              <a:t>Alternative treatments like pin fixation or ORIF should be considered when reduction maintenance is desired.</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FD8CDF16-F038-1D2C-2A05-681011DCF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096200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Work-Related Consequences</a:t>
            </a:r>
            <a:endParaRPr lang="en-US"/>
          </a:p>
        </p:txBody>
      </p:sp>
      <p:sp>
        <p:nvSpPr>
          <p:cNvPr id="3" name="Content Placeholder 2"/>
          <p:cNvSpPr>
            <a:spLocks noGrp="1"/>
          </p:cNvSpPr>
          <p:nvPr>
            <p:ph idx="1"/>
          </p:nvPr>
        </p:nvSpPr>
        <p:spPr/>
        <p:txBody>
          <a:bodyPr vert="horz" lIns="91440" tIns="45720" rIns="91440" bIns="45720" rtlCol="0" anchor="t">
            <a:normAutofit/>
          </a:bodyPr>
          <a:lstStyle/>
          <a:p>
            <a:endParaRPr lang="en-US">
              <a:solidFill>
                <a:srgbClr val="FFFF00"/>
              </a:solidFill>
            </a:endParaRPr>
          </a:p>
          <a:p>
            <a:r>
              <a:rPr>
                <a:solidFill>
                  <a:srgbClr val="FFFF00"/>
                </a:solidFill>
              </a:rPr>
              <a:t>High societal cost due to lost work time.</a:t>
            </a:r>
            <a:endParaRPr lang="en-US">
              <a:solidFill>
                <a:srgbClr val="FFFF00"/>
              </a:solidFill>
              <a:ea typeface="Calibri"/>
              <a:cs typeface="Calibri"/>
            </a:endParaRPr>
          </a:p>
          <a:p>
            <a:endParaRPr lang="en-US">
              <a:solidFill>
                <a:srgbClr val="FFFF00"/>
              </a:solidFill>
            </a:endParaRPr>
          </a:p>
          <a:p>
            <a:r>
              <a:rPr>
                <a:solidFill>
                  <a:srgbClr val="FFFF00"/>
                </a:solidFill>
              </a:rPr>
              <a:t>Average time off work for finger fractures: 6.3 weeks.</a:t>
            </a:r>
            <a:endParaRPr>
              <a:solidFill>
                <a:srgbClr val="FFFF00"/>
              </a:solidFill>
              <a:ea typeface="Calibri"/>
              <a:cs typeface="Calibri"/>
            </a:endParaRPr>
          </a:p>
          <a:p>
            <a:endParaRPr lang="en-US">
              <a:solidFill>
                <a:srgbClr val="FFFF00"/>
              </a:solidFill>
            </a:endParaRPr>
          </a:p>
          <a:p>
            <a:r>
              <a:rPr>
                <a:solidFill>
                  <a:srgbClr val="FFFF00"/>
                </a:solidFill>
              </a:rPr>
              <a:t>Only 31% return to very heavy demand jobs.</a:t>
            </a:r>
            <a:endParaRPr>
              <a:solidFill>
                <a:srgbClr val="FFFF00"/>
              </a:solidFill>
              <a:ea typeface="Calibri"/>
              <a:cs typeface="Calibri"/>
            </a:endParaRPr>
          </a:p>
          <a:p>
            <a:endParaRPr lang="en-US">
              <a:solidFill>
                <a:srgbClr val="FFFF00"/>
              </a:solidFill>
            </a:endParaRPr>
          </a:p>
          <a:p>
            <a:r>
              <a:rPr>
                <a:solidFill>
                  <a:srgbClr val="FFFF00"/>
                </a:solidFill>
              </a:rPr>
              <a:t>Athletes may require faster return-to-play strategies.</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38A4F20D-05D5-6182-FDC1-D311B1CC4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FF00"/>
                </a:solidFill>
              </a:rPr>
              <a:t>Splint or Not?</a:t>
            </a:r>
            <a:endParaRPr lang="en-US"/>
          </a:p>
        </p:txBody>
      </p:sp>
      <p:pic>
        <p:nvPicPr>
          <p:cNvPr id="4" name="Content Placeholder 3" descr="TKO - The Knuckle Orthosis DISCOUNT SALE">
            <a:extLst>
              <a:ext uri="{FF2B5EF4-FFF2-40B4-BE49-F238E27FC236}">
                <a16:creationId xmlns:a16="http://schemas.microsoft.com/office/drawing/2014/main" id="{C77C5410-1B47-80CB-8723-0653832E0A84}"/>
              </a:ext>
            </a:extLst>
          </p:cNvPr>
          <p:cNvPicPr>
            <a:picLocks noGrp="1" noChangeAspect="1"/>
          </p:cNvPicPr>
          <p:nvPr>
            <p:ph idx="1"/>
          </p:nvPr>
        </p:nvPicPr>
        <p:blipFill>
          <a:blip r:embed="rId3"/>
          <a:stretch>
            <a:fillRect/>
          </a:stretch>
        </p:blipFill>
        <p:spPr>
          <a:xfrm>
            <a:off x="3575469" y="3042594"/>
            <a:ext cx="5069816" cy="2348721"/>
          </a:xfrm>
          <a:prstGeom prst="rect">
            <a:avLst/>
          </a:prstGeom>
        </p:spPr>
      </p:pic>
      <p:pic>
        <p:nvPicPr>
          <p:cNvPr id="6" name="Picture 5" descr="A logo with the sun and waves&#10;&#10;Description automatically generated">
            <a:extLst>
              <a:ext uri="{FF2B5EF4-FFF2-40B4-BE49-F238E27FC236}">
                <a16:creationId xmlns:a16="http://schemas.microsoft.com/office/drawing/2014/main" id="{AE177C1B-675F-5800-6327-258F8EBA7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204156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latin typeface="Calibri"/>
                <a:ea typeface="Calibri"/>
                <a:cs typeface="Calibri"/>
              </a:rPr>
              <a:t>Steller et al 2003 5MCN</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dirty="0">
                <a:solidFill>
                  <a:srgbClr val="FFFF00"/>
                </a:solidFill>
              </a:rPr>
              <a:t>Indications: No malrotation, acceptable angulation.</a:t>
            </a:r>
            <a:r>
              <a:rPr lang="en-US" dirty="0">
                <a:solidFill>
                  <a:srgbClr val="FFFF00"/>
                </a:solidFill>
              </a:rPr>
              <a:t> &lt; 70 degrees 5MCN</a:t>
            </a:r>
            <a:endParaRPr lang="en-US" dirty="0">
              <a:solidFill>
                <a:srgbClr val="FFFF00"/>
              </a:solidFill>
              <a:ea typeface="Calibri"/>
              <a:cs typeface="Calibri"/>
            </a:endParaRPr>
          </a:p>
          <a:p>
            <a:endParaRPr lang="en-US" dirty="0">
              <a:solidFill>
                <a:srgbClr val="FFFF00"/>
              </a:solidFill>
            </a:endParaRPr>
          </a:p>
          <a:p>
            <a:r>
              <a:rPr dirty="0">
                <a:solidFill>
                  <a:srgbClr val="FFFF00"/>
                </a:solidFill>
              </a:rPr>
              <a:t>Methods</a:t>
            </a:r>
            <a:r>
              <a:rPr lang="en-US" dirty="0">
                <a:solidFill>
                  <a:srgbClr val="FFFF00"/>
                </a:solidFill>
              </a:rPr>
              <a:t>:</a:t>
            </a:r>
            <a:endParaRPr lang="en-US" dirty="0">
              <a:solidFill>
                <a:srgbClr val="FFFF00"/>
              </a:solidFill>
              <a:ea typeface="Calibri"/>
              <a:cs typeface="Calibri"/>
            </a:endParaRPr>
          </a:p>
          <a:p>
            <a:pPr marL="457200" lvl="1" indent="0">
              <a:buNone/>
            </a:pPr>
            <a:r>
              <a:rPr lang="en-US" dirty="0">
                <a:solidFill>
                  <a:srgbClr val="FFFF00"/>
                </a:solidFill>
              </a:rPr>
              <a:t>-</a:t>
            </a:r>
            <a:r>
              <a:rPr dirty="0">
                <a:solidFill>
                  <a:srgbClr val="FFFF00"/>
                </a:solidFill>
              </a:rPr>
              <a:t> Cast immobilization (3 weeks)</a:t>
            </a:r>
            <a:endParaRPr>
              <a:solidFill>
                <a:srgbClr val="FFFF00"/>
              </a:solidFill>
              <a:ea typeface="Calibri"/>
              <a:cs typeface="Calibri"/>
            </a:endParaRPr>
          </a:p>
          <a:p>
            <a:pPr marL="457200" lvl="1" indent="0">
              <a:buNone/>
            </a:pPr>
            <a:r>
              <a:rPr dirty="0">
                <a:solidFill>
                  <a:srgbClr val="FFFF00"/>
                </a:solidFill>
              </a:rPr>
              <a:t>- Bandage (1 week) followed by mobilization</a:t>
            </a:r>
            <a:endParaRPr>
              <a:solidFill>
                <a:srgbClr val="FFFF00"/>
              </a:solidFill>
              <a:ea typeface="Calibri"/>
              <a:cs typeface="Calibri"/>
            </a:endParaRPr>
          </a:p>
          <a:p>
            <a:pPr marL="457200" lvl="1" indent="0">
              <a:buNone/>
            </a:pPr>
            <a:r>
              <a:rPr dirty="0">
                <a:solidFill>
                  <a:srgbClr val="FFFF00"/>
                </a:solidFill>
              </a:rPr>
              <a:t>- Buddy taping with immediate motion</a:t>
            </a:r>
            <a:endParaRPr>
              <a:solidFill>
                <a:srgbClr val="FFFF00"/>
              </a:solidFill>
              <a:ea typeface="Calibri"/>
              <a:cs typeface="Calibri"/>
            </a:endParaRPr>
          </a:p>
          <a:p>
            <a:endParaRPr lang="en-US" dirty="0">
              <a:solidFill>
                <a:srgbClr val="FFFF00"/>
              </a:solidFill>
            </a:endParaRPr>
          </a:p>
          <a:p>
            <a:r>
              <a:rPr dirty="0">
                <a:solidFill>
                  <a:srgbClr val="FFFF00"/>
                </a:solidFill>
              </a:rPr>
              <a:t>Outcomes: No significant difference in ROM, satisfaction, or pain.</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9648767C-D0BB-0E4E-691B-785AA1402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98855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Calibri"/>
                <a:ea typeface="Calibri"/>
                <a:cs typeface="Calibri"/>
              </a:rPr>
              <a:t>van </a:t>
            </a:r>
            <a:r>
              <a:rPr lang="en-US" dirty="0" err="1">
                <a:solidFill>
                  <a:srgbClr val="FFFF00"/>
                </a:solidFill>
                <a:latin typeface="Calibri"/>
                <a:ea typeface="Calibri"/>
                <a:cs typeface="Calibri"/>
              </a:rPr>
              <a:t>Aaken</a:t>
            </a:r>
            <a:r>
              <a:rPr lang="en-US" dirty="0">
                <a:solidFill>
                  <a:srgbClr val="FFFF00"/>
                </a:solidFill>
                <a:latin typeface="Calibri"/>
                <a:ea typeface="Calibri"/>
                <a:cs typeface="Calibri"/>
              </a:rPr>
              <a:t> et al 2007 </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dirty="0">
                <a:solidFill>
                  <a:srgbClr val="FFFF00"/>
                </a:solidFill>
              </a:rPr>
              <a:t>prospective review</a:t>
            </a:r>
            <a:endParaRPr lang="en-US" dirty="0">
              <a:solidFill>
                <a:srgbClr val="FFFF00"/>
              </a:solidFill>
            </a:endParaRPr>
          </a:p>
          <a:p>
            <a:pPr lvl="1"/>
            <a:r>
              <a:rPr lang="en-US" dirty="0">
                <a:solidFill>
                  <a:srgbClr val="FFFF00"/>
                </a:solidFill>
              </a:rPr>
              <a:t> 5MCN</a:t>
            </a:r>
            <a:r>
              <a:rPr dirty="0">
                <a:solidFill>
                  <a:srgbClr val="FFFF00"/>
                </a:solidFill>
              </a:rPr>
              <a:t> treated with simple buddy taping </a:t>
            </a:r>
            <a:r>
              <a:rPr lang="en-US" dirty="0">
                <a:solidFill>
                  <a:srgbClr val="FFFF00"/>
                </a:solidFill>
              </a:rPr>
              <a:t>&amp; </a:t>
            </a:r>
            <a:r>
              <a:rPr dirty="0">
                <a:solidFill>
                  <a:srgbClr val="FFFF00"/>
                </a:solidFill>
              </a:rPr>
              <a:t>immediate </a:t>
            </a:r>
            <a:r>
              <a:rPr lang="en-US" dirty="0">
                <a:solidFill>
                  <a:srgbClr val="FFFF00"/>
                </a:solidFill>
              </a:rPr>
              <a:t>ROM</a:t>
            </a:r>
            <a:endParaRPr lang="en-US">
              <a:solidFill>
                <a:srgbClr val="FFFF00"/>
              </a:solidFill>
              <a:ea typeface="Calibri"/>
              <a:cs typeface="Calibri"/>
            </a:endParaRPr>
          </a:p>
          <a:p>
            <a:endParaRPr>
              <a:solidFill>
                <a:srgbClr val="FFFF00"/>
              </a:solidFill>
              <a:ea typeface="Calibri"/>
              <a:cs typeface="Calibri"/>
            </a:endParaRPr>
          </a:p>
          <a:p>
            <a:r>
              <a:rPr dirty="0">
                <a:solidFill>
                  <a:srgbClr val="FFFF00"/>
                </a:solidFill>
              </a:rPr>
              <a:t>Key Findings:</a:t>
            </a:r>
            <a:endParaRPr dirty="0">
              <a:solidFill>
                <a:srgbClr val="FFFF00"/>
              </a:solidFill>
              <a:ea typeface="Calibri"/>
              <a:cs typeface="Calibri"/>
            </a:endParaRPr>
          </a:p>
          <a:p>
            <a:pPr lvl="1"/>
            <a:r>
              <a:rPr dirty="0">
                <a:solidFill>
                  <a:srgbClr val="FFFF00"/>
                </a:solidFill>
              </a:rPr>
              <a:t> Satisfactory outcomes</a:t>
            </a:r>
            <a:endParaRPr dirty="0">
              <a:solidFill>
                <a:srgbClr val="FFFF00"/>
              </a:solidFill>
              <a:ea typeface="Calibri"/>
              <a:cs typeface="Calibri"/>
            </a:endParaRPr>
          </a:p>
          <a:p>
            <a:pPr lvl="1"/>
            <a:r>
              <a:rPr dirty="0">
                <a:solidFill>
                  <a:srgbClr val="FFFF00"/>
                </a:solidFill>
              </a:rPr>
              <a:t> No loss of grip strength</a:t>
            </a:r>
            <a:endParaRPr dirty="0">
              <a:solidFill>
                <a:srgbClr val="FFFF00"/>
              </a:solidFill>
              <a:ea typeface="Calibri"/>
              <a:cs typeface="Calibri"/>
            </a:endParaRPr>
          </a:p>
          <a:p>
            <a:pPr lvl="1"/>
            <a:r>
              <a:rPr dirty="0">
                <a:solidFill>
                  <a:srgbClr val="FFFF00"/>
                </a:solidFill>
              </a:rPr>
              <a:t> Union of all fractures</a:t>
            </a:r>
            <a:endParaRPr dirty="0">
              <a:solidFill>
                <a:srgbClr val="FFFF00"/>
              </a:solidFill>
              <a:ea typeface="Calibri"/>
              <a:cs typeface="Calibri"/>
            </a:endParaRPr>
          </a:p>
          <a:p>
            <a:pPr lvl="1"/>
            <a:r>
              <a:rPr dirty="0">
                <a:solidFill>
                  <a:srgbClr val="FFFF00"/>
                </a:solidFill>
              </a:rPr>
              <a:t> High patient satisfaction</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34E1E7A5-3708-8149-2F70-01533E891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141595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A97E-9B36-9819-1954-AAE27F455C40}"/>
              </a:ext>
            </a:extLst>
          </p:cNvPr>
          <p:cNvSpPr>
            <a:spLocks noGrp="1"/>
          </p:cNvSpPr>
          <p:nvPr>
            <p:ph type="title"/>
          </p:nvPr>
        </p:nvSpPr>
        <p:spPr/>
        <p:txBody>
          <a:bodyPr>
            <a:normAutofit/>
          </a:bodyPr>
          <a:lstStyle/>
          <a:p>
            <a:pPr algn="ctr"/>
            <a:r>
              <a:rPr lang="en-US" dirty="0">
                <a:solidFill>
                  <a:srgbClr val="FFFF00"/>
                </a:solidFill>
                <a:latin typeface="Calibri"/>
                <a:ea typeface="Calibri"/>
                <a:cs typeface="Calibri"/>
              </a:rPr>
              <a:t>Strub et al 2010</a:t>
            </a:r>
            <a:endParaRPr lang="en-US" dirty="0"/>
          </a:p>
        </p:txBody>
      </p:sp>
      <p:sp>
        <p:nvSpPr>
          <p:cNvPr id="3" name="Content Placeholder 2">
            <a:extLst>
              <a:ext uri="{FF2B5EF4-FFF2-40B4-BE49-F238E27FC236}">
                <a16:creationId xmlns:a16="http://schemas.microsoft.com/office/drawing/2014/main" id="{2A128E77-53EC-A347-3610-EE02FA79CFC7}"/>
              </a:ext>
            </a:extLst>
          </p:cNvPr>
          <p:cNvSpPr>
            <a:spLocks noGrp="1"/>
          </p:cNvSpPr>
          <p:nvPr>
            <p:ph idx="1"/>
          </p:nvPr>
        </p:nvSpPr>
        <p:spPr/>
        <p:txBody>
          <a:bodyPr vert="horz" lIns="91440" tIns="45720" rIns="91440" bIns="45720" rtlCol="0" anchor="t">
            <a:normAutofit/>
          </a:bodyPr>
          <a:lstStyle/>
          <a:p>
            <a:endParaRPr lang="en-US" dirty="0">
              <a:solidFill>
                <a:srgbClr val="FFFF00"/>
              </a:solidFill>
              <a:ea typeface="Calibri"/>
              <a:cs typeface="Calibri"/>
            </a:endParaRPr>
          </a:p>
          <a:p>
            <a:pPr lvl="1"/>
            <a:r>
              <a:rPr lang="en-US" sz="2800" dirty="0">
                <a:solidFill>
                  <a:srgbClr val="FFFF00"/>
                </a:solidFill>
              </a:rPr>
              <a:t>IM (bouquet osteosynthesis) vs splint and early motion 30-70 degrees</a:t>
            </a:r>
            <a:endParaRPr lang="en-US" sz="2800" dirty="0">
              <a:solidFill>
                <a:srgbClr val="FFFF00"/>
              </a:solidFill>
              <a:ea typeface="Calibri"/>
              <a:cs typeface="Calibri"/>
            </a:endParaRPr>
          </a:p>
          <a:p>
            <a:pPr lvl="1"/>
            <a:endParaRPr lang="en-US" sz="2800">
              <a:solidFill>
                <a:srgbClr val="FFFF00"/>
              </a:solidFill>
            </a:endParaRPr>
          </a:p>
          <a:p>
            <a:pPr lvl="1"/>
            <a:r>
              <a:rPr lang="en-US" sz="2800" dirty="0">
                <a:solidFill>
                  <a:srgbClr val="FFFF00"/>
                </a:solidFill>
              </a:rPr>
              <a:t>No difference grip strength or MCP ROM</a:t>
            </a:r>
            <a:endParaRPr lang="en-US" sz="2800" dirty="0">
              <a:solidFill>
                <a:srgbClr val="FFFF00"/>
              </a:solidFill>
              <a:ea typeface="Calibri"/>
              <a:cs typeface="Calibri"/>
            </a:endParaRPr>
          </a:p>
          <a:p>
            <a:pPr lvl="1"/>
            <a:r>
              <a:rPr lang="en-US" sz="2800" dirty="0">
                <a:solidFill>
                  <a:srgbClr val="FFFF00"/>
                </a:solidFill>
              </a:rPr>
              <a:t>Satisfaction high both groups</a:t>
            </a:r>
            <a:endParaRPr lang="en-US" sz="2800" dirty="0">
              <a:solidFill>
                <a:srgbClr val="FFFF00"/>
              </a:solidFill>
              <a:ea typeface="Calibri"/>
              <a:cs typeface="Calibri"/>
            </a:endParaRPr>
          </a:p>
          <a:p>
            <a:pPr lvl="1"/>
            <a:r>
              <a:rPr lang="en-US" sz="2800" dirty="0">
                <a:solidFill>
                  <a:srgbClr val="FFFF00"/>
                </a:solidFill>
              </a:rPr>
              <a:t>Manual laborers</a:t>
            </a:r>
            <a:endParaRPr lang="en-US" sz="2800" dirty="0">
              <a:solidFill>
                <a:srgbClr val="FFFF00"/>
              </a:solidFill>
              <a:ea typeface="Calibri"/>
              <a:cs typeface="Calibri"/>
            </a:endParaRPr>
          </a:p>
          <a:p>
            <a:pPr lvl="2"/>
            <a:r>
              <a:rPr lang="en-US" sz="2800" dirty="0">
                <a:solidFill>
                  <a:srgbClr val="FFFF00"/>
                </a:solidFill>
              </a:rPr>
              <a:t>Disturbance with tool holding </a:t>
            </a:r>
            <a:endParaRPr lang="en-US" sz="2800" dirty="0">
              <a:solidFill>
                <a:srgbClr val="FFFF00"/>
              </a:solidFill>
              <a:ea typeface="Calibri"/>
              <a:cs typeface="Calibri"/>
            </a:endParaRPr>
          </a:p>
          <a:p>
            <a:pPr lvl="2"/>
            <a:r>
              <a:rPr lang="en-US" sz="2800" dirty="0">
                <a:solidFill>
                  <a:srgbClr val="FFFF00"/>
                </a:solidFill>
              </a:rPr>
              <a:t>&gt; 50% dissatisfied cosmesis</a:t>
            </a:r>
            <a:endParaRPr lang="en-US" sz="2800"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AFB851B1-B776-E345-6A0A-57AA7BCD8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7871912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50BE-15B2-A997-8ABF-3A4A077FBC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C2F41-279E-3545-6BD9-1565F8992BD4}"/>
              </a:ext>
            </a:extLst>
          </p:cNvPr>
          <p:cNvSpPr>
            <a:spLocks noGrp="1"/>
          </p:cNvSpPr>
          <p:nvPr>
            <p:ph type="title"/>
          </p:nvPr>
        </p:nvSpPr>
        <p:spPr/>
        <p:txBody>
          <a:bodyPr/>
          <a:lstStyle/>
          <a:p>
            <a:pPr algn="ctr"/>
            <a:r>
              <a:rPr lang="en-US" dirty="0">
                <a:solidFill>
                  <a:srgbClr val="FFFF00"/>
                </a:solidFill>
                <a:latin typeface="Arial"/>
                <a:cs typeface="Arial"/>
              </a:rPr>
              <a:t>Summary</a:t>
            </a:r>
            <a:endParaRPr 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05F2011-3A48-DC5D-133E-E6FCD950C039}"/>
              </a:ext>
            </a:extLst>
          </p:cNvPr>
          <p:cNvSpPr>
            <a:spLocks noGrp="1"/>
          </p:cNvSpPr>
          <p:nvPr>
            <p:ph idx="1"/>
          </p:nvPr>
        </p:nvSpPr>
        <p:spPr/>
        <p:txBody>
          <a:bodyPr vert="horz" lIns="91440" tIns="45720" rIns="91440" bIns="45720" rtlCol="0" anchor="t">
            <a:normAutofit/>
          </a:bodyPr>
          <a:lstStyle/>
          <a:p>
            <a:pPr marL="0" indent="0">
              <a:buNone/>
            </a:pPr>
            <a:r>
              <a:rPr lang="en-US" dirty="0">
                <a:solidFill>
                  <a:srgbClr val="FFFF00"/>
                </a:solidFill>
                <a:latin typeface="Arial"/>
                <a:cs typeface="Arial"/>
              </a:rPr>
              <a:t>Early ROM is key</a:t>
            </a:r>
            <a:endParaRPr lang="en-US" dirty="0">
              <a:solidFill>
                <a:srgbClr val="FFFF00"/>
              </a:solidFill>
              <a:latin typeface="Arial" panose="020B0604020202020204" pitchFamily="34" charset="0"/>
              <a:cs typeface="Arial" panose="020B0604020202020204" pitchFamily="34" charset="0"/>
            </a:endParaRPr>
          </a:p>
          <a:p>
            <a:pPr marL="0" indent="0">
              <a:buNone/>
            </a:pPr>
            <a:endParaRPr lang="en-US" dirty="0">
              <a:solidFill>
                <a:srgbClr val="FFFF00"/>
              </a:solidFill>
              <a:latin typeface="Arial"/>
              <a:cs typeface="Arial"/>
            </a:endParaRPr>
          </a:p>
          <a:p>
            <a:pPr marL="0" indent="0">
              <a:buNone/>
            </a:pPr>
            <a:r>
              <a:rPr lang="en-US" dirty="0">
                <a:solidFill>
                  <a:srgbClr val="FFFF00"/>
                </a:solidFill>
                <a:latin typeface="Arial"/>
                <a:cs typeface="Arial"/>
              </a:rPr>
              <a:t>Splinting vs soft dressing/buddy taping achieves similar functional outcomes and patient satisfaction </a:t>
            </a:r>
            <a:endParaRPr lang="en-US">
              <a:solidFill>
                <a:srgbClr val="FFFF00"/>
              </a:solidFill>
              <a:latin typeface="Arial" panose="020B0604020202020204" pitchFamily="34" charset="0"/>
              <a:cs typeface="Arial" panose="020B0604020202020204" pitchFamily="34" charset="0"/>
            </a:endParaRPr>
          </a:p>
        </p:txBody>
      </p:sp>
      <p:pic>
        <p:nvPicPr>
          <p:cNvPr id="4" name="Picture 3" descr="A logo with the sun and waves&#10;&#10;Description automatically generated">
            <a:extLst>
              <a:ext uri="{FF2B5EF4-FFF2-40B4-BE49-F238E27FC236}">
                <a16:creationId xmlns:a16="http://schemas.microsoft.com/office/drawing/2014/main" id="{C0C4C5A2-A0A2-493D-66F4-2BA8F4A76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4590386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9CDBD-3AF5-2722-B4E1-F9B3AB8601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E5342-7CDC-A74E-4D49-EE09E2CE793C}"/>
              </a:ext>
            </a:extLst>
          </p:cNvPr>
          <p:cNvSpPr>
            <a:spLocks noGrp="1"/>
          </p:cNvSpPr>
          <p:nvPr>
            <p:ph type="title"/>
          </p:nvPr>
        </p:nvSpPr>
        <p:spPr/>
        <p:txBody>
          <a:bodyPr/>
          <a:lstStyle/>
          <a:p>
            <a:pPr algn="ctr"/>
            <a:r>
              <a:rPr lang="en-US" dirty="0">
                <a:solidFill>
                  <a:srgbClr val="FFFF00"/>
                </a:solidFill>
                <a:latin typeface="Arial"/>
                <a:cs typeface="Arial"/>
              </a:rPr>
              <a:t>Surgical Rehab</a:t>
            </a:r>
            <a:endParaRPr 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4CB9B1E-CA82-F547-632A-42DC4E06E7D1}"/>
              </a:ext>
            </a:extLst>
          </p:cNvPr>
          <p:cNvSpPr>
            <a:spLocks noGrp="1"/>
          </p:cNvSpPr>
          <p:nvPr>
            <p:ph idx="1"/>
          </p:nvPr>
        </p:nvSpPr>
        <p:spPr/>
        <p:txBody>
          <a:bodyPr vert="horz" lIns="91440" tIns="45720" rIns="91440" bIns="45720" rtlCol="0" anchor="t">
            <a:normAutofit/>
          </a:bodyPr>
          <a:lstStyle/>
          <a:p>
            <a:pPr marL="0" indent="0">
              <a:buNone/>
            </a:pPr>
            <a:r>
              <a:rPr lang="en-US" dirty="0">
                <a:solidFill>
                  <a:srgbClr val="FFFF00"/>
                </a:solidFill>
                <a:latin typeface="Arial"/>
                <a:cs typeface="Arial"/>
              </a:rPr>
              <a:t>Healing stages</a:t>
            </a:r>
          </a:p>
          <a:p>
            <a:pPr marL="0" indent="0">
              <a:buNone/>
            </a:pPr>
            <a:endParaRPr lang="en-US" dirty="0">
              <a:solidFill>
                <a:srgbClr val="FFFF00"/>
              </a:solidFill>
              <a:latin typeface="Arial"/>
              <a:cs typeface="Arial"/>
            </a:endParaRPr>
          </a:p>
          <a:p>
            <a:pPr marL="0" indent="0">
              <a:buNone/>
            </a:pPr>
            <a:r>
              <a:rPr lang="en-US" dirty="0">
                <a:solidFill>
                  <a:srgbClr val="FFFF00"/>
                </a:solidFill>
                <a:latin typeface="Arial"/>
                <a:cs typeface="Arial"/>
              </a:rPr>
              <a:t> Inflammatory Phase</a:t>
            </a:r>
          </a:p>
          <a:p>
            <a:pPr marL="0" indent="0">
              <a:buNone/>
            </a:pPr>
            <a:r>
              <a:rPr lang="en-US" dirty="0">
                <a:solidFill>
                  <a:srgbClr val="FFFF00"/>
                </a:solidFill>
                <a:latin typeface="Arial"/>
                <a:cs typeface="Arial"/>
              </a:rPr>
              <a:t> Early repair Phase</a:t>
            </a:r>
          </a:p>
          <a:p>
            <a:pPr marL="0" indent="0">
              <a:buNone/>
            </a:pPr>
            <a:r>
              <a:rPr lang="en-US" dirty="0">
                <a:solidFill>
                  <a:srgbClr val="FFFF00"/>
                </a:solidFill>
                <a:latin typeface="Arial"/>
                <a:cs typeface="Arial"/>
              </a:rPr>
              <a:t> Late Repair Phase</a:t>
            </a:r>
          </a:p>
          <a:p>
            <a:pPr marL="0" indent="0">
              <a:buNone/>
            </a:pPr>
            <a:r>
              <a:rPr lang="en-US" dirty="0">
                <a:solidFill>
                  <a:srgbClr val="FFFF00"/>
                </a:solidFill>
                <a:latin typeface="Arial"/>
                <a:cs typeface="Arial"/>
              </a:rPr>
              <a:t> Remodeling Phase</a:t>
            </a:r>
          </a:p>
          <a:p>
            <a:pPr marL="0" indent="0">
              <a:buNone/>
            </a:pPr>
            <a:r>
              <a:rPr lang="en-US" dirty="0">
                <a:solidFill>
                  <a:srgbClr val="FFFF00"/>
                </a:solidFill>
                <a:latin typeface="Arial"/>
                <a:cs typeface="Arial"/>
              </a:rPr>
              <a:t> Reintegration Phase</a:t>
            </a:r>
            <a:endParaRPr lang="en-US" dirty="0">
              <a:solidFill>
                <a:srgbClr val="FFFF00"/>
              </a:solidFill>
              <a:latin typeface="Arial" panose="020B0604020202020204" pitchFamily="34" charset="0"/>
              <a:cs typeface="Arial" panose="020B0604020202020204" pitchFamily="34" charset="0"/>
            </a:endParaRPr>
          </a:p>
        </p:txBody>
      </p:sp>
      <p:pic>
        <p:nvPicPr>
          <p:cNvPr id="4" name="Picture 3" descr="A logo with the sun and waves&#10;&#10;Description automatically generated">
            <a:extLst>
              <a:ext uri="{FF2B5EF4-FFF2-40B4-BE49-F238E27FC236}">
                <a16:creationId xmlns:a16="http://schemas.microsoft.com/office/drawing/2014/main" id="{61167249-F2DF-DB01-F98C-2CCC5FF65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266956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Weeks 0–2: Inflammatory Phase</a:t>
            </a:r>
            <a:endParaRPr lang="en-US"/>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dirty="0">
                <a:solidFill>
                  <a:srgbClr val="FFFF00"/>
                </a:solidFill>
              </a:rPr>
              <a:t>Goals:</a:t>
            </a:r>
            <a:endParaRPr lang="en-US" dirty="0">
              <a:solidFill>
                <a:srgbClr val="FFFF00"/>
              </a:solidFill>
              <a:ea typeface="Calibri"/>
              <a:cs typeface="Calibri"/>
            </a:endParaRPr>
          </a:p>
          <a:p>
            <a:r>
              <a:rPr dirty="0">
                <a:solidFill>
                  <a:srgbClr val="FFFF00"/>
                </a:solidFill>
              </a:rPr>
              <a:t>- Protect surgical site, reduce swelling, initiate gentle motion</a:t>
            </a:r>
            <a:endParaRPr dirty="0">
              <a:solidFill>
                <a:srgbClr val="FFFF00"/>
              </a:solidFill>
              <a:ea typeface="Calibri"/>
              <a:cs typeface="Calibri"/>
            </a:endParaRPr>
          </a:p>
          <a:p>
            <a:endParaRPr dirty="0">
              <a:solidFill>
                <a:srgbClr val="FFFF00"/>
              </a:solidFill>
              <a:ea typeface="Calibri"/>
              <a:cs typeface="Calibri"/>
            </a:endParaRPr>
          </a:p>
          <a:p>
            <a:r>
              <a:rPr dirty="0">
                <a:solidFill>
                  <a:srgbClr val="FFFF00"/>
                </a:solidFill>
              </a:rPr>
              <a:t>Care:</a:t>
            </a:r>
            <a:endParaRPr dirty="0">
              <a:solidFill>
                <a:srgbClr val="FFFF00"/>
              </a:solidFill>
              <a:ea typeface="Calibri"/>
              <a:cs typeface="Calibri"/>
            </a:endParaRPr>
          </a:p>
          <a:p>
            <a:r>
              <a:rPr dirty="0">
                <a:solidFill>
                  <a:srgbClr val="FFFF00"/>
                </a:solidFill>
              </a:rPr>
              <a:t>- Post-op dressing and splint in place</a:t>
            </a:r>
            <a:endParaRPr dirty="0">
              <a:solidFill>
                <a:srgbClr val="FFFF00"/>
              </a:solidFill>
              <a:ea typeface="Calibri"/>
              <a:cs typeface="Calibri"/>
            </a:endParaRPr>
          </a:p>
          <a:p>
            <a:r>
              <a:rPr dirty="0">
                <a:solidFill>
                  <a:srgbClr val="FFFF00"/>
                </a:solidFill>
              </a:rPr>
              <a:t>- Hand elevated above heart</a:t>
            </a:r>
            <a:endParaRPr dirty="0">
              <a:solidFill>
                <a:srgbClr val="FFFF00"/>
              </a:solidFill>
              <a:ea typeface="Calibri"/>
              <a:cs typeface="Calibri"/>
            </a:endParaRPr>
          </a:p>
          <a:p>
            <a:r>
              <a:rPr dirty="0">
                <a:solidFill>
                  <a:srgbClr val="FFFF00"/>
                </a:solidFill>
              </a:rPr>
              <a:t>- Gentle fist-making exercises (unless pins are placed)</a:t>
            </a:r>
            <a:endParaRPr dirty="0">
              <a:solidFill>
                <a:srgbClr val="FFFF00"/>
              </a:solidFill>
              <a:ea typeface="Calibri"/>
              <a:cs typeface="Calibri"/>
            </a:endParaRPr>
          </a:p>
          <a:p>
            <a:r>
              <a:rPr dirty="0">
                <a:solidFill>
                  <a:srgbClr val="FFFF00"/>
                </a:solidFill>
              </a:rPr>
              <a:t>- Light activities (e.g., eating, typing)</a:t>
            </a:r>
            <a:endParaRPr dirty="0">
              <a:solidFill>
                <a:srgbClr val="FFFF00"/>
              </a:solidFill>
              <a:ea typeface="Calibri"/>
              <a:cs typeface="Calibri"/>
            </a:endParaRPr>
          </a:p>
          <a:p>
            <a:endParaRPr dirty="0">
              <a:solidFill>
                <a:srgbClr val="FFFF00"/>
              </a:solidFill>
              <a:ea typeface="Calibri"/>
              <a:cs typeface="Calibri"/>
            </a:endParaRPr>
          </a:p>
          <a:p>
            <a:r>
              <a:rPr dirty="0">
                <a:solidFill>
                  <a:srgbClr val="FFFF00"/>
                </a:solidFill>
              </a:rPr>
              <a:t>Precautions:</a:t>
            </a:r>
            <a:endParaRPr dirty="0">
              <a:solidFill>
                <a:srgbClr val="FFFF00"/>
              </a:solidFill>
              <a:ea typeface="Calibri"/>
              <a:cs typeface="Calibri"/>
            </a:endParaRPr>
          </a:p>
          <a:p>
            <a:r>
              <a:rPr dirty="0">
                <a:solidFill>
                  <a:srgbClr val="FFFF00"/>
                </a:solidFill>
              </a:rPr>
              <a:t>- No motion of pinned fingers</a:t>
            </a:r>
            <a:endParaRPr dirty="0">
              <a:solidFill>
                <a:srgbClr val="FFFF00"/>
              </a:solidFill>
              <a:ea typeface="Calibri"/>
              <a:cs typeface="Calibri"/>
            </a:endParaRPr>
          </a:p>
          <a:p>
            <a:r>
              <a:rPr dirty="0">
                <a:solidFill>
                  <a:srgbClr val="FFFF00"/>
                </a:solidFill>
              </a:rPr>
              <a:t>- Avoid soaking wounds</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B8E65FBB-2D64-E3A9-A5F3-D2B821A1E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6602521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Weeks 2–4: Early Repair Phase</a:t>
            </a:r>
            <a:endParaRPr lang="en-US"/>
          </a:p>
        </p:txBody>
      </p:sp>
      <p:sp>
        <p:nvSpPr>
          <p:cNvPr id="3" name="Content Placeholder 2"/>
          <p:cNvSpPr>
            <a:spLocks noGrp="1"/>
          </p:cNvSpPr>
          <p:nvPr>
            <p:ph idx="1"/>
          </p:nvPr>
        </p:nvSpPr>
        <p:spPr/>
        <p:txBody>
          <a:bodyPr vert="horz" lIns="91440" tIns="45720" rIns="91440" bIns="45720" rtlCol="0" anchor="t">
            <a:normAutofit lnSpcReduction="10000"/>
          </a:bodyPr>
          <a:lstStyle/>
          <a:p>
            <a:r>
              <a:rPr dirty="0">
                <a:solidFill>
                  <a:srgbClr val="FFFF00"/>
                </a:solidFill>
              </a:rPr>
              <a:t>Goals:</a:t>
            </a:r>
            <a:endParaRPr lang="en-US" dirty="0">
              <a:solidFill>
                <a:srgbClr val="FFFF00"/>
              </a:solidFill>
              <a:ea typeface="Calibri"/>
              <a:cs typeface="Calibri"/>
            </a:endParaRPr>
          </a:p>
          <a:p>
            <a:r>
              <a:rPr dirty="0">
                <a:solidFill>
                  <a:srgbClr val="FFFF00"/>
                </a:solidFill>
              </a:rPr>
              <a:t>- Promote tissue healing, begin active motion</a:t>
            </a:r>
            <a:endParaRPr dirty="0">
              <a:solidFill>
                <a:srgbClr val="FFFF00"/>
              </a:solidFill>
              <a:ea typeface="Calibri"/>
              <a:cs typeface="Calibri"/>
            </a:endParaRPr>
          </a:p>
          <a:p>
            <a:endParaRPr dirty="0">
              <a:solidFill>
                <a:srgbClr val="FFFF00"/>
              </a:solidFill>
              <a:ea typeface="Calibri"/>
              <a:cs typeface="Calibri"/>
            </a:endParaRPr>
          </a:p>
          <a:p>
            <a:r>
              <a:rPr dirty="0">
                <a:solidFill>
                  <a:srgbClr val="FFFF00"/>
                </a:solidFill>
              </a:rPr>
              <a:t>Care:</a:t>
            </a:r>
            <a:endParaRPr dirty="0">
              <a:solidFill>
                <a:srgbClr val="FFFF00"/>
              </a:solidFill>
              <a:ea typeface="Calibri"/>
              <a:cs typeface="Calibri"/>
            </a:endParaRPr>
          </a:p>
          <a:p>
            <a:r>
              <a:rPr dirty="0">
                <a:solidFill>
                  <a:srgbClr val="FFFF00"/>
                </a:solidFill>
              </a:rPr>
              <a:t>- Sutures removed</a:t>
            </a:r>
            <a:endParaRPr dirty="0">
              <a:solidFill>
                <a:srgbClr val="FFFF00"/>
              </a:solidFill>
              <a:ea typeface="Calibri"/>
              <a:cs typeface="Calibri"/>
            </a:endParaRPr>
          </a:p>
          <a:p>
            <a:r>
              <a:rPr dirty="0">
                <a:solidFill>
                  <a:srgbClr val="FFFF00"/>
                </a:solidFill>
              </a:rPr>
              <a:t>- Scar massage and desensitization</a:t>
            </a:r>
            <a:endParaRPr dirty="0">
              <a:solidFill>
                <a:srgbClr val="FFFF00"/>
              </a:solidFill>
              <a:ea typeface="Calibri"/>
              <a:cs typeface="Calibri"/>
            </a:endParaRPr>
          </a:p>
          <a:p>
            <a:r>
              <a:rPr dirty="0">
                <a:solidFill>
                  <a:srgbClr val="FFFF00"/>
                </a:solidFill>
              </a:rPr>
              <a:t>- Aggressive active finger ROM</a:t>
            </a:r>
            <a:endParaRPr dirty="0">
              <a:solidFill>
                <a:srgbClr val="FFFF00"/>
              </a:solidFill>
              <a:ea typeface="Calibri"/>
              <a:cs typeface="Calibri"/>
            </a:endParaRPr>
          </a:p>
          <a:p>
            <a:r>
              <a:rPr dirty="0">
                <a:solidFill>
                  <a:srgbClr val="FFFF00"/>
                </a:solidFill>
              </a:rPr>
              <a:t>- Self-assisted passive ROM with support under metacarpal heads</a:t>
            </a:r>
            <a:endParaRPr dirty="0">
              <a:solidFill>
                <a:srgbClr val="FFFF00"/>
              </a:solidFill>
              <a:ea typeface="Calibri"/>
              <a:cs typeface="Calibri"/>
            </a:endParaRPr>
          </a:p>
          <a:p>
            <a:r>
              <a:rPr dirty="0">
                <a:solidFill>
                  <a:srgbClr val="FFFF00"/>
                </a:solidFill>
              </a:rPr>
              <a:t>- Splint worn full-time except during exercises</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85F7F51E-C7DB-26CE-735F-ED2959C9B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5467859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Weeks 4–6: Late Repair Phase</a:t>
            </a:r>
            <a:endParaRPr lang="en-US"/>
          </a:p>
        </p:txBody>
      </p:sp>
      <p:sp>
        <p:nvSpPr>
          <p:cNvPr id="3" name="Content Placeholder 2"/>
          <p:cNvSpPr>
            <a:spLocks noGrp="1"/>
          </p:cNvSpPr>
          <p:nvPr>
            <p:ph idx="1"/>
          </p:nvPr>
        </p:nvSpPr>
        <p:spPr/>
        <p:txBody>
          <a:bodyPr vert="horz" lIns="91440" tIns="45720" rIns="91440" bIns="45720" rtlCol="0" anchor="t">
            <a:normAutofit lnSpcReduction="10000"/>
          </a:bodyPr>
          <a:lstStyle/>
          <a:p>
            <a:r>
              <a:rPr dirty="0">
                <a:solidFill>
                  <a:srgbClr val="FFFF00"/>
                </a:solidFill>
              </a:rPr>
              <a:t>Goals:</a:t>
            </a:r>
            <a:endParaRPr lang="en-US" dirty="0">
              <a:solidFill>
                <a:srgbClr val="FFFF00"/>
              </a:solidFill>
              <a:ea typeface="Calibri"/>
              <a:cs typeface="Calibri"/>
            </a:endParaRPr>
          </a:p>
          <a:p>
            <a:r>
              <a:rPr dirty="0">
                <a:solidFill>
                  <a:srgbClr val="FFFF00"/>
                </a:solidFill>
              </a:rPr>
              <a:t>- Restore range of motion, begin light functional use</a:t>
            </a:r>
            <a:endParaRPr dirty="0">
              <a:solidFill>
                <a:srgbClr val="FFFF00"/>
              </a:solidFill>
              <a:ea typeface="Calibri"/>
              <a:cs typeface="Calibri"/>
            </a:endParaRPr>
          </a:p>
          <a:p>
            <a:endParaRPr dirty="0">
              <a:solidFill>
                <a:srgbClr val="FFFF00"/>
              </a:solidFill>
              <a:ea typeface="Calibri"/>
              <a:cs typeface="Calibri"/>
            </a:endParaRPr>
          </a:p>
          <a:p>
            <a:r>
              <a:rPr dirty="0">
                <a:solidFill>
                  <a:srgbClr val="FFFF00"/>
                </a:solidFill>
              </a:rPr>
              <a:t>Care:</a:t>
            </a:r>
            <a:endParaRPr dirty="0">
              <a:solidFill>
                <a:srgbClr val="FFFF00"/>
              </a:solidFill>
              <a:ea typeface="Calibri"/>
              <a:cs typeface="Calibri"/>
            </a:endParaRPr>
          </a:p>
          <a:p>
            <a:r>
              <a:rPr dirty="0">
                <a:solidFill>
                  <a:srgbClr val="FFFF00"/>
                </a:solidFill>
              </a:rPr>
              <a:t>- Splint may be removed for light activities (up to 2 </a:t>
            </a:r>
            <a:r>
              <a:rPr dirty="0" err="1">
                <a:solidFill>
                  <a:srgbClr val="FFFF00"/>
                </a:solidFill>
              </a:rPr>
              <a:t>lbs</a:t>
            </a:r>
            <a:r>
              <a:rPr dirty="0">
                <a:solidFill>
                  <a:srgbClr val="FFFF00"/>
                </a:solidFill>
              </a:rPr>
              <a:t>)</a:t>
            </a:r>
            <a:endParaRPr dirty="0">
              <a:solidFill>
                <a:srgbClr val="FFFF00"/>
              </a:solidFill>
              <a:ea typeface="Calibri"/>
              <a:cs typeface="Calibri"/>
            </a:endParaRPr>
          </a:p>
          <a:p>
            <a:r>
              <a:rPr dirty="0">
                <a:solidFill>
                  <a:srgbClr val="FFFF00"/>
                </a:solidFill>
              </a:rPr>
              <a:t>- Continue aggressive active and passive ROM</a:t>
            </a:r>
            <a:endParaRPr dirty="0">
              <a:solidFill>
                <a:srgbClr val="FFFF00"/>
              </a:solidFill>
              <a:ea typeface="Calibri"/>
              <a:cs typeface="Calibri"/>
            </a:endParaRPr>
          </a:p>
          <a:p>
            <a:endParaRPr dirty="0">
              <a:solidFill>
                <a:srgbClr val="FFFF00"/>
              </a:solidFill>
              <a:ea typeface="Calibri"/>
              <a:cs typeface="Calibri"/>
            </a:endParaRPr>
          </a:p>
          <a:p>
            <a:r>
              <a:rPr dirty="0">
                <a:solidFill>
                  <a:srgbClr val="FFFF00"/>
                </a:solidFill>
              </a:rPr>
              <a:t>Precautions:</a:t>
            </a:r>
            <a:endParaRPr dirty="0">
              <a:solidFill>
                <a:srgbClr val="FFFF00"/>
              </a:solidFill>
              <a:ea typeface="Calibri"/>
              <a:cs typeface="Calibri"/>
            </a:endParaRPr>
          </a:p>
          <a:p>
            <a:r>
              <a:rPr dirty="0">
                <a:solidFill>
                  <a:srgbClr val="FFFF00"/>
                </a:solidFill>
              </a:rPr>
              <a:t>- Avoid axial loading (e.g., push-ups, lifting)</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68A4AA9B-933B-92D2-DE28-35CB51C8C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8311622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Weeks 6–10: Remodeling Phase</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dirty="0">
                <a:solidFill>
                  <a:srgbClr val="FFFF00"/>
                </a:solidFill>
              </a:rPr>
              <a:t>Goals:</a:t>
            </a:r>
            <a:endParaRPr lang="en-US" dirty="0">
              <a:solidFill>
                <a:srgbClr val="FFFF00"/>
              </a:solidFill>
              <a:ea typeface="Calibri"/>
              <a:cs typeface="Calibri"/>
            </a:endParaRPr>
          </a:p>
          <a:p>
            <a:r>
              <a:rPr dirty="0">
                <a:solidFill>
                  <a:srgbClr val="FFFF00"/>
                </a:solidFill>
              </a:rPr>
              <a:t>- Strengthening and proprioception</a:t>
            </a:r>
            <a:endParaRPr dirty="0">
              <a:solidFill>
                <a:srgbClr val="FFFF00"/>
              </a:solidFill>
              <a:ea typeface="Calibri"/>
              <a:cs typeface="Calibri"/>
            </a:endParaRPr>
          </a:p>
          <a:p>
            <a:endParaRPr dirty="0">
              <a:solidFill>
                <a:srgbClr val="FFFF00"/>
              </a:solidFill>
              <a:ea typeface="Calibri"/>
              <a:cs typeface="Calibri"/>
            </a:endParaRPr>
          </a:p>
          <a:p>
            <a:r>
              <a:rPr dirty="0">
                <a:solidFill>
                  <a:srgbClr val="FFFF00"/>
                </a:solidFill>
              </a:rPr>
              <a:t>Care:</a:t>
            </a:r>
            <a:endParaRPr dirty="0">
              <a:solidFill>
                <a:srgbClr val="FFFF00"/>
              </a:solidFill>
              <a:ea typeface="Calibri"/>
              <a:cs typeface="Calibri"/>
            </a:endParaRPr>
          </a:p>
          <a:p>
            <a:r>
              <a:rPr dirty="0">
                <a:solidFill>
                  <a:srgbClr val="FFFF00"/>
                </a:solidFill>
              </a:rPr>
              <a:t>- Wean off splint completely</a:t>
            </a:r>
            <a:endParaRPr dirty="0">
              <a:solidFill>
                <a:srgbClr val="FFFF00"/>
              </a:solidFill>
              <a:ea typeface="Calibri"/>
              <a:cs typeface="Calibri"/>
            </a:endParaRPr>
          </a:p>
          <a:p>
            <a:r>
              <a:rPr dirty="0">
                <a:solidFill>
                  <a:srgbClr val="FFFF00"/>
                </a:solidFill>
              </a:rPr>
              <a:t>- Begin strengthening exercises (only with full, pain-free ROM)</a:t>
            </a:r>
            <a:endParaRPr dirty="0">
              <a:solidFill>
                <a:srgbClr val="FFFF00"/>
              </a:solidFill>
              <a:ea typeface="Calibri"/>
              <a:cs typeface="Calibri"/>
            </a:endParaRPr>
          </a:p>
          <a:p>
            <a:r>
              <a:rPr dirty="0">
                <a:solidFill>
                  <a:srgbClr val="FFFF00"/>
                </a:solidFill>
              </a:rPr>
              <a:t>- Introduce resistance exercises and functional tasks</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1C446F39-3CC9-DAAD-1E3D-DB599E5DB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32141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FF00"/>
                </a:solidFill>
                <a:latin typeface="Arial"/>
                <a:cs typeface="Arial"/>
              </a:rPr>
              <a:t>ANATOMY</a:t>
            </a:r>
            <a:endParaRPr lang="en-US">
              <a:solidFill>
                <a:srgbClr val="FFFF00"/>
              </a:solidFill>
              <a:latin typeface="Arial" panose="020B0604020202020204" pitchFamily="34" charset="0"/>
              <a:cs typeface="Arial" panose="020B0604020202020204" pitchFamily="34" charset="0"/>
            </a:endParaRPr>
          </a:p>
        </p:txBody>
      </p:sp>
      <p:pic>
        <p:nvPicPr>
          <p:cNvPr id="5" name="Content Placeholder 4" descr="A group of bones with text&#10;&#10;AI-generated content may be incorrect.">
            <a:extLst>
              <a:ext uri="{FF2B5EF4-FFF2-40B4-BE49-F238E27FC236}">
                <a16:creationId xmlns:a16="http://schemas.microsoft.com/office/drawing/2014/main" id="{9177724C-FEAB-AC65-20E2-0B2D239F5D05}"/>
              </a:ext>
            </a:extLst>
          </p:cNvPr>
          <p:cNvPicPr>
            <a:picLocks noGrp="1" noChangeAspect="1"/>
          </p:cNvPicPr>
          <p:nvPr>
            <p:ph idx="1"/>
          </p:nvPr>
        </p:nvPicPr>
        <p:blipFill>
          <a:blip r:embed="rId3"/>
          <a:stretch>
            <a:fillRect/>
          </a:stretch>
        </p:blipFill>
        <p:spPr>
          <a:xfrm>
            <a:off x="3762151" y="1825625"/>
            <a:ext cx="4667698" cy="4351338"/>
          </a:xfrm>
          <a:prstGeom prst="rect">
            <a:avLst/>
          </a:prstGeom>
        </p:spPr>
      </p:pic>
      <p:pic>
        <p:nvPicPr>
          <p:cNvPr id="4" name="Picture 3" descr="A logo with the sun and waves&#10;&#10;Description automatically generated">
            <a:extLst>
              <a:ext uri="{FF2B5EF4-FFF2-40B4-BE49-F238E27FC236}">
                <a16:creationId xmlns:a16="http://schemas.microsoft.com/office/drawing/2014/main" id="{2D6B5358-2666-4C9B-14FB-5BB65DC73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5419715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dirty="0">
                <a:solidFill>
                  <a:srgbClr val="FFFF00"/>
                </a:solidFill>
              </a:rPr>
              <a:t>Weeks 10–12+: Reintegration Phase</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dirty="0">
                <a:solidFill>
                  <a:srgbClr val="FFFF00"/>
                </a:solidFill>
              </a:rPr>
              <a:t>Goals:</a:t>
            </a:r>
            <a:endParaRPr lang="en-US" dirty="0">
              <a:solidFill>
                <a:srgbClr val="FFFF00"/>
              </a:solidFill>
              <a:ea typeface="Calibri"/>
              <a:cs typeface="Calibri"/>
            </a:endParaRPr>
          </a:p>
          <a:p>
            <a:r>
              <a:rPr dirty="0">
                <a:solidFill>
                  <a:srgbClr val="FFFF00"/>
                </a:solidFill>
              </a:rPr>
              <a:t>- Return to normal function and endurance</a:t>
            </a:r>
            <a:endParaRPr dirty="0">
              <a:solidFill>
                <a:srgbClr val="FFFF00"/>
              </a:solidFill>
              <a:ea typeface="Calibri"/>
              <a:cs typeface="Calibri"/>
            </a:endParaRPr>
          </a:p>
          <a:p>
            <a:endParaRPr dirty="0">
              <a:solidFill>
                <a:srgbClr val="FFFF00"/>
              </a:solidFill>
              <a:ea typeface="Calibri"/>
              <a:cs typeface="Calibri"/>
            </a:endParaRPr>
          </a:p>
          <a:p>
            <a:r>
              <a:rPr dirty="0">
                <a:solidFill>
                  <a:srgbClr val="FFFF00"/>
                </a:solidFill>
              </a:rPr>
              <a:t>Care:</a:t>
            </a:r>
            <a:endParaRPr dirty="0">
              <a:solidFill>
                <a:srgbClr val="FFFF00"/>
              </a:solidFill>
              <a:ea typeface="Calibri"/>
              <a:cs typeface="Calibri"/>
            </a:endParaRPr>
          </a:p>
          <a:p>
            <a:r>
              <a:rPr dirty="0">
                <a:solidFill>
                  <a:srgbClr val="FFFF00"/>
                </a:solidFill>
              </a:rPr>
              <a:t>- Resume occupational and personal activities</a:t>
            </a:r>
            <a:endParaRPr dirty="0">
              <a:solidFill>
                <a:srgbClr val="FFFF00"/>
              </a:solidFill>
              <a:ea typeface="Calibri"/>
              <a:cs typeface="Calibri"/>
            </a:endParaRPr>
          </a:p>
          <a:p>
            <a:r>
              <a:rPr dirty="0">
                <a:solidFill>
                  <a:srgbClr val="FFFF00"/>
                </a:solidFill>
              </a:rPr>
              <a:t>- Functional bracing only during high-risk tasks</a:t>
            </a:r>
            <a:endParaRPr dirty="0">
              <a:solidFill>
                <a:srgbClr val="FFFF00"/>
              </a:solidFill>
              <a:ea typeface="Calibri"/>
              <a:cs typeface="Calibri"/>
            </a:endParaRPr>
          </a:p>
          <a:p>
            <a:r>
              <a:rPr dirty="0">
                <a:solidFill>
                  <a:srgbClr val="FFFF00"/>
                </a:solidFill>
              </a:rPr>
              <a:t>- Continue proprioceptive training and endurance building</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6C3CB4E4-627F-F255-6FFA-A6FD1AA60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1305579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rgbClr val="FFFF00"/>
                </a:solidFill>
              </a:rPr>
              <a:t>Clinical Considerations</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dirty="0">
                <a:solidFill>
                  <a:srgbClr val="FFFF00"/>
                </a:solidFill>
              </a:rPr>
              <a:t>Avoid prolonged immobilization (&gt;4 weeks) to prevent stiffness</a:t>
            </a:r>
            <a:endParaRPr lang="en-US">
              <a:solidFill>
                <a:srgbClr val="FFFF00"/>
              </a:solidFill>
              <a:ea typeface="Calibri"/>
              <a:cs typeface="Calibri"/>
            </a:endParaRPr>
          </a:p>
          <a:p>
            <a:endParaRPr lang="en-US" dirty="0">
              <a:solidFill>
                <a:srgbClr val="FFFF00"/>
              </a:solidFill>
            </a:endParaRPr>
          </a:p>
          <a:p>
            <a:r>
              <a:rPr dirty="0">
                <a:solidFill>
                  <a:srgbClr val="FFFF00"/>
                </a:solidFill>
              </a:rPr>
              <a:t> Monitor for complications like swelling, extensor lag, or complex regional pain syndrome</a:t>
            </a:r>
            <a:endParaRPr>
              <a:solidFill>
                <a:srgbClr val="FFFF00"/>
              </a:solidFill>
              <a:ea typeface="Calibri"/>
              <a:cs typeface="Calibri"/>
            </a:endParaRPr>
          </a:p>
          <a:p>
            <a:endParaRPr lang="en-US" dirty="0">
              <a:solidFill>
                <a:srgbClr val="FFFF00"/>
              </a:solidFill>
            </a:endParaRPr>
          </a:p>
          <a:p>
            <a:r>
              <a:rPr dirty="0">
                <a:solidFill>
                  <a:srgbClr val="FFFF00"/>
                </a:solidFill>
              </a:rPr>
              <a:t>Tailor rehab to fracture type, fixation method, and patient needs</a:t>
            </a:r>
            <a:endParaRPr dirty="0">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24CE0321-E477-BEC7-205C-E34756D3A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16514-442F-980E-E77B-8168CCC12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33F5D7-8186-6338-E311-2075039579BD}"/>
              </a:ext>
            </a:extLst>
          </p:cNvPr>
          <p:cNvSpPr>
            <a:spLocks noGrp="1"/>
          </p:cNvSpPr>
          <p:nvPr>
            <p:ph type="title"/>
          </p:nvPr>
        </p:nvSpPr>
        <p:spPr/>
        <p:txBody>
          <a:bodyPr/>
          <a:lstStyle/>
          <a:p>
            <a:pPr algn="ctr"/>
            <a:r>
              <a:rPr lang="en-US" dirty="0">
                <a:solidFill>
                  <a:srgbClr val="FFFF00"/>
                </a:solidFill>
                <a:latin typeface="Arial"/>
                <a:cs typeface="Arial"/>
              </a:rPr>
              <a:t>Conclusion</a:t>
            </a:r>
            <a:endParaRPr 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4E6AF55-E2F7-ED7F-1CB4-1ED2AFE99EC5}"/>
              </a:ext>
            </a:extLst>
          </p:cNvPr>
          <p:cNvSpPr>
            <a:spLocks noGrp="1"/>
          </p:cNvSpPr>
          <p:nvPr>
            <p:ph idx="1"/>
          </p:nvPr>
        </p:nvSpPr>
        <p:spPr/>
        <p:txBody>
          <a:bodyPr vert="horz" lIns="91440" tIns="45720" rIns="91440" bIns="45720" rtlCol="0" anchor="t">
            <a:normAutofit/>
          </a:bodyPr>
          <a:lstStyle/>
          <a:p>
            <a:pPr marL="0" indent="0">
              <a:buNone/>
            </a:pPr>
            <a:r>
              <a:rPr lang="en-US" dirty="0">
                <a:solidFill>
                  <a:srgbClr val="FFFF00"/>
                </a:solidFill>
                <a:latin typeface="Arial"/>
                <a:cs typeface="Arial"/>
              </a:rPr>
              <a:t>Metacarpal Fractures Common Injury</a:t>
            </a:r>
          </a:p>
          <a:p>
            <a:pPr marL="0" indent="0">
              <a:buNone/>
            </a:pPr>
            <a:r>
              <a:rPr lang="en-US" dirty="0">
                <a:solidFill>
                  <a:srgbClr val="FFFF00"/>
                </a:solidFill>
                <a:latin typeface="Arial"/>
                <a:cs typeface="Arial"/>
              </a:rPr>
              <a:t> young working males</a:t>
            </a:r>
          </a:p>
          <a:p>
            <a:pPr marL="0" indent="0">
              <a:buNone/>
            </a:pPr>
            <a:endParaRPr lang="en-US" dirty="0">
              <a:solidFill>
                <a:srgbClr val="FFFF00"/>
              </a:solidFill>
              <a:latin typeface="Arial" panose="020B0604020202020204" pitchFamily="34" charset="0"/>
              <a:cs typeface="Arial" panose="020B0604020202020204" pitchFamily="34" charset="0"/>
            </a:endParaRPr>
          </a:p>
          <a:p>
            <a:pPr marL="0" indent="0">
              <a:buNone/>
            </a:pPr>
            <a:r>
              <a:rPr lang="en-US" dirty="0">
                <a:solidFill>
                  <a:srgbClr val="FFFF00"/>
                </a:solidFill>
                <a:latin typeface="Arial"/>
                <a:cs typeface="Arial"/>
              </a:rPr>
              <a:t>5MCN &amp; Shaft </a:t>
            </a:r>
            <a:r>
              <a:rPr lang="en-US" dirty="0" err="1">
                <a:solidFill>
                  <a:srgbClr val="FFFF00"/>
                </a:solidFill>
                <a:latin typeface="Arial"/>
                <a:cs typeface="Arial"/>
              </a:rPr>
              <a:t>Fxs</a:t>
            </a:r>
            <a:r>
              <a:rPr lang="en-US" dirty="0">
                <a:solidFill>
                  <a:srgbClr val="FFFF00"/>
                </a:solidFill>
                <a:latin typeface="Arial"/>
                <a:cs typeface="Arial"/>
              </a:rPr>
              <a:t> majority of injuries</a:t>
            </a:r>
          </a:p>
          <a:p>
            <a:pPr marL="0" indent="0">
              <a:buNone/>
            </a:pPr>
            <a:endParaRPr lang="en-US" dirty="0">
              <a:solidFill>
                <a:srgbClr val="FFFF00"/>
              </a:solidFill>
              <a:latin typeface="Arial" panose="020B0604020202020204" pitchFamily="34" charset="0"/>
              <a:cs typeface="Arial" panose="020B0604020202020204" pitchFamily="34" charset="0"/>
            </a:endParaRPr>
          </a:p>
          <a:p>
            <a:pPr marL="0" indent="0">
              <a:buNone/>
            </a:pPr>
            <a:r>
              <a:rPr lang="en-US" dirty="0">
                <a:solidFill>
                  <a:srgbClr val="FFFF00"/>
                </a:solidFill>
                <a:latin typeface="Arial"/>
                <a:cs typeface="Arial"/>
              </a:rPr>
              <a:t>Surgical outcomes are favorable when indicated</a:t>
            </a:r>
          </a:p>
          <a:p>
            <a:pPr marL="0" indent="0">
              <a:buNone/>
            </a:pPr>
            <a:endParaRPr lang="en-US" dirty="0">
              <a:solidFill>
                <a:srgbClr val="FFFF00"/>
              </a:solidFill>
              <a:latin typeface="Arial" panose="020B0604020202020204" pitchFamily="34" charset="0"/>
              <a:cs typeface="Arial" panose="020B0604020202020204" pitchFamily="34" charset="0"/>
            </a:endParaRPr>
          </a:p>
          <a:p>
            <a:pPr marL="0" indent="0">
              <a:buNone/>
            </a:pPr>
            <a:r>
              <a:rPr lang="en-US" dirty="0">
                <a:solidFill>
                  <a:srgbClr val="FFFF00"/>
                </a:solidFill>
                <a:latin typeface="Arial"/>
                <a:cs typeface="Arial"/>
              </a:rPr>
              <a:t>Most can be treated </a:t>
            </a:r>
            <a:r>
              <a:rPr lang="en-US" dirty="0" err="1">
                <a:solidFill>
                  <a:srgbClr val="FFFF00"/>
                </a:solidFill>
                <a:latin typeface="Arial"/>
                <a:cs typeface="Arial"/>
              </a:rPr>
              <a:t>nonop</a:t>
            </a:r>
            <a:r>
              <a:rPr lang="en-US" dirty="0">
                <a:solidFill>
                  <a:srgbClr val="FFFF00"/>
                </a:solidFill>
                <a:latin typeface="Arial"/>
                <a:cs typeface="Arial"/>
              </a:rPr>
              <a:t> with early motion +/- splinting</a:t>
            </a:r>
            <a:endParaRPr lang="en-US" dirty="0">
              <a:solidFill>
                <a:srgbClr val="FFFF00"/>
              </a:solidFill>
              <a:latin typeface="Arial" panose="020B0604020202020204" pitchFamily="34" charset="0"/>
              <a:cs typeface="Arial" panose="020B0604020202020204" pitchFamily="34" charset="0"/>
            </a:endParaRPr>
          </a:p>
        </p:txBody>
      </p:sp>
      <p:pic>
        <p:nvPicPr>
          <p:cNvPr id="4" name="Picture 3" descr="A logo with the sun and waves&#10;&#10;Description automatically generated">
            <a:extLst>
              <a:ext uri="{FF2B5EF4-FFF2-40B4-BE49-F238E27FC236}">
                <a16:creationId xmlns:a16="http://schemas.microsoft.com/office/drawing/2014/main" id="{286CB2FE-A8CA-05A6-9A2E-0518D46AB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3993468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endParaRPr lang="en-US">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CAA2C63-5457-6818-14EF-B81BCD554765}"/>
              </a:ext>
            </a:extLst>
          </p:cNvPr>
          <p:cNvPicPr>
            <a:picLocks noChangeAspect="1"/>
          </p:cNvPicPr>
          <p:nvPr/>
        </p:nvPicPr>
        <p:blipFill>
          <a:blip r:embed="rId2"/>
          <a:stretch>
            <a:fillRect/>
          </a:stretch>
        </p:blipFill>
        <p:spPr>
          <a:xfrm>
            <a:off x="956888" y="0"/>
            <a:ext cx="10278224" cy="6858000"/>
          </a:xfrm>
          <a:prstGeom prst="rect">
            <a:avLst/>
          </a:prstGeom>
        </p:spPr>
      </p:pic>
      <p:pic>
        <p:nvPicPr>
          <p:cNvPr id="7" name="Picture 6" descr="A logo with the sun and waves&#10;&#10;Description automatically generated">
            <a:extLst>
              <a:ext uri="{FF2B5EF4-FFF2-40B4-BE49-F238E27FC236}">
                <a16:creationId xmlns:a16="http://schemas.microsoft.com/office/drawing/2014/main" id="{2257EF67-1E77-9564-571C-65E1100EF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957" y="652713"/>
            <a:ext cx="3376085" cy="2345824"/>
          </a:xfrm>
          <a:prstGeom prst="rect">
            <a:avLst/>
          </a:prstGeom>
        </p:spPr>
      </p:pic>
    </p:spTree>
    <p:extLst>
      <p:ext uri="{BB962C8B-B14F-4D97-AF65-F5344CB8AC3E}">
        <p14:creationId xmlns:p14="http://schemas.microsoft.com/office/powerpoint/2010/main" val="28672087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1BB2A-8423-E912-78CD-187916B16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15F67-DD0D-4773-2660-B2C797830566}"/>
              </a:ext>
            </a:extLst>
          </p:cNvPr>
          <p:cNvSpPr>
            <a:spLocks noGrp="1"/>
          </p:cNvSpPr>
          <p:nvPr>
            <p:ph type="title"/>
          </p:nvPr>
        </p:nvSpPr>
        <p:spPr/>
        <p:txBody>
          <a:bodyPr/>
          <a:lstStyle/>
          <a:p>
            <a:pPr algn="ctr"/>
            <a:endParaRPr lang="en-US">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2FE0284-19CE-2041-A792-2D01ABF5381D}"/>
              </a:ext>
            </a:extLst>
          </p:cNvPr>
          <p:cNvSpPr>
            <a:spLocks noGrp="1"/>
          </p:cNvSpPr>
          <p:nvPr>
            <p:ph idx="1"/>
          </p:nvPr>
        </p:nvSpPr>
        <p:spPr/>
        <p:txBody>
          <a:bodyPr vert="horz" lIns="91440" tIns="45720" rIns="91440" bIns="45720" rtlCol="0" anchor="t">
            <a:normAutofit/>
          </a:bodyPr>
          <a:lstStyle/>
          <a:p>
            <a:pPr marL="0" indent="0">
              <a:buNone/>
            </a:pPr>
            <a:endParaRPr lang="en-US">
              <a:solidFill>
                <a:srgbClr val="FFFF00"/>
              </a:solidFill>
              <a:latin typeface="Arial" panose="020B0604020202020204" pitchFamily="34" charset="0"/>
              <a:cs typeface="Arial" panose="020B0604020202020204" pitchFamily="34" charset="0"/>
            </a:endParaRPr>
          </a:p>
        </p:txBody>
      </p:sp>
      <p:pic>
        <p:nvPicPr>
          <p:cNvPr id="4" name="Picture 3" descr="A logo with the sun and waves&#10;&#10;Description automatically generated">
            <a:extLst>
              <a:ext uri="{FF2B5EF4-FFF2-40B4-BE49-F238E27FC236}">
                <a16:creationId xmlns:a16="http://schemas.microsoft.com/office/drawing/2014/main" id="{91EFF14E-6A86-2CD3-F1BD-CE3AE5AD9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spTree>
    <p:extLst>
      <p:ext uri="{BB962C8B-B14F-4D97-AF65-F5344CB8AC3E}">
        <p14:creationId xmlns:p14="http://schemas.microsoft.com/office/powerpoint/2010/main" val="256935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a:solidFill>
                  <a:srgbClr val="FFFF00"/>
                </a:solidFill>
              </a:rPr>
              <a:t>Metacarpal Curvature and Carpal Arch</a:t>
            </a:r>
            <a:endParaRPr lang="en-US"/>
          </a:p>
        </p:txBody>
      </p:sp>
      <p:sp>
        <p:nvSpPr>
          <p:cNvPr id="3" name="Content Placeholder 2"/>
          <p:cNvSpPr>
            <a:spLocks noGrp="1"/>
          </p:cNvSpPr>
          <p:nvPr>
            <p:ph idx="1"/>
          </p:nvPr>
        </p:nvSpPr>
        <p:spPr>
          <a:xfrm>
            <a:off x="974272" y="1825625"/>
            <a:ext cx="6576902" cy="4351338"/>
          </a:xfrm>
        </p:spPr>
        <p:txBody>
          <a:bodyPr vert="horz" lIns="91440" tIns="45720" rIns="91440" bIns="45720" rtlCol="0" anchor="t">
            <a:normAutofit lnSpcReduction="10000"/>
          </a:bodyPr>
          <a:lstStyle/>
          <a:p>
            <a:r>
              <a:rPr>
                <a:solidFill>
                  <a:srgbClr val="FFFF00"/>
                </a:solidFill>
              </a:rPr>
              <a:t>Palmar aspect of metacarpals is concave.</a:t>
            </a:r>
            <a:endParaRPr lang="en-US">
              <a:solidFill>
                <a:srgbClr val="FFFF00"/>
              </a:solidFill>
              <a:ea typeface="Calibri"/>
              <a:cs typeface="Calibri"/>
            </a:endParaRPr>
          </a:p>
          <a:p>
            <a:endParaRPr lang="en-US">
              <a:solidFill>
                <a:srgbClr val="FFFF00"/>
              </a:solidFill>
            </a:endParaRPr>
          </a:p>
          <a:p>
            <a:r>
              <a:rPr>
                <a:solidFill>
                  <a:srgbClr val="FFFF00"/>
                </a:solidFill>
              </a:rPr>
              <a:t>Metacarpals form a volar transverse carpal arch.</a:t>
            </a:r>
            <a:endParaRPr>
              <a:solidFill>
                <a:srgbClr val="FFFF00"/>
              </a:solidFill>
              <a:ea typeface="Calibri"/>
              <a:cs typeface="Calibri"/>
            </a:endParaRPr>
          </a:p>
          <a:p>
            <a:endParaRPr lang="en-US">
              <a:solidFill>
                <a:srgbClr val="FFFF00"/>
              </a:solidFill>
            </a:endParaRPr>
          </a:p>
          <a:p>
            <a:r>
              <a:rPr>
                <a:solidFill>
                  <a:srgbClr val="FFFF00"/>
                </a:solidFill>
              </a:rPr>
              <a:t>Divergence allows equiangular curves following the Fibonacci sequence.</a:t>
            </a:r>
            <a:endParaRPr>
              <a:solidFill>
                <a:srgbClr val="FFFF00"/>
              </a:solidFill>
              <a:ea typeface="Calibri"/>
              <a:cs typeface="Calibri"/>
            </a:endParaRPr>
          </a:p>
          <a:p>
            <a:endParaRPr lang="en-US">
              <a:solidFill>
                <a:srgbClr val="FFFF00"/>
              </a:solidFill>
            </a:endParaRPr>
          </a:p>
          <a:p>
            <a:r>
              <a:rPr>
                <a:solidFill>
                  <a:srgbClr val="FFFF00"/>
                </a:solidFill>
              </a:rPr>
              <a:t>Balanced joint forces are required to maintain proper motion.</a:t>
            </a:r>
            <a:endParaRPr>
              <a:solidFill>
                <a:srgbClr val="FFFF00"/>
              </a:solidFill>
              <a:ea typeface="Calibri"/>
              <a:cs typeface="Calibri"/>
            </a:endParaRPr>
          </a:p>
        </p:txBody>
      </p:sp>
      <p:pic>
        <p:nvPicPr>
          <p:cNvPr id="5" name="Picture 4" descr="A logo with the sun and waves&#10;&#10;Description automatically generated">
            <a:extLst>
              <a:ext uri="{FF2B5EF4-FFF2-40B4-BE49-F238E27FC236}">
                <a16:creationId xmlns:a16="http://schemas.microsoft.com/office/drawing/2014/main" id="{6E09B81F-EA87-F804-1975-F71D0E511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32457" cy="1134289"/>
          </a:xfrm>
          <a:prstGeom prst="rect">
            <a:avLst/>
          </a:prstGeom>
        </p:spPr>
      </p:pic>
      <p:pic>
        <p:nvPicPr>
          <p:cNvPr id="6" name="Picture 5">
            <a:extLst>
              <a:ext uri="{FF2B5EF4-FFF2-40B4-BE49-F238E27FC236}">
                <a16:creationId xmlns:a16="http://schemas.microsoft.com/office/drawing/2014/main" id="{92E7A154-ACF1-F902-1D28-C314909BAADB}"/>
              </a:ext>
            </a:extLst>
          </p:cNvPr>
          <p:cNvPicPr>
            <a:picLocks noChangeAspect="1"/>
          </p:cNvPicPr>
          <p:nvPr/>
        </p:nvPicPr>
        <p:blipFill>
          <a:blip r:embed="rId4"/>
          <a:stretch>
            <a:fillRect/>
          </a:stretch>
        </p:blipFill>
        <p:spPr>
          <a:xfrm>
            <a:off x="8007269" y="1554317"/>
            <a:ext cx="3656411" cy="4888463"/>
          </a:xfrm>
          <a:prstGeom prst="rect">
            <a:avLst/>
          </a:prstGeom>
        </p:spPr>
      </p:pic>
    </p:spTree>
    <p:extLst>
      <p:ext uri="{BB962C8B-B14F-4D97-AF65-F5344CB8AC3E}">
        <p14:creationId xmlns:p14="http://schemas.microsoft.com/office/powerpoint/2010/main" val="13352792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TotalTime>
  <Words>4683</Words>
  <Application>Microsoft Office PowerPoint</Application>
  <PresentationFormat>Widescreen</PresentationFormat>
  <Paragraphs>624</Paragraphs>
  <Slides>84</Slides>
  <Notes>76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Aptos</vt:lpstr>
      <vt:lpstr>Arial</vt:lpstr>
      <vt:lpstr>Calibri</vt:lpstr>
      <vt:lpstr>Calibri Light</vt:lpstr>
      <vt:lpstr>Courier New</vt:lpstr>
      <vt:lpstr>1_Office Theme</vt:lpstr>
      <vt:lpstr>Metacarpal Fractures of the Hand: How to Manage</vt:lpstr>
      <vt:lpstr>FINANCIAL DISCLOSURES</vt:lpstr>
      <vt:lpstr>DISCUSSION GOALS</vt:lpstr>
      <vt:lpstr>Incidence </vt:lpstr>
      <vt:lpstr>Demographic Patterns</vt:lpstr>
      <vt:lpstr>Socioeconomic Impact</vt:lpstr>
      <vt:lpstr>Work-Related Consequences</vt:lpstr>
      <vt:lpstr>ANATOMY</vt:lpstr>
      <vt:lpstr>Metacarpal Curvature and Carpal Arch</vt:lpstr>
      <vt:lpstr>Joint Articulations</vt:lpstr>
      <vt:lpstr>Ligamentous Support</vt:lpstr>
      <vt:lpstr>Musculotendinous Attachments</vt:lpstr>
      <vt:lpstr>Thumb Anatomy</vt:lpstr>
      <vt:lpstr>Fracture Pathology</vt:lpstr>
      <vt:lpstr>Malrotation</vt:lpstr>
      <vt:lpstr>Shortening and Extensor Lag</vt:lpstr>
      <vt:lpstr>Angulation and Grip Strength</vt:lpstr>
      <vt:lpstr>MCP and PIP Joint Compensation</vt:lpstr>
      <vt:lpstr>Metacarpal Head Fractures</vt:lpstr>
      <vt:lpstr>Indications</vt:lpstr>
      <vt:lpstr>Surgical Techniques</vt:lpstr>
      <vt:lpstr>Good Outcomes</vt:lpstr>
      <vt:lpstr>Intramedullary Fixation</vt:lpstr>
      <vt:lpstr>Arthroplasty Option</vt:lpstr>
      <vt:lpstr>Rehabilitation Protocols</vt:lpstr>
      <vt:lpstr>Complications</vt:lpstr>
      <vt:lpstr>Metacarpal Neck Fractures</vt:lpstr>
      <vt:lpstr>Metacarpal Neck Fractures Overview</vt:lpstr>
      <vt:lpstr>Surgical Indications</vt:lpstr>
      <vt:lpstr>Surgical Techniques</vt:lpstr>
      <vt:lpstr>Comparative Studies:  KW vs. Intramedullary</vt:lpstr>
      <vt:lpstr>Clinical Outcomes</vt:lpstr>
      <vt:lpstr>Decision-Making Considerations</vt:lpstr>
      <vt:lpstr>Summary</vt:lpstr>
      <vt:lpstr>Metacarpal Shaft Fractures</vt:lpstr>
      <vt:lpstr>Fracture Patterns</vt:lpstr>
      <vt:lpstr>Indications</vt:lpstr>
      <vt:lpstr>Surgical Fixation Techniques</vt:lpstr>
      <vt:lpstr>Systematic Review by Taha et al.</vt:lpstr>
      <vt:lpstr>Vasilakis et al. (2019)</vt:lpstr>
      <vt:lpstr>Kibar et al. (2022)</vt:lpstr>
      <vt:lpstr>External Fixation</vt:lpstr>
      <vt:lpstr>Surgery Summary</vt:lpstr>
      <vt:lpstr>Metacarpal Base Fractures</vt:lpstr>
      <vt:lpstr>Rarity and Diagnostic Challenges</vt:lpstr>
      <vt:lpstr>Anatomical Considerations</vt:lpstr>
      <vt:lpstr>Treatment Options</vt:lpstr>
      <vt:lpstr>Outcomes from Studies</vt:lpstr>
      <vt:lpstr>Thumb Metacarpal Fractures</vt:lpstr>
      <vt:lpstr>Overview</vt:lpstr>
      <vt:lpstr>Bennett Fx</vt:lpstr>
      <vt:lpstr>Bennett Fx</vt:lpstr>
      <vt:lpstr>Rolando Fx</vt:lpstr>
      <vt:lpstr>Rolando</vt:lpstr>
      <vt:lpstr>Extraarticular</vt:lpstr>
      <vt:lpstr>Outcomes from Studies</vt:lpstr>
      <vt:lpstr>What are the national treatment trends?</vt:lpstr>
      <vt:lpstr>PowerPoint Presentation</vt:lpstr>
      <vt:lpstr>Key Results and Trends</vt:lpstr>
      <vt:lpstr>Conclusions and Implications</vt:lpstr>
      <vt:lpstr>PowerPoint Presentation</vt:lpstr>
      <vt:lpstr>Main Results</vt:lpstr>
      <vt:lpstr>Conclusions and Implications</vt:lpstr>
      <vt:lpstr>Daher et al. (2023)</vt:lpstr>
      <vt:lpstr>Nonop Treatment</vt:lpstr>
      <vt:lpstr>PowerPoint Presentation</vt:lpstr>
      <vt:lpstr>Methodology</vt:lpstr>
      <vt:lpstr>Results</vt:lpstr>
      <vt:lpstr>Conclusions</vt:lpstr>
      <vt:lpstr>Splint or Not?</vt:lpstr>
      <vt:lpstr>Steller et al 2003 5MCN</vt:lpstr>
      <vt:lpstr>van Aaken et al 2007 </vt:lpstr>
      <vt:lpstr>Strub et al 2010</vt:lpstr>
      <vt:lpstr>Summary</vt:lpstr>
      <vt:lpstr>Surgical Rehab</vt:lpstr>
      <vt:lpstr>Weeks 0–2: Inflammatory Phase</vt:lpstr>
      <vt:lpstr>Weeks 2–4: Early Repair Phase</vt:lpstr>
      <vt:lpstr>Weeks 4–6: Late Repair Phase</vt:lpstr>
      <vt:lpstr>Weeks 6–10: Remodeling Phase</vt:lpstr>
      <vt:lpstr>Weeks 10–12+: Reintegration Phase</vt:lpstr>
      <vt:lpstr>Clinical Considerations</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Chan</dc:creator>
  <cp:lastModifiedBy>Will Howard</cp:lastModifiedBy>
  <cp:revision>674</cp:revision>
  <dcterms:created xsi:type="dcterms:W3CDTF">2024-08-21T16:17:14Z</dcterms:created>
  <dcterms:modified xsi:type="dcterms:W3CDTF">2025-09-15T17:29:17Z</dcterms:modified>
</cp:coreProperties>
</file>