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8"/>
  </p:notesMasterIdLst>
  <p:sldIdLst>
    <p:sldId id="256" r:id="rId2"/>
    <p:sldId id="257" r:id="rId3"/>
    <p:sldId id="258" r:id="rId4"/>
    <p:sldId id="259" r:id="rId5"/>
    <p:sldId id="266" r:id="rId6"/>
    <p:sldId id="260" r:id="rId7"/>
    <p:sldId id="261" r:id="rId8"/>
    <p:sldId id="262" r:id="rId9"/>
    <p:sldId id="270" r:id="rId10"/>
    <p:sldId id="269" r:id="rId11"/>
    <p:sldId id="275" r:id="rId12"/>
    <p:sldId id="274" r:id="rId13"/>
    <p:sldId id="271" r:id="rId14"/>
    <p:sldId id="265" r:id="rId15"/>
    <p:sldId id="263"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E84"/>
    <a:srgbClr val="2A6D94"/>
    <a:srgbClr val="185E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94"/>
  </p:normalViewPr>
  <p:slideViewPr>
    <p:cSldViewPr snapToGrid="0" snapToObjects="1">
      <p:cViewPr varScale="1">
        <p:scale>
          <a:sx n="105" d="100"/>
          <a:sy n="105" d="100"/>
        </p:scale>
        <p:origin x="17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41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Welcome everyone. Today we’ll discuss articular cartilage and knee injuries, starting with anatomy and moving through treatment options. The focus will be on what’s most relevant for physical therapists.</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Articular cartilage covers the ends of bones in synovial joints. It is unique because it’s avascular and aneural. This allows smooth motion and shock absorption but also means limited healing capacity.</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cartilage has four zones: superficial, middle, deep, and calcified. Each contributes differently to joint mechanics and durability.</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Cartilage injuries can be chondral, osteochondral, or degenerative. Often, they are associated with ligament or meniscus injuries. This is key for PTs since rehab often involves multiple structures.</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Patients typically report pain, swelling, stiffness, and sometimes locking. As PTs, recognizing these symptoms helps guide early interventions and referral if needed.</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Non-surgical treatments focus on reducing symptoms and improving function. PT has a major role here, alongside activity modification, medications, and injections.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Surgical treatments are chosen when conservative measures fail. Techniques like microfracture and grafts aim to restore cartilage, while replacements are last resorts. PT supports recovery in every stage.</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Physical therapy is critical post-treatment. Early work focuses on motion and swelling, then progresses to strengthening, neuromuscular training, and sport-specific rehab. PTs also educate patients to prevent reinjury.</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Research is advancing toward biologics, stem cells, and 3D tissue engineering. These will eventually impact rehab strategies, so it’s important to stay current.</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9732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8295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3675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9820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27944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0680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2102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817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026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889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6962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8549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8316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1464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319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7884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1483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BCAD085-E8A6-8845-BD4E-CB4CCA059FC4}" type="datetimeFigureOut">
              <a:rPr lang="en-US" smtClean="0"/>
              <a:t>9/15/2025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53687702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69575"/>
            <a:ext cx="6858000" cy="2486130"/>
          </a:xfrm>
        </p:spPr>
        <p:txBody>
          <a:bodyPr>
            <a:normAutofit/>
          </a:bodyPr>
          <a:lstStyle/>
          <a:p>
            <a:pPr algn="ctr"/>
            <a:r>
              <a:rPr lang="en-US" sz="4500" b="1" dirty="0">
                <a:solidFill>
                  <a:schemeClr val="tx1">
                    <a:lumMod val="95000"/>
                  </a:schemeClr>
                </a:solidFill>
              </a:rPr>
              <a:t>Articular Cartilage Injuries of the Knee</a:t>
            </a:r>
          </a:p>
        </p:txBody>
      </p:sp>
      <p:sp>
        <p:nvSpPr>
          <p:cNvPr id="3" name="Subtitle 2"/>
          <p:cNvSpPr>
            <a:spLocks noGrp="1" noRot="1" noMove="1" noResize="1" noEditPoints="1" noAdjustHandles="1" noChangeArrowheads="1" noChangeShapeType="1"/>
          </p:cNvSpPr>
          <p:nvPr>
            <p:ph type="subTitle" idx="1"/>
          </p:nvPr>
        </p:nvSpPr>
        <p:spPr>
          <a:xfrm>
            <a:off x="1143000" y="3128895"/>
            <a:ext cx="6858000" cy="1567489"/>
          </a:xfrm>
        </p:spPr>
        <p:txBody>
          <a:bodyPr>
            <a:normAutofit/>
          </a:bodyPr>
          <a:lstStyle/>
          <a:p>
            <a:pPr algn="ctr"/>
            <a:endParaRPr lang="en-US" sz="2200" b="1" dirty="0">
              <a:solidFill>
                <a:schemeClr val="tx2"/>
              </a:solidFill>
            </a:endParaRPr>
          </a:p>
          <a:p>
            <a:pPr algn="ctr"/>
            <a:endParaRPr lang="en-US" dirty="0">
              <a:solidFill>
                <a:schemeClr val="tx2"/>
              </a:solidFill>
            </a:endParaRPr>
          </a:p>
          <a:p>
            <a:pPr algn="ctr"/>
            <a:r>
              <a:rPr lang="en-US" sz="2000" b="1" dirty="0">
                <a:solidFill>
                  <a:schemeClr val="tx2"/>
                </a:solidFill>
              </a:rPr>
              <a:t>Daniel S. Lamar, M.D.</a:t>
            </a:r>
          </a:p>
        </p:txBody>
      </p:sp>
      <p:sp>
        <p:nvSpPr>
          <p:cNvPr id="61" name="Rectangle 1">
            <a:extLst>
              <a:ext uri="{FF2B5EF4-FFF2-40B4-BE49-F238E27FC236}">
                <a16:creationId xmlns:a16="http://schemas.microsoft.com/office/drawing/2014/main" id="{02EF6F9F-08C2-83AB-1C08-506420FCB1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7BB8E553-C320-B4BA-0B73-5B5B89991D37}"/>
              </a:ext>
            </a:extLst>
          </p:cNvPr>
          <p:cNvSpPr txBox="1"/>
          <p:nvPr/>
        </p:nvSpPr>
        <p:spPr>
          <a:xfrm>
            <a:off x="2177512" y="3248208"/>
            <a:ext cx="4788976" cy="369332"/>
          </a:xfrm>
          <a:prstGeom prst="rect">
            <a:avLst/>
          </a:prstGeom>
          <a:noFill/>
        </p:spPr>
        <p:txBody>
          <a:bodyPr wrap="square">
            <a:spAutoFit/>
          </a:bodyPr>
          <a:lstStyle/>
          <a:p>
            <a:pPr>
              <a:buNone/>
            </a:pPr>
            <a:endParaRPr lang="en-US" dirty="0"/>
          </a:p>
        </p:txBody>
      </p:sp>
      <p:pic>
        <p:nvPicPr>
          <p:cNvPr id="75" name="Picture 74" descr="A blue and black logo">
            <a:extLst>
              <a:ext uri="{FF2B5EF4-FFF2-40B4-BE49-F238E27FC236}">
                <a16:creationId xmlns:a16="http://schemas.microsoft.com/office/drawing/2014/main" id="{6F724FBC-05A2-8FA2-1565-50531E045127}"/>
              </a:ext>
            </a:extLst>
          </p:cNvPr>
          <p:cNvPicPr>
            <a:picLocks noChangeAspect="1"/>
          </p:cNvPicPr>
          <p:nvPr/>
        </p:nvPicPr>
        <p:blipFill>
          <a:blip r:embed="rId3"/>
          <a:stretch>
            <a:fillRect/>
          </a:stretch>
        </p:blipFill>
        <p:spPr>
          <a:xfrm>
            <a:off x="2741758" y="681469"/>
            <a:ext cx="3660483" cy="2059022"/>
          </a:xfrm>
          <a:prstGeom prst="rect">
            <a:avLst/>
          </a:prstGeom>
        </p:spPr>
      </p:pic>
      <p:pic>
        <p:nvPicPr>
          <p:cNvPr id="81" name="Picture 80" descr="A logo with flames and a t&#10;&#10;AI-generated content may be incorrect.">
            <a:extLst>
              <a:ext uri="{FF2B5EF4-FFF2-40B4-BE49-F238E27FC236}">
                <a16:creationId xmlns:a16="http://schemas.microsoft.com/office/drawing/2014/main" id="{D1C69D82-6587-37A9-5FD9-AB38E8DD4C3E}"/>
              </a:ext>
            </a:extLst>
          </p:cNvPr>
          <p:cNvPicPr>
            <a:picLocks noChangeAspect="1"/>
          </p:cNvPicPr>
          <p:nvPr/>
        </p:nvPicPr>
        <p:blipFill>
          <a:blip r:embed="rId4"/>
          <a:srcRect l="20208" t="24731" r="22778" b="18255"/>
          <a:stretch>
            <a:fillRect/>
          </a:stretch>
        </p:blipFill>
        <p:spPr>
          <a:xfrm>
            <a:off x="4993499" y="5839326"/>
            <a:ext cx="1014426" cy="850392"/>
          </a:xfrm>
          <a:prstGeom prst="rect">
            <a:avLst/>
          </a:prstGeom>
        </p:spPr>
      </p:pic>
      <p:pic>
        <p:nvPicPr>
          <p:cNvPr id="83" name="Picture 82" descr="A logo of a football team">
            <a:extLst>
              <a:ext uri="{FF2B5EF4-FFF2-40B4-BE49-F238E27FC236}">
                <a16:creationId xmlns:a16="http://schemas.microsoft.com/office/drawing/2014/main" id="{4F49A8EB-DA5C-ED63-6D88-17BF9B798D2E}"/>
              </a:ext>
            </a:extLst>
          </p:cNvPr>
          <p:cNvPicPr>
            <a:picLocks noChangeAspect="1"/>
          </p:cNvPicPr>
          <p:nvPr/>
        </p:nvPicPr>
        <p:blipFill>
          <a:blip r:embed="rId5"/>
          <a:srcRect l="28420" t="23279" r="28419" b="26536"/>
          <a:stretch>
            <a:fillRect/>
          </a:stretch>
        </p:blipFill>
        <p:spPr>
          <a:xfrm>
            <a:off x="5909183" y="5837173"/>
            <a:ext cx="872434" cy="850392"/>
          </a:xfrm>
          <a:prstGeom prst="rect">
            <a:avLst/>
          </a:prstGeom>
        </p:spPr>
      </p:pic>
      <p:pic>
        <p:nvPicPr>
          <p:cNvPr id="85" name="Picture 84" descr="A logo of a football team&#10;&#10;AI-generated content may be incorrect.">
            <a:extLst>
              <a:ext uri="{FF2B5EF4-FFF2-40B4-BE49-F238E27FC236}">
                <a16:creationId xmlns:a16="http://schemas.microsoft.com/office/drawing/2014/main" id="{E3DFC6E1-2F0A-C9B7-5AF8-B8BCD3CED2F4}"/>
              </a:ext>
            </a:extLst>
          </p:cNvPr>
          <p:cNvPicPr>
            <a:picLocks noChangeAspect="1"/>
          </p:cNvPicPr>
          <p:nvPr/>
        </p:nvPicPr>
        <p:blipFill>
          <a:blip r:embed="rId6"/>
          <a:srcRect l="22971" t="16649" r="27150" b="17791"/>
          <a:stretch>
            <a:fillRect/>
          </a:stretch>
        </p:blipFill>
        <p:spPr>
          <a:xfrm>
            <a:off x="2501386" y="5783790"/>
            <a:ext cx="868680" cy="957158"/>
          </a:xfrm>
          <a:prstGeom prst="rect">
            <a:avLst/>
          </a:prstGeom>
        </p:spPr>
      </p:pic>
      <p:pic>
        <p:nvPicPr>
          <p:cNvPr id="89" name="Picture 88" descr="A logo of a pirate with crossed bats&#10;&#10;AI-generated content may be incorrect.">
            <a:extLst>
              <a:ext uri="{FF2B5EF4-FFF2-40B4-BE49-F238E27FC236}">
                <a16:creationId xmlns:a16="http://schemas.microsoft.com/office/drawing/2014/main" id="{E95772AC-EEED-26CD-7E56-A4E28BCBD8BF}"/>
              </a:ext>
            </a:extLst>
          </p:cNvPr>
          <p:cNvPicPr>
            <a:picLocks noChangeAspect="1"/>
          </p:cNvPicPr>
          <p:nvPr/>
        </p:nvPicPr>
        <p:blipFill>
          <a:blip r:embed="rId7"/>
          <a:stretch>
            <a:fillRect/>
          </a:stretch>
        </p:blipFill>
        <p:spPr>
          <a:xfrm>
            <a:off x="4066071" y="5839326"/>
            <a:ext cx="1011858" cy="848239"/>
          </a:xfrm>
          <a:prstGeom prst="rect">
            <a:avLst/>
          </a:prstGeom>
        </p:spPr>
      </p:pic>
      <p:pic>
        <p:nvPicPr>
          <p:cNvPr id="91" name="Picture 90" descr="A logo on a black background&#10;&#10;AI-generated content may be incorrect.">
            <a:extLst>
              <a:ext uri="{FF2B5EF4-FFF2-40B4-BE49-F238E27FC236}">
                <a16:creationId xmlns:a16="http://schemas.microsoft.com/office/drawing/2014/main" id="{503C5D5A-772B-B8BF-2897-5BCDF5E165D2}"/>
              </a:ext>
            </a:extLst>
          </p:cNvPr>
          <p:cNvPicPr>
            <a:picLocks noChangeAspect="1"/>
          </p:cNvPicPr>
          <p:nvPr/>
        </p:nvPicPr>
        <p:blipFill>
          <a:blip r:embed="rId8"/>
          <a:srcRect l="27745" t="31517" r="26183" b="27338"/>
          <a:stretch>
            <a:fillRect/>
          </a:stretch>
        </p:blipFill>
        <p:spPr>
          <a:xfrm>
            <a:off x="3195907" y="5837173"/>
            <a:ext cx="1135927" cy="850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D8B0-9602-B352-D1E4-FFD2676F82B9}"/>
              </a:ext>
            </a:extLst>
          </p:cNvPr>
          <p:cNvSpPr>
            <a:spLocks noGrp="1"/>
          </p:cNvSpPr>
          <p:nvPr>
            <p:ph type="title"/>
          </p:nvPr>
        </p:nvSpPr>
        <p:spPr/>
        <p:txBody>
          <a:bodyPr/>
          <a:lstStyle/>
          <a:p>
            <a:r>
              <a:rPr lang="en-US" dirty="0"/>
              <a:t>  OCD Repair- internal fixation</a:t>
            </a:r>
          </a:p>
        </p:txBody>
      </p:sp>
      <p:pic>
        <p:nvPicPr>
          <p:cNvPr id="9" name="Picture 8" descr="A close up of a white object&#10;&#10;AI-generated content may be incorrect.">
            <a:extLst>
              <a:ext uri="{FF2B5EF4-FFF2-40B4-BE49-F238E27FC236}">
                <a16:creationId xmlns:a16="http://schemas.microsoft.com/office/drawing/2014/main" id="{C72CD8CC-698C-2F4C-5562-1E03A4D49D8E}"/>
              </a:ext>
            </a:extLst>
          </p:cNvPr>
          <p:cNvPicPr>
            <a:picLocks noChangeAspect="1"/>
          </p:cNvPicPr>
          <p:nvPr/>
        </p:nvPicPr>
        <p:blipFill>
          <a:blip r:embed="rId2"/>
          <a:stretch>
            <a:fillRect/>
          </a:stretch>
        </p:blipFill>
        <p:spPr>
          <a:xfrm>
            <a:off x="1739900" y="1431487"/>
            <a:ext cx="5664200" cy="1854200"/>
          </a:xfrm>
          <a:prstGeom prst="rect">
            <a:avLst/>
          </a:prstGeom>
        </p:spPr>
      </p:pic>
      <p:pic>
        <p:nvPicPr>
          <p:cNvPr id="10" name="Content Placeholder 4" descr="A close-up of a bone&#10;&#10;AI-generated content may be incorrect.">
            <a:extLst>
              <a:ext uri="{FF2B5EF4-FFF2-40B4-BE49-F238E27FC236}">
                <a16:creationId xmlns:a16="http://schemas.microsoft.com/office/drawing/2014/main" id="{1C1F72BE-9E14-A10D-5FE2-DC355BBAB57E}"/>
              </a:ext>
            </a:extLst>
          </p:cNvPr>
          <p:cNvPicPr>
            <a:picLocks noChangeAspect="1"/>
          </p:cNvPicPr>
          <p:nvPr/>
        </p:nvPicPr>
        <p:blipFill>
          <a:blip r:embed="rId3"/>
          <a:stretch>
            <a:fillRect/>
          </a:stretch>
        </p:blipFill>
        <p:spPr>
          <a:xfrm>
            <a:off x="4143194" y="3940175"/>
            <a:ext cx="4372156" cy="2644426"/>
          </a:xfrm>
          <a:prstGeom prst="rect">
            <a:avLst/>
          </a:prstGeom>
        </p:spPr>
      </p:pic>
      <p:pic>
        <p:nvPicPr>
          <p:cNvPr id="11" name="Content Placeholder 4" descr="A close-up of a screw&#10;&#10;AI-generated content may be incorrect.">
            <a:extLst>
              <a:ext uri="{FF2B5EF4-FFF2-40B4-BE49-F238E27FC236}">
                <a16:creationId xmlns:a16="http://schemas.microsoft.com/office/drawing/2014/main" id="{811E8D80-502B-E20A-9DEE-CD3191EBCBF4}"/>
              </a:ext>
            </a:extLst>
          </p:cNvPr>
          <p:cNvPicPr>
            <a:picLocks noChangeAspect="1"/>
          </p:cNvPicPr>
          <p:nvPr/>
        </p:nvPicPr>
        <p:blipFill>
          <a:blip r:embed="rId4"/>
          <a:stretch>
            <a:fillRect/>
          </a:stretch>
        </p:blipFill>
        <p:spPr>
          <a:xfrm>
            <a:off x="339016" y="4061209"/>
            <a:ext cx="3547126" cy="2235584"/>
          </a:xfrm>
          <a:prstGeom prst="rect">
            <a:avLst/>
          </a:prstGeom>
        </p:spPr>
      </p:pic>
      <p:sp>
        <p:nvSpPr>
          <p:cNvPr id="13" name="Content Placeholder 12">
            <a:extLst>
              <a:ext uri="{FF2B5EF4-FFF2-40B4-BE49-F238E27FC236}">
                <a16:creationId xmlns:a16="http://schemas.microsoft.com/office/drawing/2014/main" id="{9C76F126-437B-4CBC-8B0A-ABF1163F921E}"/>
              </a:ext>
            </a:extLst>
          </p:cNvPr>
          <p:cNvSpPr>
            <a:spLocks noGrp="1"/>
          </p:cNvSpPr>
          <p:nvPr>
            <p:ph idx="1"/>
          </p:nvPr>
        </p:nvSpPr>
        <p:spPr>
          <a:xfrm flipH="1">
            <a:off x="794281" y="1825625"/>
            <a:ext cx="45719" cy="350016"/>
          </a:xfrm>
        </p:spPr>
        <p:txBody>
          <a:bodyPr>
            <a:normAutofit fontScale="92500" lnSpcReduction="20000"/>
          </a:bodyPr>
          <a:lstStyle/>
          <a:p>
            <a:pPr marL="0" indent="0">
              <a:buNone/>
            </a:pPr>
            <a:endParaRPr lang="en-US" dirty="0"/>
          </a:p>
        </p:txBody>
      </p:sp>
    </p:spTree>
    <p:extLst>
      <p:ext uri="{BB962C8B-B14F-4D97-AF65-F5344CB8AC3E}">
        <p14:creationId xmlns:p14="http://schemas.microsoft.com/office/powerpoint/2010/main" val="193589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FAD7-A556-45D7-479A-DD4101DEAFA8}"/>
              </a:ext>
            </a:extLst>
          </p:cNvPr>
          <p:cNvSpPr>
            <a:spLocks noGrp="1"/>
          </p:cNvSpPr>
          <p:nvPr>
            <p:ph type="title"/>
          </p:nvPr>
        </p:nvSpPr>
        <p:spPr/>
        <p:txBody>
          <a:bodyPr/>
          <a:lstStyle/>
          <a:p>
            <a:r>
              <a:rPr lang="en-US" dirty="0"/>
              <a:t>OATS- Auto vs </a:t>
            </a:r>
            <a:r>
              <a:rPr lang="en-US" dirty="0" err="1"/>
              <a:t>Allo</a:t>
            </a:r>
            <a:endParaRPr lang="en-US" dirty="0"/>
          </a:p>
        </p:txBody>
      </p:sp>
      <p:pic>
        <p:nvPicPr>
          <p:cNvPr id="5" name="Content Placeholder 4" descr="A close-up of a bone with a syringe&#10;&#10;AI-generated content may be incorrect.">
            <a:extLst>
              <a:ext uri="{FF2B5EF4-FFF2-40B4-BE49-F238E27FC236}">
                <a16:creationId xmlns:a16="http://schemas.microsoft.com/office/drawing/2014/main" id="{A333DE61-B1BE-5D39-EB86-CE730C4BF317}"/>
              </a:ext>
            </a:extLst>
          </p:cNvPr>
          <p:cNvPicPr>
            <a:picLocks noGrp="1" noChangeAspect="1"/>
          </p:cNvPicPr>
          <p:nvPr>
            <p:ph idx="1"/>
          </p:nvPr>
        </p:nvPicPr>
        <p:blipFill>
          <a:blip r:embed="rId2"/>
          <a:stretch>
            <a:fillRect/>
          </a:stretch>
        </p:blipFill>
        <p:spPr>
          <a:xfrm>
            <a:off x="0" y="4019770"/>
            <a:ext cx="3642690" cy="2628745"/>
          </a:xfrm>
        </p:spPr>
      </p:pic>
      <p:pic>
        <p:nvPicPr>
          <p:cNvPr id="7" name="Picture 6" descr="A close-up of a bone&#10;&#10;AI-generated content may be incorrect.">
            <a:extLst>
              <a:ext uri="{FF2B5EF4-FFF2-40B4-BE49-F238E27FC236}">
                <a16:creationId xmlns:a16="http://schemas.microsoft.com/office/drawing/2014/main" id="{D9D35B1C-1845-5BE2-5FC2-CB1BB5765513}"/>
              </a:ext>
            </a:extLst>
          </p:cNvPr>
          <p:cNvPicPr>
            <a:picLocks noChangeAspect="1"/>
          </p:cNvPicPr>
          <p:nvPr/>
        </p:nvPicPr>
        <p:blipFill>
          <a:blip r:embed="rId3"/>
          <a:stretch>
            <a:fillRect/>
          </a:stretch>
        </p:blipFill>
        <p:spPr>
          <a:xfrm>
            <a:off x="4221336" y="2700611"/>
            <a:ext cx="4715641" cy="2652549"/>
          </a:xfrm>
          <a:prstGeom prst="rect">
            <a:avLst/>
          </a:prstGeom>
        </p:spPr>
      </p:pic>
      <p:pic>
        <p:nvPicPr>
          <p:cNvPr id="9" name="Picture 8" descr="A close-up of a knee surgery&#10;&#10;AI-generated content may be incorrect.">
            <a:extLst>
              <a:ext uri="{FF2B5EF4-FFF2-40B4-BE49-F238E27FC236}">
                <a16:creationId xmlns:a16="http://schemas.microsoft.com/office/drawing/2014/main" id="{C510AA6C-AC89-975A-039D-C88B42037CFD}"/>
              </a:ext>
            </a:extLst>
          </p:cNvPr>
          <p:cNvPicPr>
            <a:picLocks noChangeAspect="1"/>
          </p:cNvPicPr>
          <p:nvPr/>
        </p:nvPicPr>
        <p:blipFill>
          <a:blip r:embed="rId4"/>
          <a:stretch>
            <a:fillRect/>
          </a:stretch>
        </p:blipFill>
        <p:spPr>
          <a:xfrm>
            <a:off x="417475" y="1598656"/>
            <a:ext cx="2703124" cy="2428230"/>
          </a:xfrm>
          <a:prstGeom prst="rect">
            <a:avLst/>
          </a:prstGeom>
        </p:spPr>
      </p:pic>
    </p:spTree>
    <p:extLst>
      <p:ext uri="{BB962C8B-B14F-4D97-AF65-F5344CB8AC3E}">
        <p14:creationId xmlns:p14="http://schemas.microsoft.com/office/powerpoint/2010/main" val="287613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CDBF-0A55-6167-446F-341D53B35E2E}"/>
              </a:ext>
            </a:extLst>
          </p:cNvPr>
          <p:cNvSpPr>
            <a:spLocks noGrp="1"/>
          </p:cNvSpPr>
          <p:nvPr>
            <p:ph type="title"/>
          </p:nvPr>
        </p:nvSpPr>
        <p:spPr/>
        <p:txBody>
          <a:bodyPr/>
          <a:lstStyle/>
          <a:p>
            <a:r>
              <a:rPr lang="en-US"/>
              <a:t>MACI</a:t>
            </a:r>
            <a:endParaRPr lang="en-US" dirty="0"/>
          </a:p>
        </p:txBody>
      </p:sp>
      <p:pic>
        <p:nvPicPr>
          <p:cNvPr id="5" name="Content Placeholder 4" descr="A diagram of a blood test&#10;&#10;AI-generated content may be incorrect.">
            <a:extLst>
              <a:ext uri="{FF2B5EF4-FFF2-40B4-BE49-F238E27FC236}">
                <a16:creationId xmlns:a16="http://schemas.microsoft.com/office/drawing/2014/main" id="{514D041F-FFF9-2A6F-2A76-B90E887A5065}"/>
              </a:ext>
            </a:extLst>
          </p:cNvPr>
          <p:cNvPicPr>
            <a:picLocks noGrp="1" noChangeAspect="1"/>
          </p:cNvPicPr>
          <p:nvPr>
            <p:ph idx="1"/>
          </p:nvPr>
        </p:nvPicPr>
        <p:blipFill>
          <a:blip r:embed="rId2"/>
          <a:stretch>
            <a:fillRect/>
          </a:stretch>
        </p:blipFill>
        <p:spPr>
          <a:xfrm>
            <a:off x="130716" y="1870841"/>
            <a:ext cx="8867770" cy="4372303"/>
          </a:xfrm>
        </p:spPr>
      </p:pic>
    </p:spTree>
    <p:extLst>
      <p:ext uri="{BB962C8B-B14F-4D97-AF65-F5344CB8AC3E}">
        <p14:creationId xmlns:p14="http://schemas.microsoft.com/office/powerpoint/2010/main" val="313605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9900-0C42-8CC8-2FD5-0D40CEFBFB08}"/>
              </a:ext>
            </a:extLst>
          </p:cNvPr>
          <p:cNvSpPr>
            <a:spLocks noGrp="1"/>
          </p:cNvSpPr>
          <p:nvPr>
            <p:ph type="title"/>
          </p:nvPr>
        </p:nvSpPr>
        <p:spPr/>
        <p:txBody>
          <a:bodyPr/>
          <a:lstStyle/>
          <a:p>
            <a:r>
              <a:rPr lang="en-US" dirty="0"/>
              <a:t>   MACI</a:t>
            </a:r>
          </a:p>
        </p:txBody>
      </p:sp>
      <p:pic>
        <p:nvPicPr>
          <p:cNvPr id="6" name="Picture 5" descr="A close-up of a person's mouth&#10;&#10;AI-generated content may be incorrect.">
            <a:extLst>
              <a:ext uri="{FF2B5EF4-FFF2-40B4-BE49-F238E27FC236}">
                <a16:creationId xmlns:a16="http://schemas.microsoft.com/office/drawing/2014/main" id="{C5542C95-86A0-CB0F-57E0-4A522C7C031A}"/>
              </a:ext>
            </a:extLst>
          </p:cNvPr>
          <p:cNvPicPr>
            <a:picLocks noChangeAspect="1"/>
          </p:cNvPicPr>
          <p:nvPr/>
        </p:nvPicPr>
        <p:blipFill>
          <a:blip r:embed="rId2"/>
          <a:stretch>
            <a:fillRect/>
          </a:stretch>
        </p:blipFill>
        <p:spPr>
          <a:xfrm>
            <a:off x="1250950" y="1395412"/>
            <a:ext cx="6642100" cy="2514600"/>
          </a:xfrm>
          <a:prstGeom prst="rect">
            <a:avLst/>
          </a:prstGeom>
        </p:spPr>
      </p:pic>
      <p:pic>
        <p:nvPicPr>
          <p:cNvPr id="10" name="Content Placeholder 9" descr="A close-up of a dog&#10;&#10;AI-generated content may be incorrect.">
            <a:extLst>
              <a:ext uri="{FF2B5EF4-FFF2-40B4-BE49-F238E27FC236}">
                <a16:creationId xmlns:a16="http://schemas.microsoft.com/office/drawing/2014/main" id="{56626C0B-5AE7-44A3-88C4-2128BC8798E1}"/>
              </a:ext>
            </a:extLst>
          </p:cNvPr>
          <p:cNvPicPr>
            <a:picLocks noGrp="1" noChangeAspect="1"/>
          </p:cNvPicPr>
          <p:nvPr>
            <p:ph idx="1"/>
          </p:nvPr>
        </p:nvPicPr>
        <p:blipFill>
          <a:blip r:embed="rId3"/>
          <a:stretch>
            <a:fillRect/>
          </a:stretch>
        </p:blipFill>
        <p:spPr>
          <a:xfrm>
            <a:off x="1475403" y="4205288"/>
            <a:ext cx="6193194" cy="2273156"/>
          </a:xfrm>
        </p:spPr>
      </p:pic>
    </p:spTree>
    <p:extLst>
      <p:ext uri="{BB962C8B-B14F-4D97-AF65-F5344CB8AC3E}">
        <p14:creationId xmlns:p14="http://schemas.microsoft.com/office/powerpoint/2010/main" val="401995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a:t>Role of Physical Therapy in Cartilage Injuries</a:t>
            </a:r>
          </a:p>
        </p:txBody>
      </p:sp>
      <p:sp>
        <p:nvSpPr>
          <p:cNvPr id="3" name="Content Placeholder 2"/>
          <p:cNvSpPr>
            <a:spLocks noGrp="1"/>
          </p:cNvSpPr>
          <p:nvPr>
            <p:ph idx="1"/>
          </p:nvPr>
        </p:nvSpPr>
        <p:spPr/>
        <p:txBody>
          <a:bodyPr>
            <a:normAutofit/>
          </a:bodyPr>
          <a:lstStyle/>
          <a:p>
            <a:r>
              <a:rPr dirty="0"/>
              <a:t>Early intervention: restore range of motion, reduce swelling</a:t>
            </a:r>
          </a:p>
          <a:p>
            <a:r>
              <a:rPr dirty="0"/>
              <a:t>Strengthening: quadriceps, hamstrings, gluteal muscles</a:t>
            </a:r>
          </a:p>
          <a:p>
            <a:r>
              <a:rPr dirty="0"/>
              <a:t>Neuromuscular training: balance and proprioception</a:t>
            </a:r>
          </a:p>
          <a:p>
            <a:r>
              <a:rPr dirty="0"/>
              <a:t>Gradual weight-bearing progression after surgery</a:t>
            </a:r>
          </a:p>
          <a:p>
            <a:r>
              <a:rPr dirty="0"/>
              <a:t>Return-to-sport protocols individualized per patient</a:t>
            </a:r>
          </a:p>
          <a:p>
            <a:r>
              <a:rPr dirty="0"/>
              <a:t>Ongoing education to prevent re-injury and manage OA risk</a:t>
            </a:r>
          </a:p>
        </p:txBody>
      </p:sp>
      <p:pic>
        <p:nvPicPr>
          <p:cNvPr id="5" name="Picture 4" descr="A logo with flames and a t&#10;&#10;AI-generated content may be incorrect.">
            <a:extLst>
              <a:ext uri="{FF2B5EF4-FFF2-40B4-BE49-F238E27FC236}">
                <a16:creationId xmlns:a16="http://schemas.microsoft.com/office/drawing/2014/main" id="{865E5174-92DC-49A8-2ABB-6FC221E8C760}"/>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6" name="Picture 5" descr="A logo of a football team">
            <a:extLst>
              <a:ext uri="{FF2B5EF4-FFF2-40B4-BE49-F238E27FC236}">
                <a16:creationId xmlns:a16="http://schemas.microsoft.com/office/drawing/2014/main" id="{7DB73053-8DDE-E331-1887-8EAF987C7497}"/>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7" name="Picture 6" descr="A logo of a football team&#10;&#10;AI-generated content may be incorrect.">
            <a:extLst>
              <a:ext uri="{FF2B5EF4-FFF2-40B4-BE49-F238E27FC236}">
                <a16:creationId xmlns:a16="http://schemas.microsoft.com/office/drawing/2014/main" id="{ADF39907-6595-8286-0661-8B5BA66F9612}"/>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8" name="Picture 7" descr="A logo of a pirate with crossed bats&#10;&#10;AI-generated content may be incorrect.">
            <a:extLst>
              <a:ext uri="{FF2B5EF4-FFF2-40B4-BE49-F238E27FC236}">
                <a16:creationId xmlns:a16="http://schemas.microsoft.com/office/drawing/2014/main" id="{29DB4EAB-C772-6309-6203-08438877BE2A}"/>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9" name="Picture 8" descr="A logo on a black background&#10;&#10;AI-generated content may be incorrect.">
            <a:extLst>
              <a:ext uri="{FF2B5EF4-FFF2-40B4-BE49-F238E27FC236}">
                <a16:creationId xmlns:a16="http://schemas.microsoft.com/office/drawing/2014/main" id="{D7F0F7B1-7516-5134-D700-ABB261EAA0D0}"/>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10" name="Picture 9" descr="A blue and black logo">
            <a:extLst>
              <a:ext uri="{FF2B5EF4-FFF2-40B4-BE49-F238E27FC236}">
                <a16:creationId xmlns:a16="http://schemas.microsoft.com/office/drawing/2014/main" id="{69548D80-523C-9673-2942-147E9345A79E}"/>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a:t>Future Directions in Cartilage Repair</a:t>
            </a:r>
          </a:p>
        </p:txBody>
      </p:sp>
      <p:sp>
        <p:nvSpPr>
          <p:cNvPr id="3" name="Content Placeholder 2"/>
          <p:cNvSpPr>
            <a:spLocks noGrp="1"/>
          </p:cNvSpPr>
          <p:nvPr>
            <p:ph idx="1"/>
          </p:nvPr>
        </p:nvSpPr>
        <p:spPr>
          <a:xfrm>
            <a:off x="840000" y="1825625"/>
            <a:ext cx="2750896" cy="4351338"/>
          </a:xfrm>
        </p:spPr>
        <p:txBody>
          <a:bodyPr/>
          <a:lstStyle/>
          <a:p>
            <a:r>
              <a:rPr dirty="0"/>
              <a:t>Tissue engineering </a:t>
            </a:r>
            <a:r>
              <a:rPr lang="en-US" dirty="0"/>
              <a:t>– Zonal scaffolds</a:t>
            </a:r>
            <a:endParaRPr dirty="0"/>
          </a:p>
          <a:p>
            <a:r>
              <a:rPr dirty="0"/>
              <a:t>Stem cell–based therapies</a:t>
            </a:r>
            <a:r>
              <a:rPr lang="en-US" dirty="0"/>
              <a:t>- improve signaling/targeting</a:t>
            </a:r>
            <a:endParaRPr dirty="0"/>
          </a:p>
          <a:p>
            <a:r>
              <a:rPr dirty="0"/>
              <a:t>Gene therapy approaches</a:t>
            </a:r>
            <a:r>
              <a:rPr lang="en-US" dirty="0"/>
              <a:t>- less vulnerable</a:t>
            </a:r>
            <a:endParaRPr dirty="0"/>
          </a:p>
          <a:p>
            <a:endParaRPr dirty="0"/>
          </a:p>
          <a:p>
            <a:pPr marL="0" indent="0">
              <a:buNone/>
            </a:pPr>
            <a:endParaRPr dirty="0"/>
          </a:p>
        </p:txBody>
      </p:sp>
      <p:pic>
        <p:nvPicPr>
          <p:cNvPr id="5" name="Picture 4" descr="A logo with flames and a t&#10;&#10;AI-generated content may be incorrect.">
            <a:extLst>
              <a:ext uri="{FF2B5EF4-FFF2-40B4-BE49-F238E27FC236}">
                <a16:creationId xmlns:a16="http://schemas.microsoft.com/office/drawing/2014/main" id="{6D23E0FE-4187-B664-563F-244789369B57}"/>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6" name="Picture 5" descr="A logo of a football team">
            <a:extLst>
              <a:ext uri="{FF2B5EF4-FFF2-40B4-BE49-F238E27FC236}">
                <a16:creationId xmlns:a16="http://schemas.microsoft.com/office/drawing/2014/main" id="{02441ED0-E98F-8FB5-393D-FB8E54E99BD5}"/>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7" name="Picture 6" descr="A logo of a football team&#10;&#10;AI-generated content may be incorrect.">
            <a:extLst>
              <a:ext uri="{FF2B5EF4-FFF2-40B4-BE49-F238E27FC236}">
                <a16:creationId xmlns:a16="http://schemas.microsoft.com/office/drawing/2014/main" id="{1B56A4D5-9772-B088-F136-0D88EDB959A0}"/>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8" name="Picture 7" descr="A logo of a pirate with crossed bats&#10;&#10;AI-generated content may be incorrect.">
            <a:extLst>
              <a:ext uri="{FF2B5EF4-FFF2-40B4-BE49-F238E27FC236}">
                <a16:creationId xmlns:a16="http://schemas.microsoft.com/office/drawing/2014/main" id="{CB6651DD-87C4-148C-E286-947D3BE4D99E}"/>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9" name="Picture 8" descr="A logo on a black background&#10;&#10;AI-generated content may be incorrect.">
            <a:extLst>
              <a:ext uri="{FF2B5EF4-FFF2-40B4-BE49-F238E27FC236}">
                <a16:creationId xmlns:a16="http://schemas.microsoft.com/office/drawing/2014/main" id="{D11F9AF8-10C2-8E90-7F1F-FB8C67C74062}"/>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10" name="Picture 9" descr="A blue and black logo">
            <a:extLst>
              <a:ext uri="{FF2B5EF4-FFF2-40B4-BE49-F238E27FC236}">
                <a16:creationId xmlns:a16="http://schemas.microsoft.com/office/drawing/2014/main" id="{F5878B32-C4A9-B16B-5D7D-BBBD9185502A}"/>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pic>
        <p:nvPicPr>
          <p:cNvPr id="11" name="Picture 10" descr="A diagram of a human body&#10;&#10;AI-generated content may be incorrect.">
            <a:extLst>
              <a:ext uri="{FF2B5EF4-FFF2-40B4-BE49-F238E27FC236}">
                <a16:creationId xmlns:a16="http://schemas.microsoft.com/office/drawing/2014/main" id="{827D08E3-871E-6482-EA2C-21F1F73D0EAA}"/>
              </a:ext>
            </a:extLst>
          </p:cNvPr>
          <p:cNvPicPr>
            <a:picLocks noChangeAspect="1"/>
          </p:cNvPicPr>
          <p:nvPr/>
        </p:nvPicPr>
        <p:blipFill>
          <a:blip r:embed="rId9"/>
          <a:stretch>
            <a:fillRect/>
          </a:stretch>
        </p:blipFill>
        <p:spPr>
          <a:xfrm>
            <a:off x="3715013" y="2017986"/>
            <a:ext cx="5211194" cy="33795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D2BE-EB41-C154-0875-7F94BCD8B2E3}"/>
              </a:ext>
            </a:extLst>
          </p:cNvPr>
          <p:cNvSpPr>
            <a:spLocks noGrp="1"/>
          </p:cNvSpPr>
          <p:nvPr>
            <p:ph type="title"/>
          </p:nvPr>
        </p:nvSpPr>
        <p:spPr/>
        <p:txBody>
          <a:bodyPr/>
          <a:lstStyle/>
          <a:p>
            <a:r>
              <a:rPr lang="en-US" dirty="0"/>
              <a:t>                       Thank You</a:t>
            </a:r>
          </a:p>
        </p:txBody>
      </p:sp>
    </p:spTree>
    <p:extLst>
      <p:ext uri="{BB962C8B-B14F-4D97-AF65-F5344CB8AC3E}">
        <p14:creationId xmlns:p14="http://schemas.microsoft.com/office/powerpoint/2010/main" val="12252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Anatomy of Articular Cartilage</a:t>
            </a:r>
          </a:p>
        </p:txBody>
      </p:sp>
      <p:sp>
        <p:nvSpPr>
          <p:cNvPr id="3" name="Content Placeholder 2"/>
          <p:cNvSpPr>
            <a:spLocks noGrp="1"/>
          </p:cNvSpPr>
          <p:nvPr>
            <p:ph idx="1"/>
          </p:nvPr>
        </p:nvSpPr>
        <p:spPr>
          <a:xfrm>
            <a:off x="840001" y="1825625"/>
            <a:ext cx="3732000" cy="4351338"/>
          </a:xfrm>
        </p:spPr>
        <p:txBody>
          <a:bodyPr/>
          <a:lstStyle/>
          <a:p>
            <a:r>
              <a:rPr dirty="0"/>
              <a:t>Covers ends of bones in synovial joints</a:t>
            </a:r>
          </a:p>
          <a:p>
            <a:r>
              <a:rPr dirty="0"/>
              <a:t>Composed of chondrocytes and extracellular matrix</a:t>
            </a:r>
          </a:p>
          <a:p>
            <a:r>
              <a:rPr dirty="0"/>
              <a:t>Avascular</a:t>
            </a:r>
            <a:r>
              <a:rPr lang="en-US" dirty="0"/>
              <a:t> and </a:t>
            </a:r>
            <a:r>
              <a:rPr dirty="0" err="1"/>
              <a:t>aneural</a:t>
            </a:r>
            <a:endParaRPr dirty="0"/>
          </a:p>
          <a:p>
            <a:r>
              <a:rPr dirty="0"/>
              <a:t>Provides smooth surface for articulation</a:t>
            </a:r>
          </a:p>
          <a:p>
            <a:r>
              <a:rPr dirty="0"/>
              <a:t>Absorbs shock and distributes load</a:t>
            </a:r>
          </a:p>
        </p:txBody>
      </p:sp>
      <p:pic>
        <p:nvPicPr>
          <p:cNvPr id="15" name="Picture 14" descr="A logo with flames and a t&#10;&#10;AI-generated content may be incorrect.">
            <a:extLst>
              <a:ext uri="{FF2B5EF4-FFF2-40B4-BE49-F238E27FC236}">
                <a16:creationId xmlns:a16="http://schemas.microsoft.com/office/drawing/2014/main" id="{F2C0D7A0-CF28-BAD0-9764-AFA649572C4C}"/>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16" name="Picture 15" descr="A logo of a football team">
            <a:extLst>
              <a:ext uri="{FF2B5EF4-FFF2-40B4-BE49-F238E27FC236}">
                <a16:creationId xmlns:a16="http://schemas.microsoft.com/office/drawing/2014/main" id="{7A980FC3-FC00-8A8F-64BA-1952EFB0C590}"/>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17" name="Picture 16" descr="A logo of a football team&#10;&#10;AI-generated content may be incorrect.">
            <a:extLst>
              <a:ext uri="{FF2B5EF4-FFF2-40B4-BE49-F238E27FC236}">
                <a16:creationId xmlns:a16="http://schemas.microsoft.com/office/drawing/2014/main" id="{5DF66BCD-3A52-3C70-9E09-376475DB0D80}"/>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18" name="Picture 17" descr="A logo of a pirate with crossed bats&#10;&#10;AI-generated content may be incorrect.">
            <a:extLst>
              <a:ext uri="{FF2B5EF4-FFF2-40B4-BE49-F238E27FC236}">
                <a16:creationId xmlns:a16="http://schemas.microsoft.com/office/drawing/2014/main" id="{49B2BC97-2ED1-F713-5D49-CE0BB3D5965D}"/>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19" name="Picture 18" descr="A logo on a black background&#10;&#10;AI-generated content may be incorrect.">
            <a:extLst>
              <a:ext uri="{FF2B5EF4-FFF2-40B4-BE49-F238E27FC236}">
                <a16:creationId xmlns:a16="http://schemas.microsoft.com/office/drawing/2014/main" id="{604611F0-BEA6-75CE-A1F0-CA4D2C36A6BB}"/>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20" name="Picture 19" descr="A blue and black logo">
            <a:extLst>
              <a:ext uri="{FF2B5EF4-FFF2-40B4-BE49-F238E27FC236}">
                <a16:creationId xmlns:a16="http://schemas.microsoft.com/office/drawing/2014/main" id="{4834D66A-6BAD-F781-0B6E-BF22FA73751D}"/>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pic>
        <p:nvPicPr>
          <p:cNvPr id="9" name="Picture 8" descr="A diagram of the body&#10;&#10;AI-generated content may be incorrect.">
            <a:extLst>
              <a:ext uri="{FF2B5EF4-FFF2-40B4-BE49-F238E27FC236}">
                <a16:creationId xmlns:a16="http://schemas.microsoft.com/office/drawing/2014/main" id="{1359B11A-050A-E878-FC55-089D6AC507C9}"/>
              </a:ext>
            </a:extLst>
          </p:cNvPr>
          <p:cNvPicPr>
            <a:picLocks noChangeAspect="1"/>
          </p:cNvPicPr>
          <p:nvPr/>
        </p:nvPicPr>
        <p:blipFill>
          <a:blip r:embed="rId9"/>
          <a:stretch>
            <a:fillRect/>
          </a:stretch>
        </p:blipFill>
        <p:spPr>
          <a:xfrm>
            <a:off x="4351284" y="1987930"/>
            <a:ext cx="4549058" cy="34117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 of Articular Cartilage</a:t>
            </a:r>
          </a:p>
        </p:txBody>
      </p:sp>
      <p:sp>
        <p:nvSpPr>
          <p:cNvPr id="3" name="Content Placeholder 2"/>
          <p:cNvSpPr>
            <a:spLocks noGrp="1"/>
          </p:cNvSpPr>
          <p:nvPr>
            <p:ph idx="1"/>
          </p:nvPr>
        </p:nvSpPr>
        <p:spPr>
          <a:xfrm>
            <a:off x="840000" y="1825625"/>
            <a:ext cx="4346973" cy="4351338"/>
          </a:xfrm>
        </p:spPr>
        <p:txBody>
          <a:bodyPr/>
          <a:lstStyle/>
          <a:p>
            <a:r>
              <a:rPr dirty="0"/>
              <a:t>Superficial zone: collagen fibers aligned parallel</a:t>
            </a:r>
          </a:p>
          <a:p>
            <a:r>
              <a:rPr dirty="0"/>
              <a:t>Middle zone: random fiber orientation, shock absorption</a:t>
            </a:r>
          </a:p>
          <a:p>
            <a:r>
              <a:rPr dirty="0"/>
              <a:t>Deep zone: fibers perpendicular, resist compression</a:t>
            </a:r>
          </a:p>
          <a:p>
            <a:r>
              <a:rPr dirty="0"/>
              <a:t>Calcified zone: anchors cartilage to subchondral bone</a:t>
            </a:r>
          </a:p>
        </p:txBody>
      </p:sp>
      <p:pic>
        <p:nvPicPr>
          <p:cNvPr id="11" name="Picture 10" descr="A logo with flames and a t&#10;&#10;AI-generated content may be incorrect.">
            <a:extLst>
              <a:ext uri="{FF2B5EF4-FFF2-40B4-BE49-F238E27FC236}">
                <a16:creationId xmlns:a16="http://schemas.microsoft.com/office/drawing/2014/main" id="{A080FEC4-BCD9-7643-1FF4-0B5C2B5B58F5}"/>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12" name="Picture 11" descr="A logo of a football team">
            <a:extLst>
              <a:ext uri="{FF2B5EF4-FFF2-40B4-BE49-F238E27FC236}">
                <a16:creationId xmlns:a16="http://schemas.microsoft.com/office/drawing/2014/main" id="{D3A39756-E7CC-BA60-FA4D-F2911EAD0F8C}"/>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13" name="Picture 12" descr="A logo of a football team&#10;&#10;AI-generated content may be incorrect.">
            <a:extLst>
              <a:ext uri="{FF2B5EF4-FFF2-40B4-BE49-F238E27FC236}">
                <a16:creationId xmlns:a16="http://schemas.microsoft.com/office/drawing/2014/main" id="{9E76F38C-7884-6C38-F6D0-882B678F4A8C}"/>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14" name="Picture 13" descr="A logo of a pirate with crossed bats&#10;&#10;AI-generated content may be incorrect.">
            <a:extLst>
              <a:ext uri="{FF2B5EF4-FFF2-40B4-BE49-F238E27FC236}">
                <a16:creationId xmlns:a16="http://schemas.microsoft.com/office/drawing/2014/main" id="{5C790EA0-9EF8-6E1E-9372-681F226566E3}"/>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15" name="Picture 14" descr="A logo on a black background&#10;&#10;AI-generated content may be incorrect.">
            <a:extLst>
              <a:ext uri="{FF2B5EF4-FFF2-40B4-BE49-F238E27FC236}">
                <a16:creationId xmlns:a16="http://schemas.microsoft.com/office/drawing/2014/main" id="{DC07FD26-E593-AA12-FA70-138C9AB02CBE}"/>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16" name="Picture 15" descr="A blue and black logo">
            <a:extLst>
              <a:ext uri="{FF2B5EF4-FFF2-40B4-BE49-F238E27FC236}">
                <a16:creationId xmlns:a16="http://schemas.microsoft.com/office/drawing/2014/main" id="{6B4D50ED-8561-F11C-C1D6-0FDCC0E0D0D9}"/>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pic>
        <p:nvPicPr>
          <p:cNvPr id="5" name="Picture 2" descr="Articular Cartilage: Histology and Physiology | SpringerLink">
            <a:extLst>
              <a:ext uri="{FF2B5EF4-FFF2-40B4-BE49-F238E27FC236}">
                <a16:creationId xmlns:a16="http://schemas.microsoft.com/office/drawing/2014/main" id="{36F3C893-9466-801F-381E-40EA95D264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2856" y="2603054"/>
            <a:ext cx="3600237" cy="2112536"/>
          </a:xfrm>
          <a:prstGeom prst="rect">
            <a:avLst/>
          </a:prstGeom>
          <a:ln w="38100" cap="sq">
            <a:solidFill>
              <a:srgbClr val="284E84"/>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Common Injuries of Knee Cartilage</a:t>
            </a:r>
          </a:p>
        </p:txBody>
      </p:sp>
      <p:sp>
        <p:nvSpPr>
          <p:cNvPr id="3" name="Content Placeholder 2"/>
          <p:cNvSpPr>
            <a:spLocks noGrp="1"/>
          </p:cNvSpPr>
          <p:nvPr>
            <p:ph idx="1"/>
          </p:nvPr>
        </p:nvSpPr>
        <p:spPr>
          <a:xfrm>
            <a:off x="840000" y="1825625"/>
            <a:ext cx="5274137" cy="4351338"/>
          </a:xfrm>
        </p:spPr>
        <p:txBody>
          <a:bodyPr/>
          <a:lstStyle/>
          <a:p>
            <a:r>
              <a:rPr lang="en-US" dirty="0"/>
              <a:t>Discreet- focal injuries</a:t>
            </a:r>
          </a:p>
          <a:p>
            <a:pPr lvl="1"/>
            <a:r>
              <a:rPr lang="en-US" dirty="0"/>
              <a:t>Trauma/ vascular</a:t>
            </a:r>
            <a:endParaRPr dirty="0"/>
          </a:p>
          <a:p>
            <a:r>
              <a:rPr dirty="0"/>
              <a:t>D</a:t>
            </a:r>
            <a:r>
              <a:rPr lang="en-US" dirty="0"/>
              <a:t>iffuse- d</a:t>
            </a:r>
            <a:r>
              <a:rPr dirty="0"/>
              <a:t>egenerative cartilage wear </a:t>
            </a:r>
            <a:endParaRPr lang="en-US" dirty="0"/>
          </a:p>
          <a:p>
            <a:pPr lvl="1"/>
            <a:r>
              <a:rPr lang="en-US" dirty="0"/>
              <a:t>Arthritis</a:t>
            </a:r>
            <a:endParaRPr dirty="0"/>
          </a:p>
          <a:p>
            <a:pPr marL="0" indent="0">
              <a:buNone/>
            </a:pPr>
            <a:endParaRPr dirty="0"/>
          </a:p>
        </p:txBody>
      </p:sp>
      <p:pic>
        <p:nvPicPr>
          <p:cNvPr id="5" name="Picture 4" descr="A logo with flames and a t&#10;&#10;AI-generated content may be incorrect.">
            <a:extLst>
              <a:ext uri="{FF2B5EF4-FFF2-40B4-BE49-F238E27FC236}">
                <a16:creationId xmlns:a16="http://schemas.microsoft.com/office/drawing/2014/main" id="{4B6A4158-6DA3-ADF9-812D-70A8B8A848E9}"/>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6" name="Picture 5" descr="A logo of a football team">
            <a:extLst>
              <a:ext uri="{FF2B5EF4-FFF2-40B4-BE49-F238E27FC236}">
                <a16:creationId xmlns:a16="http://schemas.microsoft.com/office/drawing/2014/main" id="{D2448325-5627-554F-17C1-0FD6097068C7}"/>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7" name="Picture 6" descr="A logo of a football team&#10;&#10;AI-generated content may be incorrect.">
            <a:extLst>
              <a:ext uri="{FF2B5EF4-FFF2-40B4-BE49-F238E27FC236}">
                <a16:creationId xmlns:a16="http://schemas.microsoft.com/office/drawing/2014/main" id="{24FB4723-6164-2481-A321-93F845843AB4}"/>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8" name="Picture 7" descr="A logo of a pirate with crossed bats&#10;&#10;AI-generated content may be incorrect.">
            <a:extLst>
              <a:ext uri="{FF2B5EF4-FFF2-40B4-BE49-F238E27FC236}">
                <a16:creationId xmlns:a16="http://schemas.microsoft.com/office/drawing/2014/main" id="{C2588B82-8129-6F40-B3EB-216D064A8BB8}"/>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9" name="Picture 8" descr="A logo on a black background&#10;&#10;AI-generated content may be incorrect.">
            <a:extLst>
              <a:ext uri="{FF2B5EF4-FFF2-40B4-BE49-F238E27FC236}">
                <a16:creationId xmlns:a16="http://schemas.microsoft.com/office/drawing/2014/main" id="{B08571DC-89C5-19BA-EBA5-F6AC67BEFE03}"/>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10" name="Picture 9" descr="A blue and black logo">
            <a:extLst>
              <a:ext uri="{FF2B5EF4-FFF2-40B4-BE49-F238E27FC236}">
                <a16:creationId xmlns:a16="http://schemas.microsoft.com/office/drawing/2014/main" id="{2FF8901E-7A4B-42E5-B5C0-7DD94D1982A2}"/>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pic>
        <p:nvPicPr>
          <p:cNvPr id="14" name="Picture 13" descr="A diagram of a bone structure&#10;&#10;AI-generated content may be incorrect.">
            <a:extLst>
              <a:ext uri="{FF2B5EF4-FFF2-40B4-BE49-F238E27FC236}">
                <a16:creationId xmlns:a16="http://schemas.microsoft.com/office/drawing/2014/main" id="{47399462-94A3-E070-7CEB-3E8FFF536625}"/>
              </a:ext>
            </a:extLst>
          </p:cNvPr>
          <p:cNvPicPr>
            <a:picLocks noChangeAspect="1"/>
          </p:cNvPicPr>
          <p:nvPr/>
        </p:nvPicPr>
        <p:blipFill>
          <a:blip r:embed="rId9"/>
          <a:stretch>
            <a:fillRect/>
          </a:stretch>
        </p:blipFill>
        <p:spPr>
          <a:xfrm>
            <a:off x="2608794" y="3245924"/>
            <a:ext cx="5362917" cy="22449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2C35-EDB7-20D7-3A53-7EE09F40D88A}"/>
              </a:ext>
            </a:extLst>
          </p:cNvPr>
          <p:cNvSpPr>
            <a:spLocks noGrp="1"/>
          </p:cNvSpPr>
          <p:nvPr>
            <p:ph type="title"/>
          </p:nvPr>
        </p:nvSpPr>
        <p:spPr/>
        <p:txBody>
          <a:bodyPr>
            <a:normAutofit/>
          </a:bodyPr>
          <a:lstStyle/>
          <a:p>
            <a:pPr fontAlgn="base"/>
            <a:r>
              <a:rPr lang="en-US" b="1" dirty="0"/>
              <a:t>Outerbridge Arthroscopic Grading System</a:t>
            </a:r>
          </a:p>
        </p:txBody>
      </p:sp>
      <p:sp>
        <p:nvSpPr>
          <p:cNvPr id="3" name="Content Placeholder 2">
            <a:extLst>
              <a:ext uri="{FF2B5EF4-FFF2-40B4-BE49-F238E27FC236}">
                <a16:creationId xmlns:a16="http://schemas.microsoft.com/office/drawing/2014/main" id="{1B5E6DDA-94A9-F8B9-BFD9-F52F7BF5662A}"/>
              </a:ext>
            </a:extLst>
          </p:cNvPr>
          <p:cNvSpPr>
            <a:spLocks noGrp="1"/>
          </p:cNvSpPr>
          <p:nvPr>
            <p:ph idx="1"/>
          </p:nvPr>
        </p:nvSpPr>
        <p:spPr>
          <a:xfrm>
            <a:off x="840000" y="1825625"/>
            <a:ext cx="4153234" cy="4351338"/>
          </a:xfrm>
        </p:spPr>
        <p:txBody>
          <a:bodyPr>
            <a:normAutofit/>
          </a:bodyPr>
          <a:lstStyle/>
          <a:p>
            <a:pPr fontAlgn="base"/>
            <a:r>
              <a:rPr lang="en-US" sz="1800" dirty="0"/>
              <a:t>Grade -Normal cartilage</a:t>
            </a:r>
          </a:p>
          <a:p>
            <a:pPr fontAlgn="base"/>
            <a:r>
              <a:rPr lang="en-US" sz="1800" dirty="0"/>
              <a:t>Grade I-Softening and swelling (noted with tactile feedback with probe)</a:t>
            </a:r>
          </a:p>
          <a:p>
            <a:pPr fontAlgn="base"/>
            <a:r>
              <a:rPr lang="en-US" sz="1800" dirty="0"/>
              <a:t>Grade II -Partial-thickness defect with surface fissures (do not reach subchondral bone or exceed 1.5 cm in diameter)</a:t>
            </a:r>
          </a:p>
          <a:p>
            <a:pPr fontAlgn="base"/>
            <a:r>
              <a:rPr lang="en-US" sz="1800" dirty="0"/>
              <a:t>Grade III -Deep fissures at the level of subchondral bone with a diameter more than 1.5 cm</a:t>
            </a:r>
          </a:p>
          <a:p>
            <a:pPr fontAlgn="base"/>
            <a:r>
              <a:rPr lang="en-US" sz="1800" dirty="0"/>
              <a:t>Grade IV -Exposed subchondral bone</a:t>
            </a:r>
          </a:p>
          <a:p>
            <a:endParaRPr lang="en-US" dirty="0"/>
          </a:p>
        </p:txBody>
      </p:sp>
      <p:pic>
        <p:nvPicPr>
          <p:cNvPr id="5" name="Picture 4" descr="A logo with flames and a t&#10;&#10;AI-generated content may be incorrect.">
            <a:extLst>
              <a:ext uri="{FF2B5EF4-FFF2-40B4-BE49-F238E27FC236}">
                <a16:creationId xmlns:a16="http://schemas.microsoft.com/office/drawing/2014/main" id="{8E3F05C7-A16F-5E94-90B4-DA048A869AF8}"/>
              </a:ext>
            </a:extLst>
          </p:cNvPr>
          <p:cNvPicPr>
            <a:picLocks noChangeAspect="1"/>
          </p:cNvPicPr>
          <p:nvPr/>
        </p:nvPicPr>
        <p:blipFill>
          <a:blip r:embed="rId2"/>
          <a:srcRect l="20208" t="24731" r="22778" b="18255"/>
          <a:stretch>
            <a:fillRect/>
          </a:stretch>
        </p:blipFill>
        <p:spPr>
          <a:xfrm>
            <a:off x="5186973" y="5839326"/>
            <a:ext cx="927164" cy="777240"/>
          </a:xfrm>
          <a:prstGeom prst="rect">
            <a:avLst/>
          </a:prstGeom>
        </p:spPr>
      </p:pic>
      <p:pic>
        <p:nvPicPr>
          <p:cNvPr id="6" name="Picture 5" descr="A logo of a football team">
            <a:extLst>
              <a:ext uri="{FF2B5EF4-FFF2-40B4-BE49-F238E27FC236}">
                <a16:creationId xmlns:a16="http://schemas.microsoft.com/office/drawing/2014/main" id="{F34CC7C3-B148-E210-3EE0-7FBAE13A340A}"/>
              </a:ext>
            </a:extLst>
          </p:cNvPr>
          <p:cNvPicPr>
            <a:picLocks noChangeAspect="1"/>
          </p:cNvPicPr>
          <p:nvPr/>
        </p:nvPicPr>
        <p:blipFill>
          <a:blip r:embed="rId3"/>
          <a:srcRect l="28420" t="23279" r="28419" b="26536"/>
          <a:stretch>
            <a:fillRect/>
          </a:stretch>
        </p:blipFill>
        <p:spPr>
          <a:xfrm>
            <a:off x="6307876" y="5839326"/>
            <a:ext cx="797386" cy="777240"/>
          </a:xfrm>
          <a:prstGeom prst="rect">
            <a:avLst/>
          </a:prstGeom>
        </p:spPr>
      </p:pic>
      <p:pic>
        <p:nvPicPr>
          <p:cNvPr id="7" name="Picture 6" descr="A logo of a football team&#10;&#10;AI-generated content may be incorrect.">
            <a:extLst>
              <a:ext uri="{FF2B5EF4-FFF2-40B4-BE49-F238E27FC236}">
                <a16:creationId xmlns:a16="http://schemas.microsoft.com/office/drawing/2014/main" id="{13C2ACCF-B9E6-BF90-9CE2-EC9BC2D08186}"/>
              </a:ext>
            </a:extLst>
          </p:cNvPr>
          <p:cNvPicPr>
            <a:picLocks noChangeAspect="1"/>
          </p:cNvPicPr>
          <p:nvPr/>
        </p:nvPicPr>
        <p:blipFill>
          <a:blip r:embed="rId4"/>
          <a:srcRect l="22971" t="16649" r="27150" b="17791"/>
          <a:stretch>
            <a:fillRect/>
          </a:stretch>
        </p:blipFill>
        <p:spPr>
          <a:xfrm>
            <a:off x="2510670" y="5835020"/>
            <a:ext cx="705393" cy="777240"/>
          </a:xfrm>
          <a:prstGeom prst="rect">
            <a:avLst/>
          </a:prstGeom>
        </p:spPr>
      </p:pic>
      <p:pic>
        <p:nvPicPr>
          <p:cNvPr id="8" name="Picture 7" descr="A logo of a pirate with crossed bats&#10;&#10;AI-generated content may be incorrect.">
            <a:extLst>
              <a:ext uri="{FF2B5EF4-FFF2-40B4-BE49-F238E27FC236}">
                <a16:creationId xmlns:a16="http://schemas.microsoft.com/office/drawing/2014/main" id="{9847FE25-DB69-94F0-2AB4-11B3AFA714F3}"/>
              </a:ext>
            </a:extLst>
          </p:cNvPr>
          <p:cNvPicPr>
            <a:picLocks noChangeAspect="1"/>
          </p:cNvPicPr>
          <p:nvPr/>
        </p:nvPicPr>
        <p:blipFill>
          <a:blip r:embed="rId5"/>
          <a:stretch>
            <a:fillRect/>
          </a:stretch>
        </p:blipFill>
        <p:spPr>
          <a:xfrm>
            <a:off x="4135692" y="5839326"/>
            <a:ext cx="927164" cy="777240"/>
          </a:xfrm>
          <a:prstGeom prst="rect">
            <a:avLst/>
          </a:prstGeom>
        </p:spPr>
      </p:pic>
      <p:pic>
        <p:nvPicPr>
          <p:cNvPr id="9" name="Picture 8" descr="A logo on a black background&#10;&#10;AI-generated content may be incorrect.">
            <a:extLst>
              <a:ext uri="{FF2B5EF4-FFF2-40B4-BE49-F238E27FC236}">
                <a16:creationId xmlns:a16="http://schemas.microsoft.com/office/drawing/2014/main" id="{B89B087D-BAAD-7217-D733-73B3AEB387B4}"/>
              </a:ext>
            </a:extLst>
          </p:cNvPr>
          <p:cNvPicPr>
            <a:picLocks noChangeAspect="1"/>
          </p:cNvPicPr>
          <p:nvPr/>
        </p:nvPicPr>
        <p:blipFill>
          <a:blip r:embed="rId6"/>
          <a:srcRect l="27745" t="31517" r="26183" b="27338"/>
          <a:stretch>
            <a:fillRect/>
          </a:stretch>
        </p:blipFill>
        <p:spPr>
          <a:xfrm>
            <a:off x="3195907" y="5837173"/>
            <a:ext cx="1038213" cy="777240"/>
          </a:xfrm>
          <a:prstGeom prst="rect">
            <a:avLst/>
          </a:prstGeom>
        </p:spPr>
      </p:pic>
      <p:pic>
        <p:nvPicPr>
          <p:cNvPr id="10" name="Picture 9" descr="A blue and black logo">
            <a:extLst>
              <a:ext uri="{FF2B5EF4-FFF2-40B4-BE49-F238E27FC236}">
                <a16:creationId xmlns:a16="http://schemas.microsoft.com/office/drawing/2014/main" id="{5BD7A835-88AE-1254-5F6D-2F0BE04F7A0A}"/>
              </a:ext>
            </a:extLst>
          </p:cNvPr>
          <p:cNvPicPr>
            <a:picLocks noChangeAspect="1"/>
          </p:cNvPicPr>
          <p:nvPr/>
        </p:nvPicPr>
        <p:blipFill>
          <a:blip r:embed="rId7"/>
          <a:srcRect t="11396" b="13604"/>
          <a:stretch>
            <a:fillRect/>
          </a:stretch>
        </p:blipFill>
        <p:spPr>
          <a:xfrm>
            <a:off x="1572475" y="5839326"/>
            <a:ext cx="1036319" cy="777240"/>
          </a:xfrm>
          <a:prstGeom prst="rect">
            <a:avLst/>
          </a:prstGeom>
        </p:spPr>
      </p:pic>
      <p:pic>
        <p:nvPicPr>
          <p:cNvPr id="11" name="Picture 10" descr="A collage of images of a human body&#10;&#10;AI-generated content may be incorrect.">
            <a:extLst>
              <a:ext uri="{FF2B5EF4-FFF2-40B4-BE49-F238E27FC236}">
                <a16:creationId xmlns:a16="http://schemas.microsoft.com/office/drawing/2014/main" id="{42DC48E1-FED6-38AB-439C-3AF3DB26BA48}"/>
              </a:ext>
            </a:extLst>
          </p:cNvPr>
          <p:cNvPicPr>
            <a:picLocks noChangeAspect="1"/>
          </p:cNvPicPr>
          <p:nvPr/>
        </p:nvPicPr>
        <p:blipFill>
          <a:blip r:embed="rId8"/>
          <a:stretch>
            <a:fillRect/>
          </a:stretch>
        </p:blipFill>
        <p:spPr>
          <a:xfrm>
            <a:off x="5237836" y="2609307"/>
            <a:ext cx="3677697" cy="2425148"/>
          </a:xfrm>
          <a:prstGeom prst="rect">
            <a:avLst/>
          </a:prstGeom>
        </p:spPr>
      </p:pic>
    </p:spTree>
    <p:extLst>
      <p:ext uri="{BB962C8B-B14F-4D97-AF65-F5344CB8AC3E}">
        <p14:creationId xmlns:p14="http://schemas.microsoft.com/office/powerpoint/2010/main" val="290297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Symptoms of Cartilage Injuries</a:t>
            </a:r>
          </a:p>
        </p:txBody>
      </p:sp>
      <p:sp>
        <p:nvSpPr>
          <p:cNvPr id="3" name="Content Placeholder 2"/>
          <p:cNvSpPr>
            <a:spLocks noGrp="1"/>
          </p:cNvSpPr>
          <p:nvPr>
            <p:ph idx="1"/>
          </p:nvPr>
        </p:nvSpPr>
        <p:spPr/>
        <p:txBody>
          <a:bodyPr/>
          <a:lstStyle/>
          <a:p>
            <a:r>
              <a:rPr dirty="0"/>
              <a:t>Pain, especially with activity</a:t>
            </a:r>
          </a:p>
          <a:p>
            <a:r>
              <a:rPr dirty="0"/>
              <a:t>Swelling and stiffness</a:t>
            </a:r>
          </a:p>
          <a:p>
            <a:r>
              <a:rPr dirty="0"/>
              <a:t>Locking or catching sensation</a:t>
            </a:r>
          </a:p>
          <a:p>
            <a:r>
              <a:rPr dirty="0"/>
              <a:t>Decreased range of motion</a:t>
            </a:r>
          </a:p>
          <a:p>
            <a:r>
              <a:rPr dirty="0"/>
              <a:t>Instability in advanced cases</a:t>
            </a:r>
          </a:p>
        </p:txBody>
      </p:sp>
      <p:pic>
        <p:nvPicPr>
          <p:cNvPr id="5" name="Picture 4" descr="A logo with flames and a t&#10;&#10;AI-generated content may be incorrect.">
            <a:extLst>
              <a:ext uri="{FF2B5EF4-FFF2-40B4-BE49-F238E27FC236}">
                <a16:creationId xmlns:a16="http://schemas.microsoft.com/office/drawing/2014/main" id="{FEA291E3-C346-7DF2-1A78-6D6E2AAA8324}"/>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6" name="Picture 5" descr="A logo of a football team">
            <a:extLst>
              <a:ext uri="{FF2B5EF4-FFF2-40B4-BE49-F238E27FC236}">
                <a16:creationId xmlns:a16="http://schemas.microsoft.com/office/drawing/2014/main" id="{BA1BA406-C007-6EB8-5C5B-F68E45779878}"/>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7" name="Picture 6" descr="A logo of a football team&#10;&#10;AI-generated content may be incorrect.">
            <a:extLst>
              <a:ext uri="{FF2B5EF4-FFF2-40B4-BE49-F238E27FC236}">
                <a16:creationId xmlns:a16="http://schemas.microsoft.com/office/drawing/2014/main" id="{93D052B9-D637-A529-25B0-FDD051EA5DE1}"/>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8" name="Picture 7" descr="A logo of a pirate with crossed bats&#10;&#10;AI-generated content may be incorrect.">
            <a:extLst>
              <a:ext uri="{FF2B5EF4-FFF2-40B4-BE49-F238E27FC236}">
                <a16:creationId xmlns:a16="http://schemas.microsoft.com/office/drawing/2014/main" id="{42266E64-66DC-F6E9-E35B-F17D4B6D66B6}"/>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9" name="Picture 8" descr="A logo on a black background&#10;&#10;AI-generated content may be incorrect.">
            <a:extLst>
              <a:ext uri="{FF2B5EF4-FFF2-40B4-BE49-F238E27FC236}">
                <a16:creationId xmlns:a16="http://schemas.microsoft.com/office/drawing/2014/main" id="{081F3BDF-2D58-FB0B-05CE-FAED8C4D41E0}"/>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10" name="Picture 9" descr="A blue and black logo">
            <a:extLst>
              <a:ext uri="{FF2B5EF4-FFF2-40B4-BE49-F238E27FC236}">
                <a16:creationId xmlns:a16="http://schemas.microsoft.com/office/drawing/2014/main" id="{A37A1928-1D6E-98FD-50BF-91C8C57A2E19}"/>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pic>
        <p:nvPicPr>
          <p:cNvPr id="4" name="Picture 3" descr="A bone with a bone defect&#10;&#10;AI-generated content may be incorrect.">
            <a:extLst>
              <a:ext uri="{FF2B5EF4-FFF2-40B4-BE49-F238E27FC236}">
                <a16:creationId xmlns:a16="http://schemas.microsoft.com/office/drawing/2014/main" id="{C7BA02D7-6763-BB4E-AF0F-394580A4E034}"/>
              </a:ext>
            </a:extLst>
          </p:cNvPr>
          <p:cNvPicPr>
            <a:picLocks noChangeAspect="1"/>
          </p:cNvPicPr>
          <p:nvPr/>
        </p:nvPicPr>
        <p:blipFill>
          <a:blip r:embed="rId9"/>
          <a:stretch>
            <a:fillRect/>
          </a:stretch>
        </p:blipFill>
        <p:spPr>
          <a:xfrm>
            <a:off x="5971545" y="2378296"/>
            <a:ext cx="2677544" cy="26775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Non-Surgical Treatments</a:t>
            </a:r>
          </a:p>
        </p:txBody>
      </p:sp>
      <p:sp>
        <p:nvSpPr>
          <p:cNvPr id="3" name="Content Placeholder 2"/>
          <p:cNvSpPr>
            <a:spLocks noGrp="1"/>
          </p:cNvSpPr>
          <p:nvPr>
            <p:ph idx="1"/>
          </p:nvPr>
        </p:nvSpPr>
        <p:spPr>
          <a:xfrm>
            <a:off x="840000" y="1690689"/>
            <a:ext cx="4810555" cy="4486274"/>
          </a:xfrm>
        </p:spPr>
        <p:txBody>
          <a:bodyPr/>
          <a:lstStyle/>
          <a:p>
            <a:r>
              <a:rPr dirty="0"/>
              <a:t>Rest and activity modification</a:t>
            </a:r>
          </a:p>
          <a:p>
            <a:r>
              <a:rPr dirty="0"/>
              <a:t>Physical therapy and strengthening</a:t>
            </a:r>
          </a:p>
          <a:p>
            <a:r>
              <a:rPr dirty="0"/>
              <a:t>NSAIDs for pain relief</a:t>
            </a:r>
          </a:p>
          <a:p>
            <a:r>
              <a:rPr dirty="0"/>
              <a:t>Injections (corticosteroids, hyaluronic acid, PRP)</a:t>
            </a:r>
          </a:p>
          <a:p>
            <a:r>
              <a:rPr lang="en-US" dirty="0"/>
              <a:t>B</a:t>
            </a:r>
            <a:r>
              <a:rPr dirty="0"/>
              <a:t>racing or orthotics</a:t>
            </a:r>
          </a:p>
        </p:txBody>
      </p:sp>
      <p:pic>
        <p:nvPicPr>
          <p:cNvPr id="5" name="Picture 4" descr="A logo with flames and a t&#10;&#10;AI-generated content may be incorrect.">
            <a:extLst>
              <a:ext uri="{FF2B5EF4-FFF2-40B4-BE49-F238E27FC236}">
                <a16:creationId xmlns:a16="http://schemas.microsoft.com/office/drawing/2014/main" id="{1E041DC9-0E2D-1EFB-034F-48152AF09EF0}"/>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6" name="Picture 5" descr="A logo of a football team">
            <a:extLst>
              <a:ext uri="{FF2B5EF4-FFF2-40B4-BE49-F238E27FC236}">
                <a16:creationId xmlns:a16="http://schemas.microsoft.com/office/drawing/2014/main" id="{79D79B68-1895-F55A-739C-7D778E941435}"/>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7" name="Picture 6" descr="A logo of a football team&#10;&#10;AI-generated content may be incorrect.">
            <a:extLst>
              <a:ext uri="{FF2B5EF4-FFF2-40B4-BE49-F238E27FC236}">
                <a16:creationId xmlns:a16="http://schemas.microsoft.com/office/drawing/2014/main" id="{A1B1F64F-9831-4E21-F042-2A9F2B61CB97}"/>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8" name="Picture 7" descr="A logo of a pirate with crossed bats&#10;&#10;AI-generated content may be incorrect.">
            <a:extLst>
              <a:ext uri="{FF2B5EF4-FFF2-40B4-BE49-F238E27FC236}">
                <a16:creationId xmlns:a16="http://schemas.microsoft.com/office/drawing/2014/main" id="{0E64B470-6887-C47F-2664-49B605F5801D}"/>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9" name="Picture 8" descr="A logo on a black background&#10;&#10;AI-generated content may be incorrect.">
            <a:extLst>
              <a:ext uri="{FF2B5EF4-FFF2-40B4-BE49-F238E27FC236}">
                <a16:creationId xmlns:a16="http://schemas.microsoft.com/office/drawing/2014/main" id="{D4E47054-A9A2-7382-F1C2-CEE3BD5A9152}"/>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10" name="Picture 9" descr="A blue and black logo">
            <a:extLst>
              <a:ext uri="{FF2B5EF4-FFF2-40B4-BE49-F238E27FC236}">
                <a16:creationId xmlns:a16="http://schemas.microsoft.com/office/drawing/2014/main" id="{F4B720CA-A342-4E21-6C21-86141F61E719}"/>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pic>
        <p:nvPicPr>
          <p:cNvPr id="11" name="Picture 10" descr="A diagram of a blood test&#10;&#10;AI-generated content may be incorrect.">
            <a:extLst>
              <a:ext uri="{FF2B5EF4-FFF2-40B4-BE49-F238E27FC236}">
                <a16:creationId xmlns:a16="http://schemas.microsoft.com/office/drawing/2014/main" id="{C43B4AB1-E71C-5D25-00C2-D0A373FF3CFC}"/>
              </a:ext>
            </a:extLst>
          </p:cNvPr>
          <p:cNvPicPr>
            <a:picLocks noChangeAspect="1"/>
          </p:cNvPicPr>
          <p:nvPr/>
        </p:nvPicPr>
        <p:blipFill>
          <a:blip r:embed="rId9"/>
          <a:stretch>
            <a:fillRect/>
          </a:stretch>
        </p:blipFill>
        <p:spPr>
          <a:xfrm>
            <a:off x="5971701" y="2143178"/>
            <a:ext cx="2810813" cy="34693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42000"/>
                <a:lumOff val="58000"/>
              </a:schemeClr>
            </a:gs>
            <a:gs pos="50000">
              <a:schemeClr val="bg2">
                <a:tint val="98000"/>
                <a:satMod val="130000"/>
                <a:shade val="90000"/>
                <a:lumMod val="103000"/>
              </a:schemeClr>
            </a:gs>
            <a:gs pos="100000">
              <a:schemeClr val="accent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Surgical Options</a:t>
            </a:r>
          </a:p>
        </p:txBody>
      </p:sp>
      <p:sp>
        <p:nvSpPr>
          <p:cNvPr id="3" name="Content Placeholder 2"/>
          <p:cNvSpPr>
            <a:spLocks noGrp="1"/>
          </p:cNvSpPr>
          <p:nvPr>
            <p:ph idx="1"/>
          </p:nvPr>
        </p:nvSpPr>
        <p:spPr>
          <a:xfrm>
            <a:off x="840000" y="1825625"/>
            <a:ext cx="4846097" cy="4011548"/>
          </a:xfrm>
        </p:spPr>
        <p:txBody>
          <a:bodyPr>
            <a:normAutofit lnSpcReduction="10000"/>
          </a:bodyPr>
          <a:lstStyle/>
          <a:p>
            <a:r>
              <a:rPr dirty="0"/>
              <a:t>Arthroscopic debridement and lavage</a:t>
            </a:r>
          </a:p>
          <a:p>
            <a:r>
              <a:rPr dirty="0"/>
              <a:t>Microfracture technique</a:t>
            </a:r>
            <a:r>
              <a:rPr lang="en-US" dirty="0"/>
              <a:t>- marrow stimulation</a:t>
            </a:r>
          </a:p>
          <a:p>
            <a:r>
              <a:rPr lang="en-US" dirty="0"/>
              <a:t>OCD repair</a:t>
            </a:r>
            <a:endParaRPr dirty="0"/>
          </a:p>
          <a:p>
            <a:r>
              <a:rPr dirty="0"/>
              <a:t>Osteochondral autograft</a:t>
            </a:r>
            <a:r>
              <a:rPr lang="en-US" dirty="0"/>
              <a:t>/ allograft</a:t>
            </a:r>
            <a:r>
              <a:rPr dirty="0"/>
              <a:t> transfer (OATS)</a:t>
            </a:r>
          </a:p>
          <a:p>
            <a:r>
              <a:rPr dirty="0"/>
              <a:t>Matrix-induced autologous chondrocyte implantation (MACI)</a:t>
            </a:r>
          </a:p>
          <a:p>
            <a:r>
              <a:rPr dirty="0"/>
              <a:t>Partial or total knee replacement in severe cases</a:t>
            </a:r>
          </a:p>
        </p:txBody>
      </p:sp>
      <p:pic>
        <p:nvPicPr>
          <p:cNvPr id="5" name="Picture 4" descr="A logo with flames and a t&#10;&#10;AI-generated content may be incorrect.">
            <a:extLst>
              <a:ext uri="{FF2B5EF4-FFF2-40B4-BE49-F238E27FC236}">
                <a16:creationId xmlns:a16="http://schemas.microsoft.com/office/drawing/2014/main" id="{C133F975-3A8C-D1D2-CEF3-572619C8A812}"/>
              </a:ext>
            </a:extLst>
          </p:cNvPr>
          <p:cNvPicPr>
            <a:picLocks noChangeAspect="1"/>
          </p:cNvPicPr>
          <p:nvPr/>
        </p:nvPicPr>
        <p:blipFill>
          <a:blip r:embed="rId3"/>
          <a:srcRect l="20208" t="24731" r="22778" b="18255"/>
          <a:stretch>
            <a:fillRect/>
          </a:stretch>
        </p:blipFill>
        <p:spPr>
          <a:xfrm>
            <a:off x="5186973" y="5839326"/>
            <a:ext cx="927164" cy="777240"/>
          </a:xfrm>
          <a:prstGeom prst="rect">
            <a:avLst/>
          </a:prstGeom>
        </p:spPr>
      </p:pic>
      <p:pic>
        <p:nvPicPr>
          <p:cNvPr id="6" name="Picture 5" descr="A logo of a football team">
            <a:extLst>
              <a:ext uri="{FF2B5EF4-FFF2-40B4-BE49-F238E27FC236}">
                <a16:creationId xmlns:a16="http://schemas.microsoft.com/office/drawing/2014/main" id="{E9BBC773-39DF-9A6E-C99C-64BA9EF83612}"/>
              </a:ext>
            </a:extLst>
          </p:cNvPr>
          <p:cNvPicPr>
            <a:picLocks noChangeAspect="1"/>
          </p:cNvPicPr>
          <p:nvPr/>
        </p:nvPicPr>
        <p:blipFill>
          <a:blip r:embed="rId4"/>
          <a:srcRect l="28420" t="23279" r="28419" b="26536"/>
          <a:stretch>
            <a:fillRect/>
          </a:stretch>
        </p:blipFill>
        <p:spPr>
          <a:xfrm>
            <a:off x="6307876" y="5839326"/>
            <a:ext cx="797386" cy="777240"/>
          </a:xfrm>
          <a:prstGeom prst="rect">
            <a:avLst/>
          </a:prstGeom>
        </p:spPr>
      </p:pic>
      <p:pic>
        <p:nvPicPr>
          <p:cNvPr id="7" name="Picture 6" descr="A logo of a football team&#10;&#10;AI-generated content may be incorrect.">
            <a:extLst>
              <a:ext uri="{FF2B5EF4-FFF2-40B4-BE49-F238E27FC236}">
                <a16:creationId xmlns:a16="http://schemas.microsoft.com/office/drawing/2014/main" id="{38E844AF-0BAC-A430-F91E-10CC7921EA95}"/>
              </a:ext>
            </a:extLst>
          </p:cNvPr>
          <p:cNvPicPr>
            <a:picLocks noChangeAspect="1"/>
          </p:cNvPicPr>
          <p:nvPr/>
        </p:nvPicPr>
        <p:blipFill>
          <a:blip r:embed="rId5"/>
          <a:srcRect l="22971" t="16649" r="27150" b="17791"/>
          <a:stretch>
            <a:fillRect/>
          </a:stretch>
        </p:blipFill>
        <p:spPr>
          <a:xfrm>
            <a:off x="2510670" y="5835020"/>
            <a:ext cx="705393" cy="777240"/>
          </a:xfrm>
          <a:prstGeom prst="rect">
            <a:avLst/>
          </a:prstGeom>
        </p:spPr>
      </p:pic>
      <p:pic>
        <p:nvPicPr>
          <p:cNvPr id="8" name="Picture 7" descr="A logo of a pirate with crossed bats&#10;&#10;AI-generated content may be incorrect.">
            <a:extLst>
              <a:ext uri="{FF2B5EF4-FFF2-40B4-BE49-F238E27FC236}">
                <a16:creationId xmlns:a16="http://schemas.microsoft.com/office/drawing/2014/main" id="{2E917685-1EF3-DAD3-266E-4E39C26197C0}"/>
              </a:ext>
            </a:extLst>
          </p:cNvPr>
          <p:cNvPicPr>
            <a:picLocks noChangeAspect="1"/>
          </p:cNvPicPr>
          <p:nvPr/>
        </p:nvPicPr>
        <p:blipFill>
          <a:blip r:embed="rId6"/>
          <a:stretch>
            <a:fillRect/>
          </a:stretch>
        </p:blipFill>
        <p:spPr>
          <a:xfrm>
            <a:off x="4135692" y="5839326"/>
            <a:ext cx="927164" cy="777240"/>
          </a:xfrm>
          <a:prstGeom prst="rect">
            <a:avLst/>
          </a:prstGeom>
        </p:spPr>
      </p:pic>
      <p:pic>
        <p:nvPicPr>
          <p:cNvPr id="9" name="Picture 8" descr="A logo on a black background&#10;&#10;AI-generated content may be incorrect.">
            <a:extLst>
              <a:ext uri="{FF2B5EF4-FFF2-40B4-BE49-F238E27FC236}">
                <a16:creationId xmlns:a16="http://schemas.microsoft.com/office/drawing/2014/main" id="{ADFCEFBA-517A-2803-833C-5C4F19326F2A}"/>
              </a:ext>
            </a:extLst>
          </p:cNvPr>
          <p:cNvPicPr>
            <a:picLocks noChangeAspect="1"/>
          </p:cNvPicPr>
          <p:nvPr/>
        </p:nvPicPr>
        <p:blipFill>
          <a:blip r:embed="rId7"/>
          <a:srcRect l="27745" t="31517" r="26183" b="27338"/>
          <a:stretch>
            <a:fillRect/>
          </a:stretch>
        </p:blipFill>
        <p:spPr>
          <a:xfrm>
            <a:off x="3195907" y="5837173"/>
            <a:ext cx="1038213" cy="777240"/>
          </a:xfrm>
          <a:prstGeom prst="rect">
            <a:avLst/>
          </a:prstGeom>
        </p:spPr>
      </p:pic>
      <p:pic>
        <p:nvPicPr>
          <p:cNvPr id="10" name="Picture 9" descr="A blue and black logo">
            <a:extLst>
              <a:ext uri="{FF2B5EF4-FFF2-40B4-BE49-F238E27FC236}">
                <a16:creationId xmlns:a16="http://schemas.microsoft.com/office/drawing/2014/main" id="{F2E33241-ADFB-0B08-9489-A1CA4BC51FC0}"/>
              </a:ext>
            </a:extLst>
          </p:cNvPr>
          <p:cNvPicPr>
            <a:picLocks noChangeAspect="1"/>
          </p:cNvPicPr>
          <p:nvPr/>
        </p:nvPicPr>
        <p:blipFill>
          <a:blip r:embed="rId8"/>
          <a:srcRect t="11396" b="13604"/>
          <a:stretch>
            <a:fillRect/>
          </a:stretch>
        </p:blipFill>
        <p:spPr>
          <a:xfrm>
            <a:off x="1572475" y="5839326"/>
            <a:ext cx="1036319" cy="777240"/>
          </a:xfrm>
          <a:prstGeom prst="rect">
            <a:avLst/>
          </a:prstGeom>
        </p:spPr>
      </p:pic>
      <p:pic>
        <p:nvPicPr>
          <p:cNvPr id="4" name="Picture 3" descr="X-ray of a knee joint&#10;&#10;AI-generated content may be incorrect.">
            <a:extLst>
              <a:ext uri="{FF2B5EF4-FFF2-40B4-BE49-F238E27FC236}">
                <a16:creationId xmlns:a16="http://schemas.microsoft.com/office/drawing/2014/main" id="{81CC9FE1-EF9A-070E-2E91-F1054342A38C}"/>
              </a:ext>
            </a:extLst>
          </p:cNvPr>
          <p:cNvPicPr>
            <a:picLocks noChangeAspect="1"/>
          </p:cNvPicPr>
          <p:nvPr/>
        </p:nvPicPr>
        <p:blipFill>
          <a:blip r:embed="rId9"/>
          <a:stretch>
            <a:fillRect/>
          </a:stretch>
        </p:blipFill>
        <p:spPr>
          <a:xfrm>
            <a:off x="5922172" y="1947629"/>
            <a:ext cx="2860915" cy="33285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EF8A-50B0-5175-AF42-CBE307E46BDE}"/>
              </a:ext>
            </a:extLst>
          </p:cNvPr>
          <p:cNvSpPr>
            <a:spLocks noGrp="1"/>
          </p:cNvSpPr>
          <p:nvPr>
            <p:ph type="title"/>
          </p:nvPr>
        </p:nvSpPr>
        <p:spPr/>
        <p:txBody>
          <a:bodyPr/>
          <a:lstStyle/>
          <a:p>
            <a:r>
              <a:rPr lang="en-US" dirty="0"/>
              <a:t>OCD lesions- Pick/abrasion</a:t>
            </a:r>
          </a:p>
        </p:txBody>
      </p:sp>
      <p:pic>
        <p:nvPicPr>
          <p:cNvPr id="5" name="Content Placeholder 4" descr="A close up of a white object&#10;&#10;AI-generated content may be incorrect.">
            <a:extLst>
              <a:ext uri="{FF2B5EF4-FFF2-40B4-BE49-F238E27FC236}">
                <a16:creationId xmlns:a16="http://schemas.microsoft.com/office/drawing/2014/main" id="{4C5BBB8F-8636-6541-C20D-6DD76106D9DA}"/>
              </a:ext>
            </a:extLst>
          </p:cNvPr>
          <p:cNvPicPr>
            <a:picLocks noGrp="1" noChangeAspect="1"/>
          </p:cNvPicPr>
          <p:nvPr>
            <p:ph idx="1"/>
          </p:nvPr>
        </p:nvPicPr>
        <p:blipFill>
          <a:blip r:embed="rId2"/>
          <a:stretch>
            <a:fillRect/>
          </a:stretch>
        </p:blipFill>
        <p:spPr>
          <a:xfrm>
            <a:off x="89684" y="2333294"/>
            <a:ext cx="4760493" cy="3570370"/>
          </a:xfrm>
        </p:spPr>
      </p:pic>
      <p:pic>
        <p:nvPicPr>
          <p:cNvPr id="6" name="Picture 5" descr="A collage of photos of a bone surgery&#10;&#10;AI-generated content may be incorrect.">
            <a:extLst>
              <a:ext uri="{FF2B5EF4-FFF2-40B4-BE49-F238E27FC236}">
                <a16:creationId xmlns:a16="http://schemas.microsoft.com/office/drawing/2014/main" id="{04051BBC-CE44-3DAB-4611-B4BEA332C01A}"/>
              </a:ext>
            </a:extLst>
          </p:cNvPr>
          <p:cNvPicPr>
            <a:picLocks noChangeAspect="1"/>
          </p:cNvPicPr>
          <p:nvPr/>
        </p:nvPicPr>
        <p:blipFill>
          <a:blip r:embed="rId3"/>
          <a:stretch>
            <a:fillRect/>
          </a:stretch>
        </p:blipFill>
        <p:spPr>
          <a:xfrm>
            <a:off x="4466897" y="1513318"/>
            <a:ext cx="4396243" cy="3831363"/>
          </a:xfrm>
          <a:prstGeom prst="rect">
            <a:avLst/>
          </a:prstGeom>
        </p:spPr>
      </p:pic>
    </p:spTree>
    <p:extLst>
      <p:ext uri="{BB962C8B-B14F-4D97-AF65-F5344CB8AC3E}">
        <p14:creationId xmlns:p14="http://schemas.microsoft.com/office/powerpoint/2010/main" val="1146777775"/>
      </p:ext>
    </p:extLst>
  </p:cSld>
  <p:clrMapOvr>
    <a:masterClrMapping/>
  </p:clrMapOvr>
</p:sld>
</file>

<file path=ppt/theme/theme1.xml><?xml version="1.0" encoding="utf-8"?>
<a:theme xmlns:a="http://schemas.openxmlformats.org/drawingml/2006/main" name="Depth">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1300</TotalTime>
  <Words>620</Words>
  <Application>Microsoft Office PowerPoint</Application>
  <PresentationFormat>On-screen Show (4:3)</PresentationFormat>
  <Paragraphs>71</Paragraphs>
  <Slides>16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Corbel</vt:lpstr>
      <vt:lpstr>Depth</vt:lpstr>
      <vt:lpstr>Articular Cartilage Injuries of the Knee</vt:lpstr>
      <vt:lpstr>Anatomy of Articular Cartilage</vt:lpstr>
      <vt:lpstr>Structure of Articular Cartilage</vt:lpstr>
      <vt:lpstr>Common Injuries of Knee Cartilage</vt:lpstr>
      <vt:lpstr>Outerbridge Arthroscopic Grading System</vt:lpstr>
      <vt:lpstr>Symptoms of Cartilage Injuries</vt:lpstr>
      <vt:lpstr>Non-Surgical Treatments</vt:lpstr>
      <vt:lpstr>Surgical Options</vt:lpstr>
      <vt:lpstr>OCD lesions- Pick/abrasion</vt:lpstr>
      <vt:lpstr>  OCD Repair- internal fixation</vt:lpstr>
      <vt:lpstr>OATS- Auto vs Allo</vt:lpstr>
      <vt:lpstr>MACI</vt:lpstr>
      <vt:lpstr>   MACI</vt:lpstr>
      <vt:lpstr>Role of Physical Therapy in Cartilage Injuries</vt:lpstr>
      <vt:lpstr>Future Directions in Cartilage Repair</vt:lpstr>
      <vt:lpstr>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Samantha Smith</dc:creator>
  <cp:keywords/>
  <dc:description>generated using python-pptx</dc:description>
  <cp:lastModifiedBy>Will Howard</cp:lastModifiedBy>
  <cp:revision>14</cp:revision>
  <dcterms:created xsi:type="dcterms:W3CDTF">2013-01-27T09:14:16Z</dcterms:created>
  <dcterms:modified xsi:type="dcterms:W3CDTF">2025-09-15T17:27:16Z</dcterms:modified>
  <cp:category/>
</cp:coreProperties>
</file>