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74"/>
  </p:notesMasterIdLst>
  <p:handoutMasterIdLst>
    <p:handoutMasterId r:id="rId75"/>
  </p:handoutMasterIdLst>
  <p:sldIdLst>
    <p:sldId id="510" r:id="rId2"/>
    <p:sldId id="294" r:id="rId3"/>
    <p:sldId id="530" r:id="rId4"/>
    <p:sldId id="601" r:id="rId5"/>
    <p:sldId id="619" r:id="rId6"/>
    <p:sldId id="623" r:id="rId7"/>
    <p:sldId id="624" r:id="rId8"/>
    <p:sldId id="602" r:id="rId9"/>
    <p:sldId id="622" r:id="rId10"/>
    <p:sldId id="603" r:id="rId11"/>
    <p:sldId id="604" r:id="rId12"/>
    <p:sldId id="605" r:id="rId13"/>
    <p:sldId id="607" r:id="rId14"/>
    <p:sldId id="608" r:id="rId15"/>
    <p:sldId id="534" r:id="rId16"/>
    <p:sldId id="618" r:id="rId17"/>
    <p:sldId id="626" r:id="rId18"/>
    <p:sldId id="609" r:id="rId19"/>
    <p:sldId id="616" r:id="rId20"/>
    <p:sldId id="610" r:id="rId21"/>
    <p:sldId id="547" r:id="rId22"/>
    <p:sldId id="611" r:id="rId23"/>
    <p:sldId id="615" r:id="rId24"/>
    <p:sldId id="606" r:id="rId25"/>
    <p:sldId id="614" r:id="rId26"/>
    <p:sldId id="613" r:id="rId27"/>
    <p:sldId id="612" r:id="rId28"/>
    <p:sldId id="537" r:id="rId29"/>
    <p:sldId id="539" r:id="rId30"/>
    <p:sldId id="541" r:id="rId31"/>
    <p:sldId id="542" r:id="rId32"/>
    <p:sldId id="543" r:id="rId33"/>
    <p:sldId id="544" r:id="rId34"/>
    <p:sldId id="617" r:id="rId35"/>
    <p:sldId id="502" r:id="rId36"/>
    <p:sldId id="620" r:id="rId37"/>
    <p:sldId id="621" r:id="rId38"/>
    <p:sldId id="528" r:id="rId39"/>
    <p:sldId id="529" r:id="rId40"/>
    <p:sldId id="592" r:id="rId41"/>
    <p:sldId id="590" r:id="rId42"/>
    <p:sldId id="591" r:id="rId43"/>
    <p:sldId id="561" r:id="rId44"/>
    <p:sldId id="562" r:id="rId45"/>
    <p:sldId id="566" r:id="rId46"/>
    <p:sldId id="593" r:id="rId47"/>
    <p:sldId id="570" r:id="rId48"/>
    <p:sldId id="577" r:id="rId49"/>
    <p:sldId id="580" r:id="rId50"/>
    <p:sldId id="584" r:id="rId51"/>
    <p:sldId id="625" r:id="rId52"/>
    <p:sldId id="585" r:id="rId53"/>
    <p:sldId id="588" r:id="rId54"/>
    <p:sldId id="439" r:id="rId55"/>
    <p:sldId id="558" r:id="rId56"/>
    <p:sldId id="600" r:id="rId57"/>
    <p:sldId id="490" r:id="rId58"/>
    <p:sldId id="498" r:id="rId59"/>
    <p:sldId id="515" r:id="rId60"/>
    <p:sldId id="516" r:id="rId61"/>
    <p:sldId id="517" r:id="rId62"/>
    <p:sldId id="518" r:id="rId63"/>
    <p:sldId id="519" r:id="rId64"/>
    <p:sldId id="520" r:id="rId65"/>
    <p:sldId id="521" r:id="rId66"/>
    <p:sldId id="522" r:id="rId67"/>
    <p:sldId id="523" r:id="rId68"/>
    <p:sldId id="524" r:id="rId69"/>
    <p:sldId id="525" r:id="rId70"/>
    <p:sldId id="526" r:id="rId71"/>
    <p:sldId id="514" r:id="rId72"/>
    <p:sldId id="527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4"/>
    <p:restoredTop sz="89888" autoAdjust="0"/>
  </p:normalViewPr>
  <p:slideViewPr>
    <p:cSldViewPr>
      <p:cViewPr varScale="1">
        <p:scale>
          <a:sx n="103" d="100"/>
          <a:sy n="103" d="100"/>
        </p:scale>
        <p:origin x="20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4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6383B6AA-B653-B342-A817-A60DEF710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70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ACB05F0C-A74C-664A-9AB6-FE5A0C685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69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0F6AB9-48C7-4E4B-B896-DE7DCAB98FE0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FD862D-9CBE-ED42-B956-B21D5C9C9D4C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11C465-EAB1-F240-8105-8AD6DB4DBAA1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11C465-EAB1-F240-8105-8AD6DB4DBAA1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11C465-EAB1-F240-8105-8AD6DB4DBAA1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042D9D-0B4A-274A-84AA-B83C6841C583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4E8CF6-8C68-FB4A-9127-952964527383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42DDA-D60B-9D4C-90E0-EC8DC468FB30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5931C-01D0-B248-A8B9-EF461BF8670C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B0EC9-B2A0-2F45-BB20-BA06DCED2D0C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B0EC9-B2A0-2F45-BB20-BA06DCED2D0C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B0EC9-B2A0-2F45-BB20-BA06DCED2D0C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B38A40-CCC5-FF4C-93F8-B391FD0C7034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B0EC9-B2A0-2F45-BB20-BA06DCED2D0C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E5391E-C0C8-D349-9071-B4F2DA5DCA4D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31F9A-B2D8-294E-B436-AA92703D7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4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13DF2-5AB3-844A-A22E-C095D2117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8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27556-61D9-5142-8EC5-2E3695D45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1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019E7-A507-EF4B-9034-E5CBC4F35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7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438FB-B1D2-DF4B-B270-1DEE4D403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3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B9EE2-0530-B449-B420-A68ECFFBA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6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1FEF-1123-5B4C-BE86-29DCA3433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5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16585-B94C-5040-A2D1-C4927B85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9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7DD89-5D46-3F4F-867E-192E08578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0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5981C-E8EC-F54D-93D2-E46DAB798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3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C738C-7CF3-5B49-9DFE-4E10A1536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B3A17-0DB7-C543-BE99-69CDA03D0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9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0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8F35F3-70C1-6042-BC19-35FC5C5F0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8229600" cy="1384300"/>
          </a:xfrm>
        </p:spPr>
        <p:txBody>
          <a:bodyPr/>
          <a:lstStyle/>
          <a:p>
            <a:r>
              <a:rPr lang="en-US" sz="4000" dirty="0">
                <a:effectLst/>
              </a:rPr>
              <a:t>5th Annual </a:t>
            </a:r>
            <a:r>
              <a:rPr lang="en-US" sz="4000" dirty="0" err="1">
                <a:effectLst/>
              </a:rPr>
              <a:t>Gulfcoast</a:t>
            </a:r>
            <a:r>
              <a:rPr lang="en-US" sz="4000">
                <a:effectLst/>
              </a:rPr>
              <a:t> </a:t>
            </a:r>
            <a:r>
              <a:rPr lang="en-US" sz="4000" err="1">
                <a:effectLst/>
              </a:rPr>
              <a:t>Orthopaedic</a:t>
            </a:r>
            <a:r>
              <a:rPr lang="en-US" sz="4000">
                <a:effectLst/>
              </a:rPr>
              <a:t> Rehabilitation Conference</a:t>
            </a:r>
            <a:br>
              <a:rPr lang="en-US" sz="4000">
                <a:ea typeface="Tahoma"/>
                <a:cs typeface="Tahoma"/>
              </a:rPr>
            </a:b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38800"/>
            <a:ext cx="7848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>
                <a:effectLst/>
              </a:rPr>
              <a:t>Hyatt Regency, Sarasota, FL</a:t>
            </a:r>
          </a:p>
          <a:p>
            <a:pPr marL="0" indent="0" algn="ctr">
              <a:buNone/>
            </a:pPr>
            <a:r>
              <a:rPr lang="en-US" sz="2800">
                <a:effectLst/>
              </a:rPr>
              <a:t>August 24, 2018</a:t>
            </a:r>
            <a:endParaRPr lang="en-US" sz="2800">
              <a:ea typeface="Tahoma"/>
              <a:cs typeface="Tahoma"/>
            </a:endParaRPr>
          </a:p>
          <a:p>
            <a:r>
              <a:rPr lang="en-US">
                <a:effectLst/>
              </a:rPr>
              <a:t>                                        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81200"/>
            <a:ext cx="5791200" cy="36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3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pain after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will my knee hurt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Different for everyone</a:t>
            </a:r>
          </a:p>
          <a:p>
            <a:pPr lvl="1"/>
            <a:r>
              <a:rPr lang="en-US" dirty="0"/>
              <a:t>Bell curve</a:t>
            </a:r>
          </a:p>
          <a:p>
            <a:pPr lvl="2"/>
            <a:r>
              <a:rPr lang="en-US" dirty="0"/>
              <a:t>some do insanely well</a:t>
            </a:r>
          </a:p>
          <a:p>
            <a:pPr lvl="2"/>
            <a:r>
              <a:rPr lang="en-US" dirty="0"/>
              <a:t>others incredibly poorly</a:t>
            </a:r>
          </a:p>
          <a:p>
            <a:pPr lvl="2"/>
            <a:r>
              <a:rPr lang="en-US" dirty="0"/>
              <a:t>most in between</a:t>
            </a:r>
          </a:p>
          <a:p>
            <a:pPr lvl="2"/>
            <a:r>
              <a:rPr lang="en-US" dirty="0"/>
              <a:t>Feel better when inflammatory cascade subsides</a:t>
            </a:r>
          </a:p>
          <a:p>
            <a:pPr lvl="1"/>
            <a:r>
              <a:rPr lang="en-US" dirty="0"/>
              <a:t>SAME OPERATION, different patients</a:t>
            </a:r>
          </a:p>
        </p:txBody>
      </p:sp>
    </p:spTree>
    <p:extLst>
      <p:ext uri="{BB962C8B-B14F-4D97-AF65-F5344CB8AC3E}">
        <p14:creationId xmlns:p14="http://schemas.microsoft.com/office/powerpoint/2010/main" val="185854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pain after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couple weeks are rough</a:t>
            </a:r>
          </a:p>
          <a:p>
            <a:r>
              <a:rPr lang="en-US" dirty="0"/>
              <a:t>Linear reduction in pain and swelling for months</a:t>
            </a:r>
          </a:p>
          <a:p>
            <a:r>
              <a:rPr lang="en-US" dirty="0"/>
              <a:t>Won’t really know what baseline will be for 12-15 months post op.</a:t>
            </a:r>
          </a:p>
          <a:p>
            <a:r>
              <a:rPr lang="en-US" dirty="0"/>
              <a:t>Most people feel great somewhere between 3 and 12 weeks and never</a:t>
            </a:r>
          </a:p>
          <a:p>
            <a:r>
              <a:rPr lang="en-US" dirty="0"/>
              <a:t>Lot of second opinions 3-9 months post op</a:t>
            </a:r>
          </a:p>
        </p:txBody>
      </p:sp>
    </p:spTree>
    <p:extLst>
      <p:ext uri="{BB962C8B-B14F-4D97-AF65-F5344CB8AC3E}">
        <p14:creationId xmlns:p14="http://schemas.microsoft.com/office/powerpoint/2010/main" val="125506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Atypical causes of post op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Infection</a:t>
            </a:r>
          </a:p>
          <a:p>
            <a:r>
              <a:rPr lang="en-US" sz="2400" dirty="0" err="1"/>
              <a:t>Arthrofibrosis</a:t>
            </a:r>
            <a:r>
              <a:rPr lang="en-US" sz="2400" dirty="0"/>
              <a:t> (excessive scar tissue)</a:t>
            </a:r>
          </a:p>
          <a:p>
            <a:r>
              <a:rPr lang="en-US" sz="2400" dirty="0"/>
              <a:t>Ligamentous instability</a:t>
            </a:r>
          </a:p>
          <a:p>
            <a:r>
              <a:rPr lang="en-US" sz="2400" dirty="0"/>
              <a:t>Component malposition</a:t>
            </a:r>
          </a:p>
          <a:p>
            <a:r>
              <a:rPr lang="en-US" sz="2400" dirty="0"/>
              <a:t>Patellofemoral </a:t>
            </a:r>
            <a:r>
              <a:rPr lang="en-US" sz="2400" dirty="0" err="1"/>
              <a:t>maltracking</a:t>
            </a:r>
            <a:endParaRPr lang="en-US" sz="2400" dirty="0"/>
          </a:p>
          <a:p>
            <a:r>
              <a:rPr lang="en-US" sz="2400" dirty="0"/>
              <a:t>Overstuffed patellofemoral joint</a:t>
            </a:r>
          </a:p>
          <a:p>
            <a:r>
              <a:rPr lang="en-US" sz="2400" dirty="0"/>
              <a:t>Component sizing</a:t>
            </a:r>
          </a:p>
          <a:p>
            <a:r>
              <a:rPr lang="en-US" sz="2400" dirty="0"/>
              <a:t>Metal allergy</a:t>
            </a:r>
          </a:p>
          <a:p>
            <a:r>
              <a:rPr lang="en-US" sz="2400" dirty="0"/>
              <a:t>hip pathology</a:t>
            </a:r>
          </a:p>
          <a:p>
            <a:r>
              <a:rPr lang="en-US" sz="2400" dirty="0"/>
              <a:t>Back pathology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May just present with increasing pain and loss of function, or post op pain that just never resolved</a:t>
            </a:r>
          </a:p>
          <a:p>
            <a:r>
              <a:rPr lang="en-US" sz="2400" dirty="0"/>
              <a:t>Don’t have to have fever, chills or drainage</a:t>
            </a:r>
          </a:p>
          <a:p>
            <a:r>
              <a:rPr lang="en-US" sz="2400" dirty="0"/>
              <a:t>Acute post op issues </a:t>
            </a:r>
          </a:p>
          <a:p>
            <a:pPr lvl="1"/>
            <a:r>
              <a:rPr lang="en-US" sz="2000" dirty="0"/>
              <a:t>persistent drainage, hematoma, or return to OR should be red flags</a:t>
            </a:r>
          </a:p>
          <a:p>
            <a:r>
              <a:rPr lang="en-US" sz="2400" dirty="0"/>
              <a:t>Comorbidities </a:t>
            </a:r>
          </a:p>
          <a:p>
            <a:pPr lvl="1"/>
            <a:r>
              <a:rPr lang="en-US" sz="2000" dirty="0"/>
              <a:t>Diabetes, RA, on steroids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1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Arthrofibrosis</a:t>
            </a:r>
            <a:r>
              <a:rPr lang="en-US" dirty="0"/>
              <a:t> (excessive scar tissue)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Usually has a root cause</a:t>
            </a:r>
          </a:p>
          <a:p>
            <a:r>
              <a:rPr lang="en-US" sz="2400" dirty="0"/>
              <a:t>Can lead to loss of flexion and or extension</a:t>
            </a:r>
          </a:p>
          <a:p>
            <a:r>
              <a:rPr lang="en-US" sz="2400" dirty="0"/>
              <a:t>Poor pain control</a:t>
            </a:r>
          </a:p>
          <a:p>
            <a:r>
              <a:rPr lang="en-US" sz="2400" dirty="0"/>
              <a:t>High anxiety personality</a:t>
            </a:r>
          </a:p>
          <a:p>
            <a:r>
              <a:rPr lang="en-US" sz="2400" dirty="0" err="1"/>
              <a:t>Hyperintense</a:t>
            </a:r>
            <a:r>
              <a:rPr lang="en-US" sz="2400" dirty="0"/>
              <a:t> inflammatory response</a:t>
            </a:r>
          </a:p>
          <a:p>
            <a:r>
              <a:rPr lang="en-US" sz="2400" dirty="0"/>
              <a:t>Metal allergy</a:t>
            </a:r>
          </a:p>
          <a:p>
            <a:r>
              <a:rPr lang="en-US" sz="2400" dirty="0"/>
              <a:t>infection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07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of pain and stiffness after TKA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Preoperatively</a:t>
            </a:r>
          </a:p>
          <a:p>
            <a:pPr lvl="1"/>
            <a:r>
              <a:rPr lang="en-US" err="1"/>
              <a:t>Postraumatic</a:t>
            </a:r>
            <a:r>
              <a:rPr lang="en-US"/>
              <a:t> OA</a:t>
            </a:r>
          </a:p>
          <a:p>
            <a:pPr lvl="1"/>
            <a:r>
              <a:rPr lang="en-US"/>
              <a:t>Prior high </a:t>
            </a:r>
            <a:r>
              <a:rPr lang="en-US" err="1"/>
              <a:t>tibial</a:t>
            </a:r>
            <a:r>
              <a:rPr lang="en-US"/>
              <a:t> osteotomy</a:t>
            </a:r>
          </a:p>
          <a:p>
            <a:pPr lvl="1"/>
            <a:r>
              <a:rPr lang="en-US"/>
              <a:t>Limited </a:t>
            </a:r>
            <a:r>
              <a:rPr lang="en-US" err="1"/>
              <a:t>preop</a:t>
            </a:r>
            <a:r>
              <a:rPr lang="en-US"/>
              <a:t> ROM</a:t>
            </a:r>
          </a:p>
          <a:p>
            <a:pPr lvl="1"/>
            <a:r>
              <a:rPr lang="en-US"/>
              <a:t>Obesity is debatable factor</a:t>
            </a:r>
          </a:p>
          <a:p>
            <a:pPr lvl="1"/>
            <a:r>
              <a:rPr lang="en-US"/>
              <a:t>Stiff contralateral TKA	</a:t>
            </a:r>
          </a:p>
          <a:p>
            <a:r>
              <a:rPr lang="en-US"/>
              <a:t>Preoperative ROM is strong predictor of postop ROM</a:t>
            </a:r>
          </a:p>
        </p:txBody>
      </p:sp>
    </p:spTree>
    <p:extLst>
      <p:ext uri="{BB962C8B-B14F-4D97-AF65-F5344CB8AC3E}">
        <p14:creationId xmlns:p14="http://schemas.microsoft.com/office/powerpoint/2010/main" val="143072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Ligamentous balancing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5638800" cy="4114800"/>
          </a:xfrm>
        </p:spPr>
        <p:txBody>
          <a:bodyPr/>
          <a:lstStyle/>
          <a:p>
            <a:r>
              <a:rPr lang="en-US" sz="2400" dirty="0"/>
              <a:t>Flexion and extension gaps and ligamentous tension need to be balanced</a:t>
            </a:r>
          </a:p>
          <a:p>
            <a:r>
              <a:rPr lang="en-US" sz="2400" dirty="0" err="1"/>
              <a:t>Midflexion</a:t>
            </a:r>
            <a:r>
              <a:rPr lang="en-US" sz="2400" dirty="0"/>
              <a:t> instability can be subtle</a:t>
            </a:r>
          </a:p>
          <a:p>
            <a:r>
              <a:rPr lang="en-US" sz="2400" dirty="0"/>
              <a:t>Full extension has posterior capsular structures providing false sense of stability on exam. Must evaluate in </a:t>
            </a:r>
            <a:r>
              <a:rPr lang="en-US" sz="2400" dirty="0" err="1"/>
              <a:t>midflexion</a:t>
            </a:r>
            <a:r>
              <a:rPr lang="en-US" sz="2400" dirty="0"/>
              <a:t> </a:t>
            </a:r>
          </a:p>
          <a:p>
            <a:r>
              <a:rPr lang="en-US" sz="2400" dirty="0"/>
              <a:t>Complain of </a:t>
            </a:r>
            <a:r>
              <a:rPr lang="en-US" sz="2400" dirty="0" err="1"/>
              <a:t>weightbearing</a:t>
            </a:r>
            <a:r>
              <a:rPr lang="en-US" sz="2400" dirty="0"/>
              <a:t> pain and not trusting the leg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92100"/>
            <a:ext cx="1905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9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Ligamentous balancing</a:t>
            </a:r>
          </a:p>
        </p:txBody>
      </p:sp>
      <p:pic>
        <p:nvPicPr>
          <p:cNvPr id="5" name="unstable tka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646349"/>
            <a:ext cx="3810000" cy="5080000"/>
          </a:xfrm>
        </p:spPr>
      </p:pic>
    </p:spTree>
    <p:extLst>
      <p:ext uri="{BB962C8B-B14F-4D97-AF65-F5344CB8AC3E}">
        <p14:creationId xmlns:p14="http://schemas.microsoft.com/office/powerpoint/2010/main" val="1239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malposition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Knee just not put in right</a:t>
            </a:r>
          </a:p>
          <a:p>
            <a:r>
              <a:rPr lang="en-US" sz="2400" dirty="0"/>
              <a:t>Creates poor and painful kinematics</a:t>
            </a:r>
          </a:p>
          <a:p>
            <a:r>
              <a:rPr lang="en-US" sz="2400" dirty="0" err="1"/>
              <a:t>Xrays</a:t>
            </a:r>
            <a:r>
              <a:rPr lang="en-US" sz="2400" dirty="0"/>
              <a:t> can look normal</a:t>
            </a:r>
          </a:p>
          <a:p>
            <a:r>
              <a:rPr lang="en-US" sz="2400" dirty="0"/>
              <a:t>Major culprit is internal rotation of femur or </a:t>
            </a:r>
            <a:r>
              <a:rPr lang="en-US" sz="2400" dirty="0" err="1"/>
              <a:t>tibial</a:t>
            </a:r>
            <a:r>
              <a:rPr lang="en-US" sz="2400" dirty="0"/>
              <a:t> components</a:t>
            </a:r>
          </a:p>
          <a:p>
            <a:r>
              <a:rPr lang="en-US" sz="2400" dirty="0"/>
              <a:t>Raised joint line (taking too much distal femur)</a:t>
            </a:r>
          </a:p>
          <a:p>
            <a:r>
              <a:rPr lang="en-US" sz="2400" dirty="0"/>
              <a:t>Varus or valgus </a:t>
            </a:r>
            <a:r>
              <a:rPr lang="en-US" sz="2400" dirty="0" err="1"/>
              <a:t>malignment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8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Component </a:t>
            </a:r>
            <a:r>
              <a:rPr lang="en-US" sz="4000" err="1"/>
              <a:t>malalignment</a:t>
            </a:r>
            <a:endParaRPr lang="en-US" sz="4000"/>
          </a:p>
        </p:txBody>
      </p:sp>
      <p:sp>
        <p:nvSpPr>
          <p:cNvPr id="6" name="TextBox 5"/>
          <p:cNvSpPr txBox="1"/>
          <p:nvPr/>
        </p:nvSpPr>
        <p:spPr>
          <a:xfrm>
            <a:off x="-26273" y="15240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733800" cy="4114800"/>
          </a:xfrm>
        </p:spPr>
        <p:txBody>
          <a:bodyPr/>
          <a:lstStyle/>
          <a:p>
            <a:r>
              <a:rPr lang="en-US"/>
              <a:t>Femur flexed or extended</a:t>
            </a:r>
          </a:p>
          <a:p>
            <a:r>
              <a:rPr lang="en-US" err="1"/>
              <a:t>Tibial</a:t>
            </a:r>
            <a:r>
              <a:rPr lang="en-US"/>
              <a:t> slope</a:t>
            </a:r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603389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8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305800" cy="1524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solidFill>
                  <a:schemeClr val="hlink"/>
                </a:solidFill>
              </a:rPr>
              <a:t>Pain after a total knee, why do I have it?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Edward Stolarski, M.D</a:t>
            </a:r>
          </a:p>
          <a:p>
            <a:pPr eaLnBrk="1" hangingPunct="1">
              <a:defRPr/>
            </a:pPr>
            <a:r>
              <a:rPr lang="en-US" sz="2800"/>
              <a:t>Adult Reconstruction</a:t>
            </a:r>
          </a:p>
          <a:p>
            <a:pPr eaLnBrk="1" hangingPunct="1">
              <a:defRPr/>
            </a:pPr>
            <a:r>
              <a:rPr lang="en-US" sz="2800"/>
              <a:t>Kennedy White Orthopedic Center</a:t>
            </a:r>
          </a:p>
          <a:p>
            <a:pPr eaLnBrk="1" hangingPunct="1"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876799" cy="29101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Patellofemoral 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Patellofemoral </a:t>
            </a:r>
            <a:r>
              <a:rPr lang="en-US" sz="2400" dirty="0" err="1"/>
              <a:t>maltracking</a:t>
            </a:r>
            <a:endParaRPr lang="en-US" sz="2400" dirty="0"/>
          </a:p>
          <a:p>
            <a:pPr lvl="1"/>
            <a:r>
              <a:rPr lang="en-US" sz="2000" dirty="0"/>
              <a:t>Poorly balanced</a:t>
            </a:r>
          </a:p>
          <a:p>
            <a:pPr lvl="1"/>
            <a:r>
              <a:rPr lang="en-US" sz="2000" dirty="0"/>
              <a:t>Internally rotated components</a:t>
            </a:r>
          </a:p>
          <a:p>
            <a:r>
              <a:rPr lang="en-US" sz="2400" dirty="0"/>
              <a:t>Overstuffed patellofemoral joint </a:t>
            </a:r>
          </a:p>
          <a:p>
            <a:pPr marL="342900" lvl="1" indent="-342900">
              <a:buClr>
                <a:schemeClr val="hlink"/>
              </a:buClr>
              <a:buSzPct val="120000"/>
              <a:buFontTx/>
              <a:buChar char="•"/>
            </a:pPr>
            <a:r>
              <a:rPr lang="en-US" sz="2000" dirty="0"/>
              <a:t>Tight flexion space</a:t>
            </a:r>
            <a:endParaRPr lang="en-US" sz="2400" dirty="0"/>
          </a:p>
          <a:p>
            <a:pPr lvl="1"/>
            <a:r>
              <a:rPr lang="en-US" sz="2000" dirty="0"/>
              <a:t>Femur too big</a:t>
            </a:r>
          </a:p>
          <a:p>
            <a:pPr lvl="1"/>
            <a:r>
              <a:rPr lang="en-US" sz="2000" dirty="0"/>
              <a:t>Too little patellar resection</a:t>
            </a:r>
          </a:p>
          <a:p>
            <a:pPr lvl="1"/>
            <a:r>
              <a:rPr lang="en-US" sz="2000" dirty="0"/>
              <a:t>Tight PCL</a:t>
            </a:r>
          </a:p>
          <a:p>
            <a:r>
              <a:rPr lang="en-US" sz="2400" dirty="0"/>
              <a:t>Component sizing</a:t>
            </a:r>
          </a:p>
          <a:p>
            <a:r>
              <a:rPr lang="en-US" sz="2400" dirty="0"/>
              <a:t>Need of lateral release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50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err="1"/>
              <a:t>Innacurate</a:t>
            </a:r>
            <a:r>
              <a:rPr lang="en-US" sz="4000"/>
              <a:t> </a:t>
            </a:r>
            <a:r>
              <a:rPr lang="en-US" sz="4000" err="1"/>
              <a:t>patellofemoral</a:t>
            </a:r>
            <a:r>
              <a:rPr lang="en-US" sz="4000"/>
              <a:t> joint reconstruction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6273" y="15240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2057400"/>
            <a:ext cx="3733800" cy="4114800"/>
          </a:xfrm>
        </p:spPr>
        <p:txBody>
          <a:bodyPr/>
          <a:lstStyle/>
          <a:p>
            <a:r>
              <a:rPr lang="en-US"/>
              <a:t>Patellar </a:t>
            </a:r>
            <a:r>
              <a:rPr lang="en-US" err="1"/>
              <a:t>maltracking</a:t>
            </a:r>
            <a:endParaRPr lang="en-US"/>
          </a:p>
          <a:p>
            <a:r>
              <a:rPr lang="en-US" err="1"/>
              <a:t>Malrotation</a:t>
            </a:r>
            <a:r>
              <a:rPr lang="en-US"/>
              <a:t> of the femoral or </a:t>
            </a:r>
            <a:r>
              <a:rPr lang="en-US" err="1"/>
              <a:t>tibial</a:t>
            </a:r>
            <a:r>
              <a:rPr lang="en-US"/>
              <a:t> implant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515347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20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component sizing causes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Femur too big</a:t>
            </a:r>
          </a:p>
          <a:p>
            <a:pPr lvl="1"/>
            <a:r>
              <a:rPr lang="en-US" sz="2000" dirty="0"/>
              <a:t>Femur too wide (overhang)</a:t>
            </a:r>
          </a:p>
          <a:p>
            <a:pPr lvl="1"/>
            <a:r>
              <a:rPr lang="en-US" sz="2000" dirty="0"/>
              <a:t>Too big front to back</a:t>
            </a:r>
          </a:p>
          <a:p>
            <a:pPr lvl="2"/>
            <a:r>
              <a:rPr lang="en-US" sz="1600" dirty="0"/>
              <a:t>Tight in flexion</a:t>
            </a:r>
          </a:p>
          <a:p>
            <a:pPr lvl="2"/>
            <a:r>
              <a:rPr lang="en-US" sz="1600" dirty="0"/>
              <a:t>PF pain</a:t>
            </a:r>
          </a:p>
          <a:p>
            <a:pPr lvl="2"/>
            <a:r>
              <a:rPr lang="en-US" sz="1600" dirty="0"/>
              <a:t>Poor flexion</a:t>
            </a:r>
          </a:p>
          <a:p>
            <a:r>
              <a:rPr lang="en-US" sz="2400" dirty="0" err="1"/>
              <a:t>Tibial</a:t>
            </a:r>
            <a:r>
              <a:rPr lang="en-US" sz="2400" dirty="0"/>
              <a:t> overhang</a:t>
            </a:r>
          </a:p>
          <a:p>
            <a:pPr lvl="1"/>
            <a:r>
              <a:rPr lang="en-US" sz="2000" dirty="0"/>
              <a:t>Painful</a:t>
            </a:r>
          </a:p>
          <a:p>
            <a:pPr lvl="1"/>
            <a:r>
              <a:rPr lang="en-US" sz="2000" dirty="0"/>
              <a:t>Irritate popliteus, MCL </a:t>
            </a:r>
            <a:r>
              <a:rPr lang="en-US" sz="2000" dirty="0" err="1"/>
              <a:t>etc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20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Causes of tight flexion gap</a:t>
            </a:r>
            <a:br>
              <a:rPr lang="en-US" sz="4000"/>
            </a:br>
            <a:r>
              <a:rPr lang="en-US" sz="4000"/>
              <a:t>(knee won’t bend)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Oversized femoral component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0800"/>
            <a:ext cx="5334000" cy="39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11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 wear and </a:t>
            </a:r>
            <a:r>
              <a:rPr lang="en-US" dirty="0" err="1"/>
              <a:t>osteolysis</a:t>
            </a:r>
            <a:r>
              <a:rPr lang="en-US" dirty="0"/>
              <a:t> (bone loss)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Body’s response to plastic wear </a:t>
            </a:r>
            <a:r>
              <a:rPr lang="en-US" sz="2400" dirty="0" err="1"/>
              <a:t>debri</a:t>
            </a:r>
            <a:endParaRPr lang="en-US" sz="2400" dirty="0"/>
          </a:p>
          <a:p>
            <a:r>
              <a:rPr lang="en-US" sz="2400" dirty="0"/>
              <a:t>Change in ligamentous tension causing instability</a:t>
            </a:r>
          </a:p>
          <a:p>
            <a:r>
              <a:rPr lang="en-US" sz="2400" dirty="0"/>
              <a:t>Bone loss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71800"/>
            <a:ext cx="4876800" cy="365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1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Aseptic loosening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Interface between the implants and cement or cement and bone has broken down</a:t>
            </a:r>
            <a:endParaRPr lang="en-US" dirty="0"/>
          </a:p>
          <a:p>
            <a:r>
              <a:rPr lang="en-US" sz="2400" dirty="0"/>
              <a:t>Knee has usually been in for awhile</a:t>
            </a:r>
          </a:p>
          <a:p>
            <a:r>
              <a:rPr lang="en-US" sz="2400" dirty="0"/>
              <a:t>Patient had done well for long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743546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 sensitivity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Cobalt Chromium femur</a:t>
            </a:r>
          </a:p>
          <a:p>
            <a:pPr lvl="1"/>
            <a:r>
              <a:rPr lang="en-US" sz="2000" dirty="0"/>
              <a:t>Nickel</a:t>
            </a:r>
          </a:p>
          <a:p>
            <a:pPr lvl="1"/>
            <a:r>
              <a:rPr lang="en-US" sz="2000" dirty="0"/>
              <a:t>Cobalt</a:t>
            </a:r>
          </a:p>
          <a:p>
            <a:pPr lvl="1"/>
            <a:r>
              <a:rPr lang="en-US" sz="2000" dirty="0"/>
              <a:t>Chromium</a:t>
            </a:r>
          </a:p>
          <a:p>
            <a:r>
              <a:rPr lang="en-US" sz="2400" dirty="0"/>
              <a:t>Everything else ruled out</a:t>
            </a:r>
          </a:p>
          <a:p>
            <a:r>
              <a:rPr lang="en-US" sz="2400" dirty="0"/>
              <a:t>Blood tests</a:t>
            </a:r>
          </a:p>
          <a:p>
            <a:r>
              <a:rPr lang="en-US" sz="2400" dirty="0"/>
              <a:t>Revise?</a:t>
            </a:r>
          </a:p>
          <a:p>
            <a:r>
              <a:rPr lang="en-US" sz="2400" dirty="0"/>
              <a:t>Long shot but sometimes it</a:t>
            </a:r>
            <a:r>
              <a:rPr lang="mr-IN" sz="2400" dirty="0"/>
              <a:t>’</a:t>
            </a:r>
            <a:r>
              <a:rPr lang="en-US" sz="2400" dirty="0"/>
              <a:t>s a miracle</a:t>
            </a:r>
            <a:br>
              <a:rPr lang="en-US" sz="2400" dirty="0"/>
            </a:br>
            <a:endParaRPr lang="en-US" sz="2400" dirty="0"/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8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Extraarticular</a:t>
            </a:r>
            <a:r>
              <a:rPr lang="en-US" dirty="0"/>
              <a:t> causes of knee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Lumbar pathology</a:t>
            </a:r>
          </a:p>
          <a:p>
            <a:pPr lvl="1"/>
            <a:r>
              <a:rPr lang="en-US" sz="2000" dirty="0"/>
              <a:t>L4 nerve root impingement can cause knee pain</a:t>
            </a:r>
          </a:p>
          <a:p>
            <a:pPr lvl="1"/>
            <a:r>
              <a:rPr lang="en-US" sz="2000" dirty="0"/>
              <a:t>Check motor and sensation</a:t>
            </a:r>
          </a:p>
          <a:p>
            <a:pPr lvl="1"/>
            <a:r>
              <a:rPr lang="en-US" sz="2000" dirty="0"/>
              <a:t>Most of these older people have back issues</a:t>
            </a:r>
          </a:p>
          <a:p>
            <a:r>
              <a:rPr lang="en-US" sz="2400" dirty="0"/>
              <a:t>Neuropathy </a:t>
            </a:r>
          </a:p>
          <a:p>
            <a:r>
              <a:rPr lang="en-US" sz="2400" dirty="0"/>
              <a:t>Hip pathology</a:t>
            </a:r>
          </a:p>
          <a:p>
            <a:pPr lvl="1"/>
            <a:r>
              <a:rPr lang="en-US" sz="2000" dirty="0"/>
              <a:t>Not uncommon to have pain referred from hip to knee</a:t>
            </a:r>
          </a:p>
          <a:p>
            <a:r>
              <a:rPr lang="en-US" sz="2400" dirty="0" err="1"/>
              <a:t>Supratentorial</a:t>
            </a:r>
            <a:r>
              <a:rPr lang="en-US" sz="2400" dirty="0"/>
              <a:t> (in their head)</a:t>
            </a:r>
          </a:p>
          <a:p>
            <a:pPr lvl="1"/>
            <a:r>
              <a:rPr lang="en-US" sz="2000" dirty="0"/>
              <a:t>Was their knee really that bad </a:t>
            </a:r>
            <a:r>
              <a:rPr lang="en-US" sz="2000" dirty="0" err="1"/>
              <a:t>preop</a:t>
            </a:r>
            <a:r>
              <a:rPr lang="en-US" sz="2000" dirty="0"/>
              <a:t> and radiographically</a:t>
            </a:r>
          </a:p>
          <a:p>
            <a:pPr lvl="1"/>
            <a:r>
              <a:rPr lang="en-US" sz="2000" dirty="0" err="1"/>
              <a:t>Preop</a:t>
            </a:r>
            <a:r>
              <a:rPr lang="en-US" sz="2000" dirty="0"/>
              <a:t> you want bad pain AND bad </a:t>
            </a:r>
            <a:r>
              <a:rPr lang="en-US" sz="2000" dirty="0" err="1"/>
              <a:t>xrays</a:t>
            </a:r>
            <a:endParaRPr lang="en-US" sz="2000" dirty="0"/>
          </a:p>
          <a:p>
            <a:pPr lvl="1"/>
            <a:r>
              <a:rPr lang="en-US" sz="2000" dirty="0"/>
              <a:t>Unrealistic expectations</a:t>
            </a:r>
          </a:p>
          <a:p>
            <a:pPr lvl="1"/>
            <a:r>
              <a:rPr lang="en-US" sz="2000" dirty="0"/>
              <a:t>Don’t assume this too early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24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Poorly balanced flexion and extension gaps and improperly sized components often overlap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49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Causes of tight flexion gap</a:t>
            </a:r>
            <a:br>
              <a:rPr lang="en-US" sz="4000"/>
            </a:br>
            <a:r>
              <a:rPr lang="en-US" sz="4000"/>
              <a:t>(knee won’t bend)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Posteriorly translated femoral component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19400"/>
            <a:ext cx="715779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67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516142"/>
            <a:ext cx="5233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The Painful Total Knee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509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3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Causes of tight flexion gap</a:t>
            </a:r>
            <a:br>
              <a:rPr lang="en-US" sz="4000"/>
            </a:br>
            <a:r>
              <a:rPr lang="en-US" sz="4000"/>
              <a:t>(knee won’t bend)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PCL too tight</a:t>
            </a:r>
          </a:p>
          <a:p>
            <a:r>
              <a:rPr lang="en-US"/>
              <a:t>Not enough </a:t>
            </a:r>
            <a:r>
              <a:rPr lang="en-US" err="1"/>
              <a:t>tibial</a:t>
            </a:r>
            <a:r>
              <a:rPr lang="en-US"/>
              <a:t> slope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09800"/>
            <a:ext cx="320474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60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Causes of tight flexion gap</a:t>
            </a:r>
            <a:br>
              <a:rPr lang="en-US" sz="4000"/>
            </a:br>
            <a:r>
              <a:rPr lang="en-US" sz="4000"/>
              <a:t>(knee won’t bend)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Inadequate patellar resection (left knee cap too thick)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45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Causes of tight extension gap</a:t>
            </a:r>
            <a:br>
              <a:rPr lang="en-US" sz="4000"/>
            </a:br>
            <a:r>
              <a:rPr lang="en-US" sz="4000"/>
              <a:t>(knee won’t straighten)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648200" cy="4114800"/>
          </a:xfrm>
        </p:spPr>
        <p:txBody>
          <a:bodyPr/>
          <a:lstStyle/>
          <a:p>
            <a:r>
              <a:rPr lang="en-US"/>
              <a:t>Insufficient distal femoral resection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52600"/>
            <a:ext cx="3733800" cy="48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9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Causes of tight flexion and extension gap</a:t>
            </a:r>
            <a:br>
              <a:rPr lang="en-US" sz="4000"/>
            </a:br>
            <a:r>
              <a:rPr lang="en-US" sz="400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8" y="1676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648200" cy="4114800"/>
          </a:xfrm>
        </p:spPr>
        <p:txBody>
          <a:bodyPr/>
          <a:lstStyle/>
          <a:p>
            <a:r>
              <a:rPr lang="en-US"/>
              <a:t>Insufficient </a:t>
            </a:r>
            <a:r>
              <a:rPr lang="en-US" err="1"/>
              <a:t>tibial</a:t>
            </a:r>
            <a:r>
              <a:rPr lang="en-US"/>
              <a:t> resection</a:t>
            </a:r>
          </a:p>
          <a:p>
            <a:r>
              <a:rPr lang="en-US"/>
              <a:t>Poly too thick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914400"/>
            <a:ext cx="3124200" cy="3538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505200"/>
            <a:ext cx="280416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9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When to go back to OR..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295400"/>
            <a:ext cx="7925148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391400" cy="4114800"/>
          </a:xfrm>
        </p:spPr>
        <p:txBody>
          <a:bodyPr/>
          <a:lstStyle/>
          <a:p>
            <a:r>
              <a:rPr lang="en-US" dirty="0"/>
              <a:t>Infection</a:t>
            </a:r>
          </a:p>
          <a:p>
            <a:r>
              <a:rPr lang="en-US" dirty="0"/>
              <a:t>Hematoma</a:t>
            </a:r>
          </a:p>
          <a:p>
            <a:r>
              <a:rPr lang="en-US" dirty="0"/>
              <a:t>Mechanical issues described above</a:t>
            </a:r>
          </a:p>
          <a:p>
            <a:r>
              <a:rPr lang="en-US" dirty="0"/>
              <a:t>Best results are obtained when there is a diagnosis for the pain not just going in and looking around</a:t>
            </a:r>
          </a:p>
          <a:p>
            <a:r>
              <a:rPr lang="en-US" dirty="0"/>
              <a:t>Not usually due to “poor” therapy</a:t>
            </a:r>
          </a:p>
        </p:txBody>
      </p:sp>
    </p:spTree>
    <p:extLst>
      <p:ext uri="{BB962C8B-B14F-4D97-AF65-F5344CB8AC3E}">
        <p14:creationId xmlns:p14="http://schemas.microsoft.com/office/powerpoint/2010/main" val="16162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Outpatient Joint Replacement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905000"/>
            <a:ext cx="7045518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Who is not…</a:t>
            </a:r>
            <a:endParaRPr lang="en-US" sz="3200"/>
          </a:p>
          <a:p>
            <a:pPr marL="571500" indent="-571500">
              <a:buFont typeface="Arial"/>
              <a:buChar char="•"/>
            </a:pPr>
            <a:r>
              <a:rPr lang="en-US" sz="3200"/>
              <a:t>Poor support network</a:t>
            </a:r>
          </a:p>
          <a:p>
            <a:pPr marL="571500" indent="-571500">
              <a:buFont typeface="Arial"/>
              <a:buChar char="•"/>
            </a:pPr>
            <a:r>
              <a:rPr lang="en-US" sz="3200"/>
              <a:t>Multiple medical problems</a:t>
            </a:r>
          </a:p>
          <a:p>
            <a:pPr marL="571500" indent="-571500">
              <a:buFont typeface="Arial"/>
              <a:buChar char="•"/>
            </a:pPr>
            <a:r>
              <a:rPr lang="en-US" sz="3200"/>
              <a:t>Fearful of going home</a:t>
            </a:r>
          </a:p>
          <a:p>
            <a:pPr marL="571500" indent="-571500">
              <a:buFont typeface="Arial"/>
              <a:buChar char="•"/>
            </a:pPr>
            <a:r>
              <a:rPr lang="en-US" sz="3200"/>
              <a:t>Anesthesia concerns</a:t>
            </a:r>
          </a:p>
          <a:p>
            <a:pPr marL="571500" indent="-571500">
              <a:buFont typeface="Arial"/>
              <a:buChar char="•"/>
            </a:pPr>
            <a:r>
              <a:rPr lang="en-US" sz="3200"/>
              <a:t>Want more traditional post op care</a:t>
            </a:r>
          </a:p>
          <a:p>
            <a:pPr marL="1028700" lvl="1" indent="-571500">
              <a:buFont typeface="Arial"/>
              <a:buChar char="•"/>
            </a:pPr>
            <a:r>
              <a:rPr lang="en-US" sz="3200"/>
              <a:t>You still will heal faster</a:t>
            </a:r>
          </a:p>
          <a:p>
            <a:pPr marL="571500" indent="-571500">
              <a:buFont typeface="Arial"/>
              <a:buChar char="•"/>
            </a:pPr>
            <a:endParaRPr lang="en-US" sz="3200"/>
          </a:p>
          <a:p>
            <a:pPr marL="571500" indent="-571500">
              <a:buFont typeface="Arial"/>
              <a:buChar char="•"/>
            </a:pPr>
            <a:endParaRPr lang="en-US" sz="4000"/>
          </a:p>
          <a:p>
            <a:pPr marL="571500" indent="-571500">
              <a:buFont typeface="Arial"/>
              <a:buChar char="•"/>
            </a:pPr>
            <a:endParaRPr lang="en-US" sz="4000"/>
          </a:p>
          <a:p>
            <a:pPr marL="571500" indent="-571500">
              <a:buFont typeface="Arial"/>
              <a:buChar char="•"/>
            </a:pPr>
            <a:endParaRPr lang="en-US" sz="4000"/>
          </a:p>
          <a:p>
            <a:pPr marL="571500" indent="-571500">
              <a:buFont typeface="Arial"/>
              <a:buChar char="•"/>
            </a:pPr>
            <a:endParaRPr lang="en-US" sz="4000"/>
          </a:p>
        </p:txBody>
      </p:sp>
      <p:pic>
        <p:nvPicPr>
          <p:cNvPr id="3" name="Picture 2" descr="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10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Revision TKA – Get it right!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20574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/>
              <a:t>Best way to address the root cause of the problem</a:t>
            </a:r>
          </a:p>
          <a:p>
            <a:pPr marL="342900" indent="-342900">
              <a:buFont typeface="Arial"/>
              <a:buChar char="•"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905000"/>
            <a:ext cx="48292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0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419" r="-27419"/>
          <a:stretch>
            <a:fillRect/>
          </a:stretch>
        </p:blipFill>
        <p:spPr>
          <a:xfrm>
            <a:off x="2819400" y="152400"/>
            <a:ext cx="71628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400"/>
            <a:ext cx="4069237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200400"/>
            <a:ext cx="33782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505200"/>
            <a:ext cx="3739892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total knees are not created equal!!</a:t>
            </a:r>
          </a:p>
        </p:txBody>
      </p:sp>
      <p:pic>
        <p:nvPicPr>
          <p:cNvPr id="6" name="Content Placeholder 5" descr="13bi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33" r="-83333"/>
          <a:stretch>
            <a:fillRect/>
          </a:stretch>
        </p:blipFill>
        <p:spPr>
          <a:xfrm>
            <a:off x="-2514600" y="1600200"/>
            <a:ext cx="8229600" cy="4114800"/>
          </a:xfrm>
        </p:spPr>
      </p:pic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00200"/>
            <a:ext cx="2857500" cy="2857500"/>
          </a:xfrm>
          <a:prstGeom prst="rect">
            <a:avLst/>
          </a:prstGeom>
        </p:spPr>
      </p:pic>
      <p:pic>
        <p:nvPicPr>
          <p:cNvPr id="8" name="Picture 7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4419600"/>
            <a:ext cx="34163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06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TKA attempts to return knee to normal anatomy</a:t>
            </a:r>
          </a:p>
        </p:txBody>
      </p:sp>
      <p:pic>
        <p:nvPicPr>
          <p:cNvPr id="4" name="Picture 3" descr="d64db611c59f60bfa6aa5bf7f4495bd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653435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76400"/>
            <a:ext cx="1905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7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had my knee replaced, why am I still in pain?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Facts about total knees</a:t>
            </a:r>
          </a:p>
          <a:p>
            <a:pPr lvl="1"/>
            <a:r>
              <a:rPr lang="en-US" dirty="0"/>
              <a:t>20% of total knee patients not satisfied </a:t>
            </a:r>
          </a:p>
          <a:p>
            <a:pPr lvl="1"/>
            <a:r>
              <a:rPr lang="en-US" dirty="0"/>
              <a:t>chronic pain can be the cause</a:t>
            </a:r>
          </a:p>
          <a:p>
            <a:pPr lvl="1"/>
            <a:r>
              <a:rPr lang="en-US" dirty="0"/>
              <a:t>TKA is certainly not “back to God’s knee”</a:t>
            </a:r>
          </a:p>
          <a:p>
            <a:pPr lvl="1"/>
            <a:r>
              <a:rPr lang="en-US" dirty="0"/>
              <a:t>Expectations need to be appropriate</a:t>
            </a:r>
          </a:p>
          <a:p>
            <a:pPr lvl="1"/>
            <a:r>
              <a:rPr lang="en-US" dirty="0"/>
              <a:t>Many many reasons for persistent pain</a:t>
            </a:r>
          </a:p>
          <a:p>
            <a:pPr lvl="1"/>
            <a:r>
              <a:rPr lang="en-US" dirty="0" err="1"/>
              <a:t>Xrays</a:t>
            </a:r>
            <a:r>
              <a:rPr lang="en-US" dirty="0"/>
              <a:t> often look fine</a:t>
            </a:r>
          </a:p>
          <a:p>
            <a:pPr lvl="2"/>
            <a:r>
              <a:rPr lang="en-US" dirty="0"/>
              <a:t>“my doctor said my </a:t>
            </a:r>
            <a:r>
              <a:rPr lang="en-US" dirty="0" err="1"/>
              <a:t>xrays</a:t>
            </a:r>
            <a:r>
              <a:rPr lang="en-US" dirty="0"/>
              <a:t> look great”</a:t>
            </a:r>
          </a:p>
        </p:txBody>
      </p:sp>
    </p:spTree>
    <p:extLst>
      <p:ext uri="{BB962C8B-B14F-4D97-AF65-F5344CB8AC3E}">
        <p14:creationId xmlns:p14="http://schemas.microsoft.com/office/powerpoint/2010/main" val="912382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technology helping improve outcomes?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5161" y="2923504"/>
            <a:ext cx="650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By getting it right the first time</a:t>
            </a:r>
          </a:p>
        </p:txBody>
      </p:sp>
    </p:spTree>
    <p:extLst>
      <p:ext uri="{BB962C8B-B14F-4D97-AF65-F5344CB8AC3E}">
        <p14:creationId xmlns:p14="http://schemas.microsoft.com/office/powerpoint/2010/main" val="314107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</a:rPr>
              <a:t>Changes in primary total knee replacement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Quad Sparing TKA</a:t>
            </a:r>
          </a:p>
          <a:p>
            <a:pPr lvl="1" eaLnBrk="1" hangingPunct="1">
              <a:defRPr/>
            </a:pPr>
            <a:r>
              <a:rPr lang="en-US" dirty="0"/>
              <a:t>Specialized instrumentation </a:t>
            </a:r>
          </a:p>
          <a:p>
            <a:pPr lvl="1" eaLnBrk="1" hangingPunct="1">
              <a:defRPr/>
            </a:pPr>
            <a:r>
              <a:rPr lang="en-US" dirty="0"/>
              <a:t>No cutting of muscle or tendon</a:t>
            </a:r>
          </a:p>
          <a:p>
            <a:pPr lvl="1" eaLnBrk="1" hangingPunct="1">
              <a:defRPr/>
            </a:pPr>
            <a:r>
              <a:rPr lang="en-US" dirty="0"/>
              <a:t>Much quicker rehab</a:t>
            </a:r>
          </a:p>
          <a:p>
            <a:pPr lvl="1" eaLnBrk="1" hangingPunct="1">
              <a:defRPr/>
            </a:pPr>
            <a:r>
              <a:rPr lang="en-US" dirty="0"/>
              <a:t>Less pain</a:t>
            </a:r>
          </a:p>
          <a:p>
            <a:pPr lvl="1" eaLnBrk="1" hangingPunct="1">
              <a:defRPr/>
            </a:pPr>
            <a:r>
              <a:rPr lang="en-US" dirty="0"/>
              <a:t>Shorter hospital stay</a:t>
            </a:r>
          </a:p>
          <a:p>
            <a:pPr eaLnBrk="1" hangingPunct="1">
              <a:defRPr/>
            </a:pPr>
            <a:r>
              <a:rPr lang="en-US" dirty="0"/>
              <a:t>No tourniquet</a:t>
            </a:r>
          </a:p>
          <a:p>
            <a:pPr lvl="1" eaLnBrk="1" hangingPunct="1">
              <a:defRPr/>
            </a:pPr>
            <a:r>
              <a:rPr lang="en-US" dirty="0"/>
              <a:t>Great hemostasis possible now</a:t>
            </a:r>
          </a:p>
          <a:p>
            <a:pPr lvl="1" eaLnBrk="1" hangingPunct="1">
              <a:defRPr/>
            </a:pPr>
            <a:r>
              <a:rPr lang="en-US" dirty="0"/>
              <a:t>Less thigh pain</a:t>
            </a:r>
          </a:p>
          <a:p>
            <a:pPr lvl="1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55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</a:rPr>
              <a:t>Quad Sparing Total Knee</a:t>
            </a:r>
          </a:p>
        </p:txBody>
      </p:sp>
      <p:pic>
        <p:nvPicPr>
          <p:cNvPr id="181250" name="Picture 3" descr="Quad_Sparing_Comparis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28575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4" descr="Quad_Sparing_Comparis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28575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1905000" y="5867400"/>
            <a:ext cx="1677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 New Roman" charset="0"/>
                <a:cs typeface="Arial" charset="0"/>
              </a:rPr>
              <a:t>Traditional </a:t>
            </a:r>
            <a:r>
              <a:rPr lang="en-US" sz="2000">
                <a:latin typeface="Times New Roman" charset="0"/>
                <a:cs typeface="Arial" charset="0"/>
              </a:rPr>
              <a:t> </a:t>
            </a: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5089525" y="5832475"/>
            <a:ext cx="189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 New Roman" charset="0"/>
                <a:cs typeface="Arial" charset="0"/>
              </a:rPr>
              <a:t>Quad-Sparing</a:t>
            </a:r>
          </a:p>
        </p:txBody>
      </p:sp>
    </p:spTree>
    <p:extLst>
      <p:ext uri="{BB962C8B-B14F-4D97-AF65-F5344CB8AC3E}">
        <p14:creationId xmlns:p14="http://schemas.microsoft.com/office/powerpoint/2010/main" val="3804086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chemeClr val="hlink"/>
                </a:solidFill>
              </a:rPr>
              <a:t>How is technology helping?</a:t>
            </a:r>
            <a:br>
              <a:rPr lang="en-US" sz="3200">
                <a:solidFill>
                  <a:schemeClr val="hlink"/>
                </a:solidFill>
              </a:rPr>
            </a:br>
            <a:r>
              <a:rPr lang="en-US" sz="3200">
                <a:solidFill>
                  <a:schemeClr val="hlink"/>
                </a:solidFill>
              </a:rPr>
              <a:t>Navigational choices for knee </a:t>
            </a:r>
            <a:r>
              <a:rPr lang="en-US" sz="3200" err="1">
                <a:solidFill>
                  <a:schemeClr val="hlink"/>
                </a:solidFill>
              </a:rPr>
              <a:t>arthroplasty</a:t>
            </a:r>
            <a:endParaRPr lang="en-US" sz="3200">
              <a:solidFill>
                <a:schemeClr val="hlink"/>
              </a:solidFill>
            </a:endParaRP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086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Computer aided navigation</a:t>
            </a:r>
          </a:p>
          <a:p>
            <a:pPr eaLnBrk="1" hangingPunct="1">
              <a:defRPr/>
            </a:pPr>
            <a:r>
              <a:rPr lang="en-US"/>
              <a:t>Patient specific cutting blocks</a:t>
            </a:r>
          </a:p>
          <a:p>
            <a:pPr eaLnBrk="1" hangingPunct="1">
              <a:defRPr/>
            </a:pPr>
            <a:r>
              <a:rPr lang="en-US"/>
              <a:t>Accelerometer technology</a:t>
            </a:r>
          </a:p>
          <a:p>
            <a:pPr eaLnBrk="1" hangingPunct="1">
              <a:defRPr/>
            </a:pPr>
            <a:r>
              <a:rPr lang="en-US" err="1"/>
              <a:t>Orthosensor</a:t>
            </a:r>
            <a:r>
              <a:rPr lang="en-US"/>
              <a:t> technology – “after the cuts”</a:t>
            </a:r>
          </a:p>
          <a:p>
            <a:pPr eaLnBrk="1" hangingPunct="1">
              <a:defRPr/>
            </a:pPr>
            <a:r>
              <a:rPr lang="en-US"/>
              <a:t>Robotics assisted </a:t>
            </a:r>
            <a:r>
              <a:rPr lang="en-US" err="1"/>
              <a:t>tka</a:t>
            </a:r>
            <a:endParaRPr lang="en-US"/>
          </a:p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chemeClr val="hlink"/>
                </a:solidFill>
              </a:rPr>
              <a:t>Why do we need these technologies?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001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20% of TKA patients are unsatisfied</a:t>
            </a:r>
          </a:p>
          <a:p>
            <a:pPr lvl="1">
              <a:defRPr/>
            </a:pPr>
            <a:r>
              <a:rPr lang="en-US" sz="2000"/>
              <a:t>Will being more accurate lead to better outcomes</a:t>
            </a:r>
          </a:p>
          <a:p>
            <a:pPr>
              <a:defRPr/>
            </a:pPr>
            <a:r>
              <a:rPr lang="en-US" sz="2400"/>
              <a:t>3 </a:t>
            </a:r>
            <a:r>
              <a:rPr lang="en-US" sz="2400" err="1"/>
              <a:t>deg</a:t>
            </a:r>
            <a:r>
              <a:rPr lang="en-US" sz="2400"/>
              <a:t> of inaccuracy increased revision rate</a:t>
            </a:r>
          </a:p>
          <a:p>
            <a:pPr lvl="1">
              <a:defRPr/>
            </a:pPr>
            <a:r>
              <a:rPr lang="en-US" sz="2000"/>
              <a:t>24% developed loosening eight years post op</a:t>
            </a:r>
          </a:p>
          <a:p>
            <a:pPr>
              <a:defRPr/>
            </a:pPr>
            <a:r>
              <a:rPr lang="en-US" sz="2400"/>
              <a:t>Improves bone cut accuracy and implant positioning</a:t>
            </a:r>
          </a:p>
          <a:p>
            <a:pPr lvl="1">
              <a:defRPr/>
            </a:pPr>
            <a:r>
              <a:rPr lang="en-US" sz="2000"/>
              <a:t>Does it matter?</a:t>
            </a:r>
          </a:p>
          <a:p>
            <a:pPr lvl="1">
              <a:defRPr/>
            </a:pPr>
            <a:r>
              <a:rPr lang="en-US" sz="2000"/>
              <a:t>Is there a difference in accuracy?</a:t>
            </a:r>
          </a:p>
          <a:p>
            <a:pPr>
              <a:defRPr/>
            </a:pPr>
            <a:r>
              <a:rPr lang="en-US" sz="2400"/>
              <a:t>Inadequate manual techniques (too much guess work)</a:t>
            </a:r>
          </a:p>
          <a:p>
            <a:pPr>
              <a:defRPr/>
            </a:pPr>
            <a:endParaRPr lang="en-US" sz="2400"/>
          </a:p>
          <a:p>
            <a:pPr>
              <a:defRPr/>
            </a:pPr>
            <a:endParaRPr lang="en-US" sz="2400"/>
          </a:p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1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chemeClr val="hlink"/>
                </a:solidFill>
              </a:rPr>
              <a:t>Navigational choices for knee </a:t>
            </a:r>
            <a:r>
              <a:rPr lang="en-US" sz="3200" err="1">
                <a:solidFill>
                  <a:schemeClr val="hlink"/>
                </a:solidFill>
              </a:rPr>
              <a:t>arthroplasty</a:t>
            </a:r>
            <a:endParaRPr lang="en-US" sz="3200">
              <a:solidFill>
                <a:schemeClr val="hlin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00200"/>
            <a:ext cx="4648200" cy="482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733800"/>
            <a:ext cx="1524000" cy="261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959" y="1295400"/>
            <a:ext cx="405504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8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Patient Specific Cutting Guides for UKA and TKA</a:t>
            </a:r>
            <a:br>
              <a:rPr lang="en-US"/>
            </a:br>
            <a:endParaRPr lang="en-US">
              <a:solidFill>
                <a:schemeClr val="hlink"/>
              </a:solidFill>
            </a:endParaRP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More ACCURATE sizing, rotation and bone cuts</a:t>
            </a:r>
          </a:p>
          <a:p>
            <a:pPr eaLnBrk="1" hangingPunct="1">
              <a:defRPr/>
            </a:pPr>
            <a:r>
              <a:rPr lang="en-US" dirty="0"/>
              <a:t>Utilizes MRI technology to determine the cutting block specifications</a:t>
            </a:r>
          </a:p>
          <a:p>
            <a:pPr eaLnBrk="1" hangingPunct="1">
              <a:defRPr/>
            </a:pPr>
            <a:r>
              <a:rPr lang="en-US" dirty="0"/>
              <a:t>less invasive</a:t>
            </a:r>
          </a:p>
          <a:p>
            <a:pPr eaLnBrk="1" hangingPunct="1">
              <a:defRPr/>
            </a:pPr>
            <a:r>
              <a:rPr lang="en-US" dirty="0"/>
              <a:t>less guess work</a:t>
            </a:r>
          </a:p>
          <a:p>
            <a:pPr lvl="1" eaLnBrk="1" hangingPunct="1"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191000"/>
            <a:ext cx="4229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07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</a:rPr>
              <a:t>UKA - Patient Specific Cutting Blocks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5410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Signature UKA Oxford</a:t>
            </a:r>
          </a:p>
          <a:p>
            <a:pPr lvl="1">
              <a:defRPr/>
            </a:pPr>
            <a:r>
              <a:rPr lang="en-US" dirty="0"/>
              <a:t>MRI and HKA films to engineer</a:t>
            </a:r>
          </a:p>
          <a:p>
            <a:pPr lvl="1">
              <a:defRPr/>
            </a:pPr>
            <a:r>
              <a:rPr lang="en-US" dirty="0"/>
              <a:t>Adjust parameters with engineer</a:t>
            </a:r>
          </a:p>
          <a:p>
            <a:pPr lvl="1">
              <a:defRPr/>
            </a:pPr>
            <a:r>
              <a:rPr lang="en-US" dirty="0"/>
              <a:t>Cutting blocks generated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752600"/>
            <a:ext cx="4229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6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0038"/>
            <a:ext cx="8229600" cy="1373187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Design features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95538"/>
            <a:ext cx="6096000" cy="4081462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2400" dirty="0"/>
              <a:t>Improves</a:t>
            </a:r>
          </a:p>
          <a:p>
            <a:pPr lvl="2" eaLnBrk="1" hangingPunct="1">
              <a:defRPr/>
            </a:pPr>
            <a:r>
              <a:rPr lang="en-US" dirty="0"/>
              <a:t>Alignment </a:t>
            </a:r>
          </a:p>
          <a:p>
            <a:pPr lvl="2" eaLnBrk="1" hangingPunct="1">
              <a:defRPr/>
            </a:pPr>
            <a:r>
              <a:rPr lang="en-US" dirty="0"/>
              <a:t>Rotation</a:t>
            </a:r>
          </a:p>
          <a:p>
            <a:pPr lvl="2" eaLnBrk="1" hangingPunct="1">
              <a:defRPr/>
            </a:pPr>
            <a:r>
              <a:rPr lang="en-US" dirty="0"/>
              <a:t>sizing </a:t>
            </a:r>
          </a:p>
          <a:p>
            <a:pPr lvl="2" eaLnBrk="1" hangingPunct="1">
              <a:defRPr/>
            </a:pPr>
            <a:r>
              <a:rPr lang="en-US" dirty="0"/>
              <a:t>Compatible with standard instrumentation for intraoperative adjustments</a:t>
            </a:r>
          </a:p>
        </p:txBody>
      </p:sp>
      <p:pic>
        <p:nvPicPr>
          <p:cNvPr id="40550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554788" y="1374775"/>
            <a:ext cx="2227262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7941" name="Picture 6" descr="Visionaire Product and Out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981575"/>
            <a:ext cx="22621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11" name="CRB^01"/>
          <p:cNvSpPr txBox="1">
            <a:spLocks noChangeArrowheads="1"/>
          </p:cNvSpPr>
          <p:nvPr/>
        </p:nvSpPr>
        <p:spPr bwMode="gray">
          <a:xfrm>
            <a:off x="466725" y="6653213"/>
            <a:ext cx="1328738" cy="1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sz="700">
                <a:solidFill>
                  <a:schemeClr val="tx2"/>
                </a:solidFill>
                <a:latin typeface="Smith&amp;NephewLF" charset="0"/>
                <a:cs typeface="Arial" charset="0"/>
              </a:rPr>
              <a:t>™Trademark of Smith &amp; Nephew.</a:t>
            </a:r>
          </a:p>
        </p:txBody>
      </p:sp>
    </p:spTree>
    <p:extLst>
      <p:ext uri="{BB962C8B-B14F-4D97-AF65-F5344CB8AC3E}">
        <p14:creationId xmlns:p14="http://schemas.microsoft.com/office/powerpoint/2010/main" val="247395987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DSC_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4"/>
            <a:ext cx="6149643" cy="408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95438"/>
            <a:ext cx="8240713" cy="960437"/>
          </a:xfrm>
        </p:spPr>
        <p:txBody>
          <a:bodyPr/>
          <a:lstStyle/>
          <a:p>
            <a:pPr eaLnBrk="1" hangingPunct="1">
              <a:tabLst>
                <a:tab pos="966788" algn="l"/>
              </a:tabLst>
              <a:defRPr/>
            </a:pPr>
            <a:endParaRPr lang="en-US" sz="3400"/>
          </a:p>
        </p:txBody>
      </p:sp>
      <p:sp>
        <p:nvSpPr>
          <p:cNvPr id="422916" name="Rectangle 4"/>
          <p:cNvSpPr>
            <a:spLocks noChangeArrowheads="1"/>
          </p:cNvSpPr>
          <p:nvPr/>
        </p:nvSpPr>
        <p:spPr bwMode="gray">
          <a:xfrm>
            <a:off x="393700" y="6089650"/>
            <a:ext cx="82296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34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74085" name="Picture 6" descr="Visionaire Product and Out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8025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919" name="CRB^01"/>
          <p:cNvSpPr txBox="1">
            <a:spLocks noChangeArrowheads="1"/>
          </p:cNvSpPr>
          <p:nvPr/>
        </p:nvSpPr>
        <p:spPr bwMode="gray">
          <a:xfrm>
            <a:off x="466725" y="6653213"/>
            <a:ext cx="1328738" cy="1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sz="700">
                <a:solidFill>
                  <a:schemeClr val="tx2"/>
                </a:solidFill>
                <a:latin typeface="Smith&amp;NephewLF" charset="0"/>
                <a:cs typeface="Arial" charset="0"/>
              </a:rPr>
              <a:t>™Trademark of Smith &amp; Nephew.</a:t>
            </a:r>
          </a:p>
        </p:txBody>
      </p:sp>
    </p:spTree>
    <p:extLst>
      <p:ext uri="{BB962C8B-B14F-4D97-AF65-F5344CB8AC3E}">
        <p14:creationId xmlns:p14="http://schemas.microsoft.com/office/powerpoint/2010/main" val="349062457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total knees are not created equal!!</a:t>
            </a:r>
          </a:p>
        </p:txBody>
      </p:sp>
      <p:pic>
        <p:nvPicPr>
          <p:cNvPr id="6" name="Content Placeholder 5" descr="13bi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33" r="-83333"/>
          <a:stretch>
            <a:fillRect/>
          </a:stretch>
        </p:blipFill>
        <p:spPr>
          <a:xfrm>
            <a:off x="-2514600" y="1600200"/>
            <a:ext cx="8229600" cy="4114800"/>
          </a:xfrm>
        </p:spPr>
      </p:pic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00200"/>
            <a:ext cx="2857500" cy="2857500"/>
          </a:xfrm>
          <a:prstGeom prst="rect">
            <a:avLst/>
          </a:prstGeom>
        </p:spPr>
      </p:pic>
      <p:pic>
        <p:nvPicPr>
          <p:cNvPr id="8" name="Picture 7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4419600"/>
            <a:ext cx="34163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46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err="1">
                <a:solidFill>
                  <a:schemeClr val="hlink"/>
                </a:solidFill>
              </a:rPr>
              <a:t>Iassist</a:t>
            </a:r>
            <a:r>
              <a:rPr lang="en-US">
                <a:solidFill>
                  <a:schemeClr val="hlink"/>
                </a:solidFill>
              </a:rPr>
              <a:t> Knee Navigation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1981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endParaRPr lang="en-US" sz="3600"/>
          </a:p>
        </p:txBody>
      </p:sp>
      <p:pic>
        <p:nvPicPr>
          <p:cNvPr id="4" name="Picture 3" descr="iassi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2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assist verific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1" b="12541"/>
          <a:stretch>
            <a:fillRect/>
          </a:stretch>
        </p:blipFill>
        <p:spPr>
          <a:xfrm>
            <a:off x="533400" y="1524000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1140307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err="1">
                <a:solidFill>
                  <a:schemeClr val="hlink"/>
                </a:solidFill>
              </a:rPr>
              <a:t>Iassist</a:t>
            </a:r>
            <a:r>
              <a:rPr lang="en-US">
                <a:solidFill>
                  <a:schemeClr val="hlink"/>
                </a:solidFill>
              </a:rPr>
              <a:t> Knee Navigation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295400"/>
            <a:ext cx="7391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￼</a:t>
            </a:r>
            <a:r>
              <a:rPr lang="en-US" sz="2800" err="1"/>
              <a:t>Accerlerometer</a:t>
            </a:r>
            <a:r>
              <a:rPr lang="en-US" sz="2800"/>
              <a:t> Based </a:t>
            </a:r>
            <a:r>
              <a:rPr lang="en-US" sz="2800" err="1"/>
              <a:t>Navigation￼</a:t>
            </a:r>
            <a:r>
              <a:rPr lang="en-US" sz="1800" err="1"/>
              <a:t>Nam</a:t>
            </a:r>
            <a:r>
              <a:rPr lang="en-US" sz="1800"/>
              <a:t> et al. </a:t>
            </a:r>
          </a:p>
          <a:p>
            <a:r>
              <a:rPr lang="en-US" sz="1800"/>
              <a:t>100 total knee patients</a:t>
            </a:r>
          </a:p>
          <a:p>
            <a:r>
              <a:rPr lang="en-US" sz="1800"/>
              <a:t> traditional </a:t>
            </a:r>
            <a:r>
              <a:rPr lang="en-US" sz="1800" err="1"/>
              <a:t>extramedullary</a:t>
            </a:r>
            <a:r>
              <a:rPr lang="en-US" sz="1800"/>
              <a:t> </a:t>
            </a:r>
            <a:r>
              <a:rPr lang="en-US" sz="1800" err="1"/>
              <a:t>tibial</a:t>
            </a:r>
            <a:r>
              <a:rPr lang="en-US" sz="1800"/>
              <a:t> alignment guide  does not require a large computer console or infrared camera</a:t>
            </a:r>
          </a:p>
          <a:p>
            <a:r>
              <a:rPr lang="en-US" sz="1800"/>
              <a:t> Standard intramedullary femoral navigation </a:t>
            </a:r>
          </a:p>
          <a:p>
            <a:pPr marL="285750" indent="-285750">
              <a:buFont typeface="Arial"/>
              <a:buChar char="•"/>
            </a:pPr>
            <a:r>
              <a:rPr lang="en-US" sz="1800"/>
              <a:t> Long standing radiographs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/>
              <a:t> 95.7% of accelerometer-based </a:t>
            </a:r>
            <a:r>
              <a:rPr lang="en-US" sz="1800" err="1"/>
              <a:t>tibial</a:t>
            </a:r>
            <a:r>
              <a:rPr lang="en-US" sz="1800"/>
              <a:t> navigation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1800"/>
              <a:t>2degrees of the mechanical axis com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/>
              <a:t>68.1% in the </a:t>
            </a:r>
            <a:r>
              <a:rPr lang="en-US" sz="1800" err="1"/>
              <a:t>extramedullary</a:t>
            </a:r>
            <a:r>
              <a:rPr lang="en-US" sz="1800"/>
              <a:t> group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/>
              <a:t>accelerometer-based </a:t>
            </a:r>
            <a:r>
              <a:rPr lang="en-US" sz="1800" err="1"/>
              <a:t>tibial</a:t>
            </a:r>
            <a:r>
              <a:rPr lang="en-US" sz="1800"/>
              <a:t> navigation unit, 89.4% had a mechanical axis within 3 of the plan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/>
              <a:t>74.5% in the conventional group</a:t>
            </a:r>
          </a:p>
          <a:p>
            <a:pPr marL="1200150" lvl="2" indent="-285750">
              <a:buFont typeface="Arial"/>
              <a:buChar char="•"/>
            </a:pPr>
            <a:r>
              <a:rPr lang="en-US" sz="1800"/>
              <a:t> difference was attributed not to errors in </a:t>
            </a:r>
            <a:r>
              <a:rPr lang="en-US" sz="1800" err="1"/>
              <a:t>tibial</a:t>
            </a:r>
            <a:r>
              <a:rPr lang="en-US" sz="1800"/>
              <a:t> preparation but to variability of the in- </a:t>
            </a:r>
            <a:r>
              <a:rPr lang="en-US" sz="1800" err="1"/>
              <a:t>tramedullary</a:t>
            </a:r>
            <a:r>
              <a:rPr lang="en-US" sz="1800"/>
              <a:t> femoral guide, for which a similar technique was used in both groups.</a:t>
            </a:r>
          </a:p>
        </p:txBody>
      </p:sp>
    </p:spTree>
    <p:extLst>
      <p:ext uri="{BB962C8B-B14F-4D97-AF65-F5344CB8AC3E}">
        <p14:creationId xmlns:p14="http://schemas.microsoft.com/office/powerpoint/2010/main" val="3879640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</a:rPr>
              <a:t>Smart Knee Technology </a:t>
            </a:r>
          </a:p>
        </p:txBody>
      </p:sp>
      <p:pic>
        <p:nvPicPr>
          <p:cNvPr id="5529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"/>
            <a:ext cx="2184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1910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50520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505200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140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/>
              <a:t>Thank You!</a:t>
            </a:r>
          </a:p>
        </p:txBody>
      </p:sp>
      <p:pic>
        <p:nvPicPr>
          <p:cNvPr id="1914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1011" r="4723" b="7069"/>
          <a:stretch>
            <a:fillRect/>
          </a:stretch>
        </p:blipFill>
        <p:spPr bwMode="auto">
          <a:xfrm>
            <a:off x="1447800" y="0"/>
            <a:ext cx="6256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Box 2"/>
          <p:cNvSpPr txBox="1">
            <a:spLocks noChangeArrowheads="1"/>
          </p:cNvSpPr>
          <p:nvPr/>
        </p:nvSpPr>
        <p:spPr bwMode="auto">
          <a:xfrm>
            <a:off x="1828800" y="838200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00"/>
                </a:solidFill>
              </a:rPr>
              <a:t>Can you see the end of this talk yet…?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057400"/>
            <a:ext cx="822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you treat TKA, there will be chronic pain cases</a:t>
            </a:r>
          </a:p>
          <a:p>
            <a:r>
              <a:rPr lang="en-US" sz="2800" dirty="0"/>
              <a:t>It is not necessarily a failure of the patient or the therapist (although we will blame you both)</a:t>
            </a:r>
          </a:p>
          <a:p>
            <a:r>
              <a:rPr lang="en-US" sz="2800" dirty="0"/>
              <a:t>Surgeons are not perfect</a:t>
            </a:r>
          </a:p>
          <a:p>
            <a:r>
              <a:rPr lang="en-US" sz="2800" dirty="0"/>
              <a:t>Surgery may need to be performed to correct the underlying problem</a:t>
            </a:r>
          </a:p>
          <a:p>
            <a:r>
              <a:rPr lang="en-US" sz="2800" dirty="0"/>
              <a:t>Use technology to avoid errors in the first place</a:t>
            </a:r>
          </a:p>
          <a:p>
            <a:r>
              <a:rPr lang="en-US" sz="2800" dirty="0"/>
              <a:t>	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31242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62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</a:rPr>
              <a:t>Thank You!</a:t>
            </a:r>
          </a:p>
        </p:txBody>
      </p:sp>
      <p:pic>
        <p:nvPicPr>
          <p:cNvPr id="4" name="Content Placeholder 3" descr="cayd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51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/>
              <a:t>Thank You!</a:t>
            </a:r>
          </a:p>
        </p:txBody>
      </p:sp>
      <p:pic>
        <p:nvPicPr>
          <p:cNvPr id="1976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91477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027488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/>
              <a:t>Breakdown of the Phases of TKA Rehab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828800"/>
            <a:ext cx="6248400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Phase I – Immediate Post Surgical Phase (Day 0-3)</a:t>
            </a:r>
          </a:p>
          <a:p>
            <a:r>
              <a:rPr lang="en-US" sz="2800"/>
              <a:t>Goals</a:t>
            </a:r>
          </a:p>
          <a:p>
            <a:pPr marL="342900" indent="-342900">
              <a:buFont typeface="Arial"/>
              <a:buChar char="•"/>
            </a:pPr>
            <a:r>
              <a:rPr lang="en-US" sz="2800"/>
              <a:t>decrease swelling</a:t>
            </a:r>
          </a:p>
          <a:p>
            <a:pPr marL="342900" indent="-342900">
              <a:buFont typeface="Arial"/>
              <a:buChar char="•"/>
            </a:pPr>
            <a:r>
              <a:rPr lang="en-US" sz="2800"/>
              <a:t>increase range of motion</a:t>
            </a:r>
          </a:p>
          <a:p>
            <a:pPr marL="342900" indent="-342900">
              <a:buFont typeface="Arial"/>
              <a:buChar char="•"/>
            </a:pPr>
            <a:r>
              <a:rPr lang="en-US" sz="2800"/>
              <a:t>enhance muscle control and strength 	</a:t>
            </a:r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24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4114800"/>
          </a:xfrm>
        </p:spPr>
        <p:txBody>
          <a:bodyPr/>
          <a:lstStyle/>
          <a:p>
            <a:r>
              <a:rPr lang="en-US" sz="2800"/>
              <a:t>Goals: </a:t>
            </a:r>
            <a:br>
              <a:rPr lang="en-US" sz="2800"/>
            </a:br>
            <a:r>
              <a:rPr lang="en-US" sz="2800"/>
              <a:t> bed mobility and transfers with the least amount of assistance</a:t>
            </a:r>
            <a:br>
              <a:rPr lang="en-US" sz="2800"/>
            </a:br>
            <a:r>
              <a:rPr lang="en-US" sz="2800"/>
              <a:t>Ambulate 25-100 feet </a:t>
            </a:r>
          </a:p>
          <a:p>
            <a:r>
              <a:rPr lang="en-US" sz="2800"/>
              <a:t>ascend/descend stairs </a:t>
            </a:r>
          </a:p>
          <a:p>
            <a:r>
              <a:rPr lang="en-US" sz="2800"/>
              <a:t>Regain at least 80 degrees of passive and active range of motion </a:t>
            </a:r>
          </a:p>
          <a:p>
            <a:r>
              <a:rPr lang="en-US" sz="2800"/>
              <a:t>Gain knee extension less than or equal to -10 degrees. </a:t>
            </a:r>
          </a:p>
          <a:p>
            <a:r>
              <a:rPr lang="en-US" sz="2800"/>
              <a:t>Independently perform Straight Leg Raise (SLR) </a:t>
            </a:r>
            <a:br>
              <a:rPr lang="en-US" sz="2800"/>
            </a:b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685800" y="228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Phase I – Immediate Post Surgical Phase (Day 0-3)</a:t>
            </a:r>
          </a:p>
        </p:txBody>
      </p:sp>
    </p:spTree>
    <p:extLst>
      <p:ext uri="{BB962C8B-B14F-4D97-AF65-F5344CB8AC3E}">
        <p14:creationId xmlns:p14="http://schemas.microsoft.com/office/powerpoint/2010/main" val="188364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total knees are not created equal!!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So many variables</a:t>
            </a:r>
            <a:r>
              <a:rPr lang="mr-IN" dirty="0"/>
              <a:t>…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Age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Medical issues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Trauma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Prior surgery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Narcotic usage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ROM pre-op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So many more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Pre-op variables play a role in post op outcomes</a:t>
            </a:r>
          </a:p>
        </p:txBody>
      </p:sp>
    </p:spTree>
    <p:extLst>
      <p:ext uri="{BB962C8B-B14F-4D97-AF65-F5344CB8AC3E}">
        <p14:creationId xmlns:p14="http://schemas.microsoft.com/office/powerpoint/2010/main" val="294414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38800"/>
          </a:xfrm>
        </p:spPr>
        <p:txBody>
          <a:bodyPr/>
          <a:lstStyle/>
          <a:p>
            <a:r>
              <a:rPr lang="en-US" i="1"/>
              <a:t>Continuous Passive Motion </a:t>
            </a:r>
            <a:r>
              <a:rPr lang="en-US"/>
              <a:t>(CPM) machine</a:t>
            </a:r>
          </a:p>
          <a:p>
            <a:pPr lvl="1"/>
            <a:r>
              <a:rPr lang="en-US"/>
              <a:t>not part of the standard of care for patient</a:t>
            </a:r>
          </a:p>
          <a:p>
            <a:pPr lvl="1"/>
            <a:r>
              <a:rPr lang="en-US" i="1"/>
              <a:t>may </a:t>
            </a:r>
            <a:r>
              <a:rPr lang="en-US"/>
              <a:t>be indicated according to surgeon preference</a:t>
            </a:r>
          </a:p>
          <a:p>
            <a:pPr lvl="1"/>
            <a:r>
              <a:rPr lang="en-US"/>
              <a:t>cases where post-operative knee range-of-motion (ROM) is severely restricted </a:t>
            </a:r>
          </a:p>
          <a:p>
            <a:pPr lvl="2"/>
            <a:r>
              <a:rPr lang="en-US"/>
              <a:t>revision or reconstructive surgery, </a:t>
            </a:r>
          </a:p>
          <a:p>
            <a:pPr lvl="2"/>
            <a:r>
              <a:rPr lang="en-US"/>
              <a:t>severe post-operative pain</a:t>
            </a:r>
          </a:p>
          <a:p>
            <a:pPr lvl="2"/>
            <a:r>
              <a:rPr lang="en-US"/>
              <a:t> limb girth and/or edema, or</a:t>
            </a:r>
          </a:p>
          <a:p>
            <a:pPr lvl="2"/>
            <a:r>
              <a:rPr lang="en-US"/>
              <a:t> impaired ability to participate in ROM exercises. </a:t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85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38800"/>
          </a:xfrm>
        </p:spPr>
        <p:txBody>
          <a:bodyPr/>
          <a:lstStyle/>
          <a:p>
            <a:r>
              <a:rPr lang="en-US"/>
              <a:t>Observation and Assessment:</a:t>
            </a:r>
            <a:br>
              <a:rPr lang="en-US"/>
            </a:br>
            <a:r>
              <a:rPr lang="en-US"/>
              <a:t>• deep vein thrombosis (DVT)</a:t>
            </a:r>
          </a:p>
          <a:p>
            <a:pPr lvl="1"/>
            <a:r>
              <a:rPr lang="en-US"/>
              <a:t>increased swelling</a:t>
            </a:r>
          </a:p>
          <a:p>
            <a:pPr lvl="1"/>
            <a:r>
              <a:rPr lang="en-US" err="1"/>
              <a:t>erthymia</a:t>
            </a:r>
            <a:endParaRPr lang="en-US"/>
          </a:p>
          <a:p>
            <a:pPr lvl="1"/>
            <a:r>
              <a:rPr lang="en-US"/>
              <a:t>calf pain.</a:t>
            </a:r>
          </a:p>
          <a:p>
            <a:r>
              <a:rPr lang="en-US"/>
              <a:t>Drainage blistering or frail skin </a:t>
            </a:r>
          </a:p>
          <a:p>
            <a:r>
              <a:rPr lang="en-US"/>
              <a:t>Assess patients’ pain using the visual analogue scale</a:t>
            </a:r>
          </a:p>
          <a:p>
            <a:r>
              <a:rPr lang="en-US" err="1"/>
              <a:t>premedicate</a:t>
            </a:r>
            <a:r>
              <a:rPr lang="en-US"/>
              <a:t> with oral/IV pain medication 30-60 minutes prior to treatment. </a:t>
            </a:r>
          </a:p>
        </p:txBody>
      </p:sp>
    </p:spTree>
    <p:extLst>
      <p:ext uri="{BB962C8B-B14F-4D97-AF65-F5344CB8AC3E}">
        <p14:creationId xmlns:p14="http://schemas.microsoft.com/office/powerpoint/2010/main" val="17475060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4114800"/>
          </a:xfrm>
        </p:spPr>
        <p:txBody>
          <a:bodyPr/>
          <a:lstStyle/>
          <a:p>
            <a:r>
              <a:rPr lang="en-US"/>
              <a:t>Therapeutic exercise and functional mobility: </a:t>
            </a:r>
          </a:p>
          <a:p>
            <a:pPr lvl="1"/>
            <a:r>
              <a:rPr lang="en-US"/>
              <a:t>Active/active assisted/passive exercises  </a:t>
            </a:r>
          </a:p>
          <a:p>
            <a:pPr lvl="1"/>
            <a:r>
              <a:rPr lang="en-US"/>
              <a:t>Patella femoral and </a:t>
            </a:r>
            <a:r>
              <a:rPr lang="en-US" err="1"/>
              <a:t>tibial</a:t>
            </a:r>
            <a:r>
              <a:rPr lang="en-US"/>
              <a:t> femoral joint mobilization </a:t>
            </a:r>
          </a:p>
          <a:p>
            <a:pPr lvl="1"/>
            <a:r>
              <a:rPr lang="en-US"/>
              <a:t>Soft tissue massage</a:t>
            </a:r>
          </a:p>
          <a:p>
            <a:pPr lvl="1"/>
            <a:r>
              <a:rPr lang="en-US"/>
              <a:t>Isometric quadriceps, hamstring, and gluteal isometric exercises. 	</a:t>
            </a:r>
          </a:p>
          <a:p>
            <a:pPr lvl="1"/>
            <a:r>
              <a:rPr lang="en-US"/>
              <a:t>Straight leg raises (SLR) </a:t>
            </a:r>
          </a:p>
          <a:p>
            <a:pPr lvl="1"/>
            <a:r>
              <a:rPr lang="en-US"/>
              <a:t>Lower extremity range of motion </a:t>
            </a:r>
          </a:p>
          <a:p>
            <a:pPr lvl="1"/>
            <a:r>
              <a:rPr lang="en-US"/>
              <a:t>Closed chain exercises</a:t>
            </a:r>
          </a:p>
          <a:p>
            <a:pPr lvl="1"/>
            <a:r>
              <a:rPr lang="en-US"/>
              <a:t>Gait training on flat surfaces and on stairs. </a:t>
            </a:r>
            <a:br>
              <a:rPr lang="en-US"/>
            </a:br>
            <a:r>
              <a:rPr lang="en-US"/>
              <a:t>Transfer training. </a:t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49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229600" cy="4114800"/>
          </a:xfrm>
        </p:spPr>
        <p:txBody>
          <a:bodyPr/>
          <a:lstStyle/>
          <a:p>
            <a:r>
              <a:rPr lang="en-US"/>
              <a:t>Modalities: </a:t>
            </a:r>
          </a:p>
          <a:p>
            <a:pPr lvl="1"/>
            <a:r>
              <a:rPr lang="en-US"/>
              <a:t>Continuous </a:t>
            </a:r>
            <a:r>
              <a:rPr lang="en-US" err="1"/>
              <a:t>Cryotherapy</a:t>
            </a:r>
            <a:r>
              <a:rPr lang="en-US"/>
              <a:t> for 72 hours after surgery, or at least 5 times/day. </a:t>
            </a:r>
          </a:p>
          <a:p>
            <a:pPr lvl="2"/>
            <a:r>
              <a:rPr lang="en-US"/>
              <a:t>20 minutes before and after their </a:t>
            </a:r>
            <a:br>
              <a:rPr lang="en-US"/>
            </a:br>
            <a:r>
              <a:rPr lang="en-US"/>
              <a:t>independent exercise program. </a:t>
            </a:r>
          </a:p>
          <a:p>
            <a:r>
              <a:rPr lang="en-US"/>
              <a:t>Precautions: </a:t>
            </a:r>
          </a:p>
          <a:p>
            <a:pPr lvl="1"/>
            <a:r>
              <a:rPr lang="en-US"/>
              <a:t>WBAT with assistive device </a:t>
            </a:r>
          </a:p>
          <a:p>
            <a:pPr lvl="1"/>
            <a:r>
              <a:rPr lang="en-US"/>
              <a:t>Monitor wound </a:t>
            </a:r>
          </a:p>
          <a:p>
            <a:pPr lvl="1"/>
            <a:r>
              <a:rPr lang="en-US"/>
              <a:t>Monitor for signs of DVT, pulmonary embolism (PE), and/or loss of peripheral </a:t>
            </a:r>
            <a:br>
              <a:rPr lang="en-US"/>
            </a:br>
            <a:r>
              <a:rPr lang="en-US"/>
              <a:t>nerve integrity</a:t>
            </a:r>
          </a:p>
        </p:txBody>
      </p:sp>
    </p:spTree>
    <p:extLst>
      <p:ext uri="{BB962C8B-B14F-4D97-AF65-F5344CB8AC3E}">
        <p14:creationId xmlns:p14="http://schemas.microsoft.com/office/powerpoint/2010/main" val="2723060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4114800"/>
          </a:xfrm>
        </p:spPr>
        <p:txBody>
          <a:bodyPr/>
          <a:lstStyle/>
          <a:p>
            <a:r>
              <a:rPr lang="en-US" sz="2400" b="1"/>
              <a:t>Phase II – Motion Phase (Day 3 – Week 6) </a:t>
            </a:r>
            <a:endParaRPr lang="en-US" sz="2400"/>
          </a:p>
          <a:p>
            <a:r>
              <a:rPr lang="en-US" sz="2400"/>
              <a:t>Goals: </a:t>
            </a:r>
          </a:p>
          <a:p>
            <a:r>
              <a:rPr lang="en-US" sz="2400"/>
              <a:t>Improve knee active ROM 0-110 degrees </a:t>
            </a:r>
          </a:p>
          <a:p>
            <a:r>
              <a:rPr lang="en-US" sz="2400"/>
              <a:t>Muscle strengthening</a:t>
            </a:r>
          </a:p>
          <a:p>
            <a:pPr lvl="1"/>
            <a:r>
              <a:rPr lang="en-US" sz="2400"/>
              <a:t>knee extensor and flexor muscle groups. </a:t>
            </a:r>
          </a:p>
          <a:p>
            <a:pPr lvl="1"/>
            <a:r>
              <a:rPr lang="en-US" sz="2400"/>
              <a:t>operative extremity</a:t>
            </a:r>
          </a:p>
          <a:p>
            <a:pPr lvl="1"/>
            <a:r>
              <a:rPr lang="en-US" sz="2400"/>
              <a:t>any generalized weakness in the upper extremities, trunk or contralateral lower extremity. </a:t>
            </a:r>
          </a:p>
          <a:p>
            <a:r>
              <a:rPr lang="en-US" sz="2400"/>
              <a:t>Proprioceptive training</a:t>
            </a:r>
          </a:p>
          <a:p>
            <a:r>
              <a:rPr lang="en-US" sz="2400"/>
              <a:t>Endurance training cardiovascular fitness. </a:t>
            </a:r>
          </a:p>
          <a:p>
            <a:r>
              <a:rPr lang="en-US" sz="2400"/>
              <a:t>Functional training </a:t>
            </a:r>
          </a:p>
          <a:p>
            <a:r>
              <a:rPr lang="en-US" sz="2400"/>
              <a:t>Gait training: Assistive devices are discontinued when the patient demonstrates adequate lower extremity strength and balance during functional activities (usually </a:t>
            </a:r>
          </a:p>
          <a:p>
            <a:r>
              <a:rPr lang="en-US" sz="2400"/>
              <a:t>1-4 weeks) 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7443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Weeks 1-4 </a:t>
            </a:r>
            <a:endParaRPr lang="en-US"/>
          </a:p>
          <a:p>
            <a:r>
              <a:rPr lang="en-US" sz="2400"/>
              <a:t>AA/A/PROM, stretching for flexion (&gt;90 degrees) and extension </a:t>
            </a:r>
          </a:p>
          <a:p>
            <a:r>
              <a:rPr lang="en-US" sz="2400"/>
              <a:t>Stationary Bicycle for </a:t>
            </a:r>
            <a:r>
              <a:rPr lang="en-US" sz="2400" err="1"/>
              <a:t>ROMto</a:t>
            </a:r>
            <a:r>
              <a:rPr lang="en-US" sz="2400"/>
              <a:t> full revolutions (no resistance). </a:t>
            </a:r>
          </a:p>
          <a:p>
            <a:r>
              <a:rPr lang="en-US" sz="2400"/>
              <a:t>Patella femoral and </a:t>
            </a:r>
            <a:r>
              <a:rPr lang="en-US" sz="2400" err="1"/>
              <a:t>tibial</a:t>
            </a:r>
            <a:r>
              <a:rPr lang="en-US" sz="2400"/>
              <a:t> femoral joint Continue isometric quadriceps, hamstring, and gluteal isometric exercises </a:t>
            </a:r>
          </a:p>
          <a:p>
            <a:r>
              <a:rPr lang="en-US" sz="2400"/>
              <a:t>Supine heel slides and seated Long Arc Quad (LAQ) </a:t>
            </a:r>
          </a:p>
          <a:p>
            <a:r>
              <a:rPr lang="en-US" sz="2400"/>
              <a:t>SLR in 4 planes (flexion, abduction, adduction, extension) </a:t>
            </a:r>
          </a:p>
          <a:p>
            <a:r>
              <a:rPr lang="en-US" sz="2400"/>
              <a:t>Neuromuscular electrical stimulation (NMES) for quads if poor quad contraction </a:t>
            </a:r>
          </a:p>
          <a:p>
            <a:r>
              <a:rPr lang="en-US" sz="2400"/>
              <a:t>wean off their assistive device </a:t>
            </a:r>
          </a:p>
          <a:p>
            <a:r>
              <a:rPr lang="en-US" sz="2400"/>
              <a:t>Postural cues/ reeducation during all functional activities as indicated. </a:t>
            </a:r>
          </a:p>
        </p:txBody>
      </p:sp>
    </p:spTree>
    <p:extLst>
      <p:ext uri="{BB962C8B-B14F-4D97-AF65-F5344CB8AC3E}">
        <p14:creationId xmlns:p14="http://schemas.microsoft.com/office/powerpoint/2010/main" val="896438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Weeks 4-6 </a:t>
            </a:r>
            <a:endParaRPr lang="en-US" sz="2400"/>
          </a:p>
          <a:p>
            <a:r>
              <a:rPr lang="en-US" sz="2400"/>
              <a:t>Continue above exercises </a:t>
            </a:r>
          </a:p>
          <a:p>
            <a:r>
              <a:rPr lang="en-US" sz="2400"/>
              <a:t>Continue patella femoral and </a:t>
            </a:r>
            <a:r>
              <a:rPr lang="en-US" sz="2400" err="1"/>
              <a:t>tibial</a:t>
            </a:r>
            <a:r>
              <a:rPr lang="en-US" sz="2400"/>
              <a:t> femoral joint mobilization as indicated. </a:t>
            </a:r>
          </a:p>
          <a:p>
            <a:r>
              <a:rPr lang="en-US" sz="2400"/>
              <a:t>Continue NMES of quads if poor muscular performance of quad is present. </a:t>
            </a:r>
          </a:p>
          <a:p>
            <a:r>
              <a:rPr lang="en-US" sz="2400"/>
              <a:t>Front and lateral step up and step down. </a:t>
            </a:r>
          </a:p>
          <a:p>
            <a:r>
              <a:rPr lang="en-US" sz="2400"/>
              <a:t>1/4 front lunge</a:t>
            </a:r>
          </a:p>
          <a:p>
            <a:r>
              <a:rPr lang="en-US" sz="2400"/>
              <a:t>Use sit to stand and chair exercises to increase knee flexion</a:t>
            </a:r>
          </a:p>
          <a:p>
            <a:r>
              <a:rPr lang="en-US" sz="2400"/>
              <a:t>Continue stationary bicycle for ROM </a:t>
            </a:r>
          </a:p>
          <a:p>
            <a:r>
              <a:rPr lang="en-US" sz="2400"/>
              <a:t>Begin pool program if incision is completely healed </a:t>
            </a:r>
          </a:p>
        </p:txBody>
      </p:sp>
    </p:spTree>
    <p:extLst>
      <p:ext uri="{BB962C8B-B14F-4D97-AF65-F5344CB8AC3E}">
        <p14:creationId xmlns:p14="http://schemas.microsoft.com/office/powerpoint/2010/main" val="26273717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Modalities: </a:t>
            </a:r>
          </a:p>
          <a:p>
            <a:r>
              <a:rPr lang="en-US" sz="2400" err="1"/>
              <a:t>Cryotherapy</a:t>
            </a:r>
            <a:r>
              <a:rPr lang="en-US" sz="2400"/>
              <a:t> 1-3x/</a:t>
            </a:r>
          </a:p>
          <a:p>
            <a:r>
              <a:rPr lang="en-US" sz="2400"/>
              <a:t>Other modalities at the discretion of the therapist based on clinical findings </a:t>
            </a:r>
          </a:p>
          <a:p>
            <a:r>
              <a:rPr lang="en-US" sz="2400"/>
              <a:t>Precautions: </a:t>
            </a:r>
          </a:p>
          <a:p>
            <a:pPr lvl="1"/>
            <a:r>
              <a:rPr lang="en-US" sz="2000"/>
              <a:t>WBAT with assistive device as needed to minimize compensatory gait. </a:t>
            </a:r>
          </a:p>
          <a:p>
            <a:pPr lvl="1"/>
            <a:r>
              <a:rPr lang="en-US" sz="2000"/>
              <a:t>straight cane within one week of surgery if he/she is WBAT to FWB</a:t>
            </a:r>
          </a:p>
          <a:p>
            <a:pPr lvl="1"/>
            <a:r>
              <a:rPr lang="en-US" sz="2000"/>
              <a:t>weaned from assistive device by 2 weeks if they did not use an assistive device preoperatively and post-operative muscle performance is adequate for weight acceptance. </a:t>
            </a:r>
          </a:p>
          <a:p>
            <a:pPr marL="0" indent="0">
              <a:buNone/>
            </a:pPr>
            <a:r>
              <a:rPr lang="en-US" sz="2400" i="1"/>
              <a:t>Criteria for progression to the next phase: </a:t>
            </a:r>
            <a:endParaRPr lang="en-US" sz="2400"/>
          </a:p>
          <a:p>
            <a:r>
              <a:rPr lang="en-US" sz="2400"/>
              <a:t>AROM 0-110’ </a:t>
            </a:r>
          </a:p>
          <a:p>
            <a:r>
              <a:rPr lang="en-US" sz="2400"/>
              <a:t>Good voluntary quadriceps control 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27364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Phase III – Intermediate phase (week 7-12): </a:t>
            </a:r>
            <a:br>
              <a:rPr lang="en-US" sz="2400"/>
            </a:br>
            <a:r>
              <a:rPr lang="en-US" sz="2400"/>
              <a:t>Goals: </a:t>
            </a:r>
          </a:p>
          <a:p>
            <a:r>
              <a:rPr lang="en-US" sz="2400"/>
              <a:t>Maximize ROM (0-115 degrees plus) </a:t>
            </a:r>
          </a:p>
          <a:p>
            <a:r>
              <a:rPr lang="en-US" sz="2400"/>
              <a:t>Good patella femoral mobility</a:t>
            </a:r>
          </a:p>
          <a:p>
            <a:r>
              <a:rPr lang="en-US" sz="2400"/>
              <a:t>Good strength all lower extremity musculature. </a:t>
            </a:r>
            <a:br>
              <a:rPr lang="en-US" sz="2400"/>
            </a:br>
            <a:r>
              <a:rPr lang="en-US" sz="2400"/>
              <a:t>Return to most functional activities</a:t>
            </a:r>
          </a:p>
          <a:p>
            <a:r>
              <a:rPr lang="en-US" sz="2400"/>
              <a:t> light recreational activities (i.e. </a:t>
            </a:r>
            <a:br>
              <a:rPr lang="en-US" sz="2400"/>
            </a:br>
            <a:r>
              <a:rPr lang="en-US" sz="2400"/>
              <a:t>walking, pool program) </a:t>
            </a:r>
          </a:p>
        </p:txBody>
      </p:sp>
    </p:spTree>
    <p:extLst>
      <p:ext uri="{BB962C8B-B14F-4D97-AF65-F5344CB8AC3E}">
        <p14:creationId xmlns:p14="http://schemas.microsoft.com/office/powerpoint/2010/main" val="3467351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Phase III – Intermediate phase (week 7-12): </a:t>
            </a:r>
            <a:br>
              <a:rPr lang="en-US" sz="2400"/>
            </a:br>
            <a:endParaRPr lang="en-US" sz="2400"/>
          </a:p>
          <a:p>
            <a:pPr marL="0" indent="0">
              <a:buNone/>
            </a:pPr>
            <a:r>
              <a:rPr lang="en-US" sz="2400"/>
              <a:t>Therapeutic Exercises</a:t>
            </a:r>
          </a:p>
          <a:p>
            <a:r>
              <a:rPr lang="en-US" sz="2400"/>
              <a:t>Continue exercises listed in Phase II with progression including resistance and </a:t>
            </a:r>
            <a:br>
              <a:rPr lang="en-US" sz="2400"/>
            </a:br>
            <a:r>
              <a:rPr lang="en-US" sz="2400"/>
              <a:t>repetitions</a:t>
            </a:r>
          </a:p>
          <a:p>
            <a:r>
              <a:rPr lang="en-US" sz="2400"/>
              <a:t>assess hip/knee and trunk stability at this time and provide patients with open/closed chain activities </a:t>
            </a:r>
            <a:br>
              <a:rPr lang="en-US" sz="2400"/>
            </a:br>
            <a:r>
              <a:rPr lang="en-US" sz="2400"/>
              <a:t>. </a:t>
            </a:r>
          </a:p>
          <a:p>
            <a:r>
              <a:rPr lang="en-US" sz="2400"/>
              <a:t>Initiate endurance program, walking and/or pool. </a:t>
            </a:r>
            <a:br>
              <a:rPr lang="en-US" sz="2400"/>
            </a:br>
            <a:r>
              <a:rPr lang="en-US" sz="2400"/>
              <a:t>Initiate and progress age-appropriate balance and proprioception exercises. </a:t>
            </a:r>
            <a:br>
              <a:rPr lang="en-US" sz="2400"/>
            </a:br>
            <a:r>
              <a:rPr lang="en-US" sz="2400"/>
              <a:t>. </a:t>
            </a:r>
            <a:br>
              <a:rPr lang="en-US" sz="2400"/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0220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total knees are not created equal!!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Yet they leave (or should leave) the OR with very similar results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ROM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Alignment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Stability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Some knees take more work to get there!</a:t>
            </a:r>
          </a:p>
        </p:txBody>
      </p:sp>
    </p:spTree>
    <p:extLst>
      <p:ext uri="{BB962C8B-B14F-4D97-AF65-F5344CB8AC3E}">
        <p14:creationId xmlns:p14="http://schemas.microsoft.com/office/powerpoint/2010/main" val="8975134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Phase III – Intermediate phase (week 7-12): </a:t>
            </a:r>
            <a:br>
              <a:rPr lang="en-US" sz="2400"/>
            </a:br>
            <a:endParaRPr lang="en-US" sz="2400"/>
          </a:p>
          <a:p>
            <a:pPr marL="0" indent="0">
              <a:buNone/>
            </a:pPr>
            <a:r>
              <a:rPr lang="en-US" sz="2400" i="1"/>
              <a:t>Criteria for progression to next phase: </a:t>
            </a:r>
            <a:br>
              <a:rPr lang="en-US" sz="2400"/>
            </a:br>
            <a:r>
              <a:rPr lang="en-US" sz="2400"/>
              <a:t>AROM without pain, or plateaued AROM based on preoperative ROM status. </a:t>
            </a:r>
            <a:br>
              <a:rPr lang="en-US" sz="2400"/>
            </a:br>
            <a:r>
              <a:rPr lang="en-US" sz="2400"/>
              <a:t>4+/5 muscular performance based on MMT of all lower extremity musculature. </a:t>
            </a:r>
            <a:br>
              <a:rPr lang="en-US" sz="2400"/>
            </a:br>
            <a:r>
              <a:rPr lang="en-US" sz="2400"/>
              <a:t>Minimal to no pain or swelling. </a:t>
            </a:r>
            <a:br>
              <a:rPr lang="en-US" sz="2400"/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196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114800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b="1"/>
              <a:t>Phase IV – Advanced strengthening and higher level function stage (week 12-16): 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Goals: </a:t>
            </a:r>
          </a:p>
          <a:p>
            <a:pPr lvl="1"/>
            <a:r>
              <a:rPr lang="en-US" sz="2400"/>
              <a:t>Return to appropriate recreational sports / activities as indicated </a:t>
            </a:r>
          </a:p>
          <a:p>
            <a:pPr lvl="1"/>
            <a:r>
              <a:rPr lang="en-US" sz="2400"/>
              <a:t>Enhance strength, endurance and proprioception </a:t>
            </a:r>
          </a:p>
          <a:p>
            <a:pPr lvl="1"/>
            <a:r>
              <a:rPr lang="en-US" sz="2400"/>
              <a:t>Therapeutic Exercises: </a:t>
            </a:r>
          </a:p>
          <a:p>
            <a:pPr lvl="1"/>
            <a:r>
              <a:rPr lang="en-US" sz="2400"/>
              <a:t>Continue previous exercises with progression of resistance and repetitions. </a:t>
            </a:r>
          </a:p>
          <a:p>
            <a:pPr lvl="1"/>
            <a:r>
              <a:rPr lang="en-US" sz="2400"/>
              <a:t>Increased duration of endurance activities. </a:t>
            </a:r>
          </a:p>
          <a:p>
            <a:pPr lvl="1"/>
            <a:r>
              <a:rPr lang="en-US" sz="2400"/>
              <a:t>Initiate return to specific recreational activity: golf, doubles tennis, progressive </a:t>
            </a:r>
          </a:p>
          <a:p>
            <a:pPr lvl="1"/>
            <a:r>
              <a:rPr lang="en-US" sz="2400"/>
              <a:t>walking or biking program. </a:t>
            </a:r>
          </a:p>
          <a:p>
            <a:r>
              <a:rPr lang="en-US" sz="2400"/>
              <a:t>. </a:t>
            </a: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694514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114800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b="1"/>
              <a:t>Phase IV – Advanced strengthening and higher level function stage (week 12-16): </a:t>
            </a:r>
            <a:endParaRPr lang="en-US" sz="2400"/>
          </a:p>
          <a:p>
            <a:r>
              <a:rPr lang="en-US" sz="2400" b="1"/>
              <a:t>Criteria for Discharge: </a:t>
            </a:r>
            <a:endParaRPr lang="en-US" sz="2400"/>
          </a:p>
          <a:p>
            <a:r>
              <a:rPr lang="en-US" sz="2400"/>
              <a:t>(These are general guidelines as patients may progress differently depending on previous level of function and individual goals.) </a:t>
            </a:r>
          </a:p>
          <a:p>
            <a:r>
              <a:rPr lang="en-US" sz="2400"/>
              <a:t>Non-antalgic, independent gait </a:t>
            </a:r>
          </a:p>
          <a:p>
            <a:r>
              <a:rPr lang="en-US" sz="2400"/>
              <a:t>Independent step over step stair climbing </a:t>
            </a:r>
          </a:p>
          <a:p>
            <a:r>
              <a:rPr lang="en-US" sz="2400"/>
              <a:t>Pain-free AROM </a:t>
            </a:r>
          </a:p>
          <a:p>
            <a:r>
              <a:rPr lang="en-US" sz="2400"/>
              <a:t>At least 4+/5 muscular performance based on MMT of all lower extremity </a:t>
            </a:r>
          </a:p>
          <a:p>
            <a:r>
              <a:rPr lang="en-US" sz="2400"/>
              <a:t>musculature. </a:t>
            </a:r>
          </a:p>
          <a:p>
            <a:r>
              <a:rPr lang="en-US" sz="2400"/>
              <a:t>Normal, age appropriate balance and proprioception. </a:t>
            </a:r>
          </a:p>
          <a:p>
            <a:r>
              <a:rPr lang="en-US" sz="2400"/>
              <a:t>Patient is independent with home exercise program. </a:t>
            </a: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91926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Acute pain after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Expected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Trauma of surgery</a:t>
            </a:r>
          </a:p>
          <a:p>
            <a:pPr lvl="1"/>
            <a:r>
              <a:rPr lang="en-US" dirty="0"/>
              <a:t>Tourniquet </a:t>
            </a:r>
          </a:p>
          <a:p>
            <a:pPr lvl="1"/>
            <a:r>
              <a:rPr lang="en-US" dirty="0"/>
              <a:t>Swelling</a:t>
            </a:r>
          </a:p>
          <a:p>
            <a:pPr lvl="1"/>
            <a:r>
              <a:rPr lang="en-US" dirty="0"/>
              <a:t>Inadequate pain meds</a:t>
            </a:r>
          </a:p>
          <a:p>
            <a:pPr lvl="1"/>
            <a:r>
              <a:rPr lang="en-US" dirty="0"/>
              <a:t>Overaggressive post op exercise</a:t>
            </a:r>
          </a:p>
          <a:p>
            <a:pPr lvl="1"/>
            <a:r>
              <a:rPr lang="en-US" dirty="0"/>
              <a:t>Not enough exercise </a:t>
            </a:r>
          </a:p>
          <a:p>
            <a:pPr lvl="1"/>
            <a:r>
              <a:rPr lang="en-US" dirty="0"/>
              <a:t>Not narcotic naive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72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Outpatient therapist will be seeing patients earlier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Outpatient total joints routinely performed</a:t>
            </a:r>
          </a:p>
          <a:p>
            <a:r>
              <a:rPr lang="en-US" dirty="0"/>
              <a:t>Significant reduction in SNF admissions</a:t>
            </a:r>
          </a:p>
          <a:p>
            <a:r>
              <a:rPr lang="en-US" dirty="0"/>
              <a:t>Decreased home health visits prior to transfer to outpatient</a:t>
            </a:r>
          </a:p>
          <a:p>
            <a:r>
              <a:rPr lang="en-US" dirty="0"/>
              <a:t>Therefore, will see patients with more pain then when then present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82058"/>
      </p:ext>
    </p:extLst>
  </p:cSld>
  <p:clrMapOvr>
    <a:masterClrMapping/>
  </p:clrMapOvr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ＭＳ Ｐゴシック"/>
        <a:cs typeface="Arial"/>
      </a:majorFont>
      <a:minorFont>
        <a:latin typeface="Tahom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297483</TotalTime>
  <Words>2081</Words>
  <Application>Microsoft Office PowerPoint</Application>
  <PresentationFormat>On-screen Show (4:3)</PresentationFormat>
  <Paragraphs>416</Paragraphs>
  <Slides>72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ＭＳ Ｐゴシック</vt:lpstr>
      <vt:lpstr>Arial</vt:lpstr>
      <vt:lpstr>Arial Narrow</vt:lpstr>
      <vt:lpstr>Smith&amp;NephewLF</vt:lpstr>
      <vt:lpstr>Tahoma</vt:lpstr>
      <vt:lpstr>Times New Roman</vt:lpstr>
      <vt:lpstr>Wingdings</vt:lpstr>
      <vt:lpstr>Ocean</vt:lpstr>
      <vt:lpstr>5th Annual Gulfcoast Orthopaedic Rehabilitation Conference </vt:lpstr>
      <vt:lpstr>Pain after a total knee, why do I have it?</vt:lpstr>
      <vt:lpstr>PowerPoint Presentation</vt:lpstr>
      <vt:lpstr>I had my knee replaced, why am I still in pain?</vt:lpstr>
      <vt:lpstr>All total knees are not created equal!!</vt:lpstr>
      <vt:lpstr>All total knees are not created equal!!</vt:lpstr>
      <vt:lpstr>All total knees are not created equal!!</vt:lpstr>
      <vt:lpstr>Acute pain after surgery</vt:lpstr>
      <vt:lpstr>Outpatient therapist will be seeing patients earlier…</vt:lpstr>
      <vt:lpstr>Subacute pain after surgery</vt:lpstr>
      <vt:lpstr>Subacute pain after surgery</vt:lpstr>
      <vt:lpstr>Atypical causes of post op pain</vt:lpstr>
      <vt:lpstr>Infection</vt:lpstr>
      <vt:lpstr>Arthrofibrosis (excessive scar tissue)</vt:lpstr>
      <vt:lpstr>Etiology of pain and stiffness after TKA</vt:lpstr>
      <vt:lpstr>Ligamentous balancing</vt:lpstr>
      <vt:lpstr>Ligamentous balancing</vt:lpstr>
      <vt:lpstr>Component malposition</vt:lpstr>
      <vt:lpstr>Component malalignment</vt:lpstr>
      <vt:lpstr>Patellofemoral causes</vt:lpstr>
      <vt:lpstr>Innacurate patellofemoral joint reconstruction</vt:lpstr>
      <vt:lpstr>Poor component sizing causes pain</vt:lpstr>
      <vt:lpstr>Causes of tight flexion gap (knee won’t bend)</vt:lpstr>
      <vt:lpstr>Poly wear and osteolysis (bone loss)</vt:lpstr>
      <vt:lpstr>Aseptic loosening</vt:lpstr>
      <vt:lpstr>Metal sensitivity</vt:lpstr>
      <vt:lpstr>Extraarticular causes of knee pain</vt:lpstr>
      <vt:lpstr>PowerPoint Presentation</vt:lpstr>
      <vt:lpstr>Causes of tight flexion gap (knee won’t bend)</vt:lpstr>
      <vt:lpstr>Causes of tight flexion gap (knee won’t bend)</vt:lpstr>
      <vt:lpstr>Causes of tight flexion gap (knee won’t bend)</vt:lpstr>
      <vt:lpstr>Causes of tight extension gap (knee won’t straighten)</vt:lpstr>
      <vt:lpstr>Causes of tight flexion and extension gap  </vt:lpstr>
      <vt:lpstr>When to go back to OR..</vt:lpstr>
      <vt:lpstr>Outpatient Joint Replacement</vt:lpstr>
      <vt:lpstr>Revision TKA – Get it right!</vt:lpstr>
      <vt:lpstr>PowerPoint Presentation</vt:lpstr>
      <vt:lpstr>All total knees are not created equal!!</vt:lpstr>
      <vt:lpstr>TKA attempts to return knee to normal anatomy</vt:lpstr>
      <vt:lpstr>How is technology helping improve outcomes?</vt:lpstr>
      <vt:lpstr>Changes in primary total knee replacement</vt:lpstr>
      <vt:lpstr>Quad Sparing Total Knee</vt:lpstr>
      <vt:lpstr>How is technology helping? Navigational choices for knee arthroplasty</vt:lpstr>
      <vt:lpstr>Why do we need these technologies?</vt:lpstr>
      <vt:lpstr>Navigational choices for knee arthroplasty</vt:lpstr>
      <vt:lpstr>Patient Specific Cutting Guides for UKA and TKA </vt:lpstr>
      <vt:lpstr>UKA - Patient Specific Cutting Blocks</vt:lpstr>
      <vt:lpstr>Design features</vt:lpstr>
      <vt:lpstr>PowerPoint Presentation</vt:lpstr>
      <vt:lpstr>Iassist Knee Navigation</vt:lpstr>
      <vt:lpstr>PowerPoint Presentation</vt:lpstr>
      <vt:lpstr>Iassist Knee Navigation</vt:lpstr>
      <vt:lpstr>Smart Knee Technology </vt:lpstr>
      <vt:lpstr>Thank You!</vt:lpstr>
      <vt:lpstr>Summary</vt:lpstr>
      <vt:lpstr>Thank You!</vt:lpstr>
      <vt:lpstr>Thank You!</vt:lpstr>
      <vt:lpstr>Breakdown of the Phases of TKA Rehab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Advances in Hip and Knee Replacements</dc:title>
  <dc:creator>Edward Stolarski, M.D.</dc:creator>
  <cp:lastModifiedBy>April Mason</cp:lastModifiedBy>
  <cp:revision>174</cp:revision>
  <cp:lastPrinted>2009-04-22T19:24:48Z</cp:lastPrinted>
  <dcterms:created xsi:type="dcterms:W3CDTF">2005-03-16T12:31:30Z</dcterms:created>
  <dcterms:modified xsi:type="dcterms:W3CDTF">2018-08-28T20:16:58Z</dcterms:modified>
</cp:coreProperties>
</file>