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316" r:id="rId17"/>
    <p:sldId id="273" r:id="rId18"/>
    <p:sldId id="276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306" r:id="rId29"/>
    <p:sldId id="310" r:id="rId30"/>
    <p:sldId id="286" r:id="rId31"/>
    <p:sldId id="307" r:id="rId32"/>
    <p:sldId id="287" r:id="rId33"/>
    <p:sldId id="288" r:id="rId34"/>
    <p:sldId id="315" r:id="rId35"/>
    <p:sldId id="31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FBB5-152B-4B24-89F9-90FC486D9F4B}" type="datetimeFigureOut">
              <a:rPr lang="en-US" smtClean="0"/>
              <a:pPr/>
              <a:t>8/28/2018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FE347-61D9-4D58-9A4B-59F74C69D7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News Gothic MT" charset="0"/>
              </a:rPr>
              <a:t>ACL Injuries</a:t>
            </a:r>
            <a:br>
              <a:rPr lang="en-US" dirty="0">
                <a:latin typeface="News Gothic MT" charset="0"/>
              </a:rPr>
            </a:br>
            <a:r>
              <a:rPr lang="en-US" dirty="0">
                <a:latin typeface="News Gothic MT" charset="0"/>
              </a:rPr>
              <a:t>Risk Factors, Prevention Strategies, and Surgical Techniques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05400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Clr>
                <a:srgbClr val="6FB7D7"/>
              </a:buClr>
              <a:buSzPct val="110000"/>
            </a:pPr>
            <a:r>
              <a:rPr lang="en-US" sz="1800" b="1" dirty="0">
                <a:solidFill>
                  <a:schemeClr val="tx1"/>
                </a:solidFill>
                <a:latin typeface="News Gothic MT" charset="0"/>
              </a:rPr>
              <a:t>Arthur Valadie, MD</a:t>
            </a:r>
          </a:p>
          <a:p>
            <a:pPr>
              <a:spcBef>
                <a:spcPts val="300"/>
              </a:spcBef>
              <a:buClr>
                <a:srgbClr val="6FB7D7"/>
              </a:buClr>
              <a:buSzPct val="110000"/>
            </a:pPr>
            <a:r>
              <a:rPr lang="en-US" sz="1800" b="1" dirty="0">
                <a:solidFill>
                  <a:schemeClr val="tx1"/>
                </a:solidFill>
                <a:latin typeface="News Gothic MT" charset="0"/>
              </a:rPr>
              <a:t>Coastal Orthopedics &amp; Sports Medicine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Extrinsic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Weather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Dry conditions increased risk (rugby study)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Playing surface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New turf may be better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Footwear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High traction may increase risk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Braces (knee)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controversial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Prophylactic Braces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 err="1">
                <a:latin typeface="News Gothic MT" charset="0"/>
              </a:rPr>
              <a:t>Teitz</a:t>
            </a:r>
            <a:r>
              <a:rPr lang="en-US" sz="2400" dirty="0">
                <a:latin typeface="News Gothic MT" charset="0"/>
              </a:rPr>
              <a:t> (1987), </a:t>
            </a:r>
            <a:r>
              <a:rPr lang="en-US" sz="2400" dirty="0" err="1">
                <a:latin typeface="News Gothic MT" charset="0"/>
              </a:rPr>
              <a:t>Rovere</a:t>
            </a:r>
            <a:r>
              <a:rPr lang="en-US" sz="2400" dirty="0">
                <a:latin typeface="News Gothic MT" charset="0"/>
              </a:rPr>
              <a:t> (1987)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College football players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Increased incidence of knee injuries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 err="1">
                <a:latin typeface="News Gothic MT" charset="0"/>
              </a:rPr>
              <a:t>Sitler</a:t>
            </a:r>
            <a:r>
              <a:rPr lang="en-US" sz="2400" dirty="0">
                <a:latin typeface="News Gothic MT" charset="0"/>
              </a:rPr>
              <a:t> (1990)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Intramural tackle football at US military academy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Randomized, prospective study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1396 athletes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Decreased incidence of injury (4 vs. 12)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Post-operative bracing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 err="1">
                <a:latin typeface="News Gothic MT" charset="0"/>
              </a:rPr>
              <a:t>McDevitt</a:t>
            </a:r>
            <a:r>
              <a:rPr lang="en-US" sz="2400" dirty="0">
                <a:latin typeface="News Gothic MT" charset="0"/>
              </a:rPr>
              <a:t> (2004)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100 ACL reconstructions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No difference in risk of re-injury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Data is mixed</a:t>
            </a:r>
          </a:p>
          <a:p>
            <a:pPr marL="1085850" lvl="2" indent="-336550">
              <a:spcBef>
                <a:spcPts val="600"/>
              </a:spcBef>
              <a:buSzPct val="110000"/>
            </a:pPr>
            <a:r>
              <a:rPr lang="en-US" sz="2000" dirty="0">
                <a:latin typeface="News Gothic MT" charset="0"/>
              </a:rPr>
              <a:t>Lowe (JAAOS-2017)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Bottom line: we don’t know</a:t>
            </a:r>
          </a:p>
          <a:p>
            <a:pPr marL="749300" lvl="2" indent="0">
              <a:spcBef>
                <a:spcPts val="600"/>
              </a:spcBef>
              <a:buSzPct val="110000"/>
              <a:buNone/>
            </a:pPr>
            <a:endParaRPr lang="en-US" sz="2000" dirty="0">
              <a:latin typeface="News Gothic MT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Anatomic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Q angle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Basketball players with knee injuries had higher Q-angles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Females have a Q-angle 2-6 degrees greater than males</a:t>
            </a:r>
          </a:p>
          <a:p>
            <a:pPr marL="685800" lvl="1" indent="-336550">
              <a:spcBef>
                <a:spcPts val="600"/>
              </a:spcBef>
              <a:buSzPct val="110000"/>
              <a:buNone/>
            </a:pP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 err="1">
                <a:latin typeface="News Gothic MT" charset="0"/>
              </a:rPr>
              <a:t>Shambaugh</a:t>
            </a:r>
            <a:r>
              <a:rPr lang="en-US" sz="2400" dirty="0">
                <a:latin typeface="News Gothic MT" charset="0"/>
              </a:rPr>
              <a:t> 1991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 err="1">
                <a:latin typeface="News Gothic MT" charset="0"/>
              </a:rPr>
              <a:t>Posthumus</a:t>
            </a:r>
            <a:r>
              <a:rPr lang="en-US" sz="2400" dirty="0">
                <a:latin typeface="News Gothic MT" charset="0"/>
              </a:rPr>
              <a:t>, 2009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Anatomic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Notch width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Mixed data but multiple studies suggest an association between narrow notch width and ACL injury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 err="1">
                <a:latin typeface="News Gothic MT" charset="0"/>
              </a:rPr>
              <a:t>Arent</a:t>
            </a:r>
            <a:r>
              <a:rPr lang="en-US" sz="2200" dirty="0">
                <a:latin typeface="News Gothic MT" charset="0"/>
              </a:rPr>
              <a:t> (2001), </a:t>
            </a:r>
            <a:r>
              <a:rPr lang="en-US" sz="2200" dirty="0" err="1">
                <a:latin typeface="News Gothic MT" charset="0"/>
              </a:rPr>
              <a:t>Souryal</a:t>
            </a:r>
            <a:r>
              <a:rPr lang="en-US" sz="2200" dirty="0">
                <a:latin typeface="News Gothic MT" charset="0"/>
              </a:rPr>
              <a:t> (1993), </a:t>
            </a:r>
            <a:r>
              <a:rPr lang="en-US" sz="2200" dirty="0" err="1">
                <a:latin typeface="News Gothic MT" charset="0"/>
              </a:rPr>
              <a:t>LaPrade</a:t>
            </a:r>
            <a:r>
              <a:rPr lang="en-US" sz="2200" dirty="0">
                <a:latin typeface="News Gothic MT" charset="0"/>
              </a:rPr>
              <a:t> (1994)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Notch width may predict size of ACL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2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You can’t pick your parents!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Anatomic Risk Factors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4525963"/>
          </a:xfrm>
        </p:spPr>
        <p:txBody>
          <a:bodyPr/>
          <a:lstStyle/>
          <a:p>
            <a:r>
              <a:rPr lang="en-US" sz="2400" dirty="0" err="1">
                <a:latin typeface="News Gothic MT"/>
                <a:ea typeface="ＭＳ Ｐゴシック" charset="-128"/>
              </a:rPr>
              <a:t>Tibial</a:t>
            </a:r>
            <a:r>
              <a:rPr lang="en-US" sz="2400" dirty="0">
                <a:latin typeface="News Gothic MT"/>
                <a:ea typeface="ＭＳ Ｐゴシック" charset="-128"/>
              </a:rPr>
              <a:t> Slope</a:t>
            </a:r>
          </a:p>
          <a:p>
            <a:pPr lvl="1"/>
            <a:r>
              <a:rPr lang="en-US" sz="2400" dirty="0">
                <a:latin typeface="News Gothic MT"/>
              </a:rPr>
              <a:t>Some evidence that increased </a:t>
            </a:r>
            <a:r>
              <a:rPr lang="en-US" sz="2400" dirty="0" err="1">
                <a:latin typeface="News Gothic MT"/>
              </a:rPr>
              <a:t>tibial</a:t>
            </a:r>
            <a:r>
              <a:rPr lang="en-US" sz="2400" dirty="0">
                <a:latin typeface="News Gothic MT"/>
              </a:rPr>
              <a:t> slope may increase ACL injury risk</a:t>
            </a:r>
          </a:p>
          <a:p>
            <a:pPr lvl="1"/>
            <a:r>
              <a:rPr lang="en-US" sz="2400" dirty="0">
                <a:latin typeface="News Gothic MT"/>
              </a:rPr>
              <a:t>Solution?</a:t>
            </a:r>
          </a:p>
          <a:p>
            <a:endParaRPr lang="en-US" dirty="0"/>
          </a:p>
        </p:txBody>
      </p:sp>
      <p:pic>
        <p:nvPicPr>
          <p:cNvPr id="4" name="Content Placeholder 6" descr="tibialslope.JPG"/>
          <p:cNvPicPr>
            <a:picLocks noChangeAspect="1"/>
          </p:cNvPicPr>
          <p:nvPr/>
        </p:nvPicPr>
        <p:blipFill>
          <a:blip r:embed="rId2"/>
          <a:srcRect l="-18011" r="-18011"/>
          <a:stretch>
            <a:fillRect/>
          </a:stretch>
        </p:blipFill>
        <p:spPr>
          <a:xfrm>
            <a:off x="4648200" y="1524000"/>
            <a:ext cx="3840162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D4391-9FF2-AF45-B9A6-24FBDE89B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Anatomic Risk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920AB-62B0-564C-87AB-469A1E731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Generalized ligamentous laxity</a:t>
            </a:r>
          </a:p>
          <a:p>
            <a:r>
              <a:rPr lang="en-US" dirty="0"/>
              <a:t>Knee hyperextension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(Myer 2008, Ramesh 2005)</a:t>
            </a:r>
          </a:p>
        </p:txBody>
      </p:sp>
    </p:spTree>
    <p:extLst>
      <p:ext uri="{BB962C8B-B14F-4D97-AF65-F5344CB8AC3E}">
        <p14:creationId xmlns:p14="http://schemas.microsoft.com/office/powerpoint/2010/main" val="1202312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Hormonal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Animal studies show hormonal influence on ligament strength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Human study suggests hormonal influence on ACL fibroblast metabolism and collagen synthesis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Several studies demonstrate increased AP knee laxity during certain phases of the menstrual cycle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Clinical implications yet to be determined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Familial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 err="1">
                <a:latin typeface="News Gothic MT" charset="0"/>
              </a:rPr>
              <a:t>Harner</a:t>
            </a:r>
            <a:r>
              <a:rPr lang="en-US" sz="2400" dirty="0">
                <a:latin typeface="News Gothic MT" charset="0"/>
              </a:rPr>
              <a:t> (1994), Flynn (2005)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There appears to be a familial tendency toward ACL tears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Family members of patients with a history of ACL tears (esp. bilateral) had increased risk of ACL injury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Neuromuscular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Altered movement patterns may increase risk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These appears to be more common in females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Landing with:</a:t>
            </a:r>
          </a:p>
          <a:p>
            <a:pPr marL="968375" lvl="2" indent="-282575">
              <a:spcBef>
                <a:spcPts val="600"/>
              </a:spcBef>
              <a:buSzPct val="110000"/>
            </a:pPr>
            <a:r>
              <a:rPr lang="en-US" dirty="0">
                <a:latin typeface="News Gothic MT" charset="0"/>
              </a:rPr>
              <a:t>Less hip/knee flexion</a:t>
            </a:r>
          </a:p>
          <a:p>
            <a:pPr marL="968375" lvl="2" indent="-282575">
              <a:spcBef>
                <a:spcPts val="600"/>
              </a:spcBef>
              <a:buSzPct val="110000"/>
            </a:pPr>
            <a:r>
              <a:rPr lang="en-US" dirty="0">
                <a:latin typeface="News Gothic MT" charset="0"/>
              </a:rPr>
              <a:t>More knee </a:t>
            </a:r>
            <a:r>
              <a:rPr lang="en-US" dirty="0" err="1">
                <a:latin typeface="News Gothic MT" charset="0"/>
              </a:rPr>
              <a:t>valgus</a:t>
            </a:r>
            <a:endParaRPr lang="en-US" dirty="0">
              <a:latin typeface="News Gothic MT" charset="0"/>
            </a:endParaRPr>
          </a:p>
          <a:p>
            <a:pPr marL="968375" lvl="2" indent="-282575">
              <a:spcBef>
                <a:spcPts val="600"/>
              </a:spcBef>
              <a:buSzPct val="110000"/>
            </a:pPr>
            <a:r>
              <a:rPr lang="en-US" dirty="0">
                <a:latin typeface="News Gothic MT" charset="0"/>
              </a:rPr>
              <a:t>More IR of hip</a:t>
            </a:r>
          </a:p>
          <a:p>
            <a:pPr marL="968375" lvl="2" indent="-282575">
              <a:spcBef>
                <a:spcPts val="600"/>
              </a:spcBef>
              <a:buSzPct val="110000"/>
            </a:pPr>
            <a:r>
              <a:rPr lang="en-US" dirty="0">
                <a:latin typeface="News Gothic MT" charset="0"/>
              </a:rPr>
              <a:t>More ER of tibia</a:t>
            </a:r>
          </a:p>
          <a:p>
            <a:pPr marL="968375" lvl="2" indent="-282575">
              <a:spcBef>
                <a:spcPts val="600"/>
              </a:spcBef>
              <a:buSzPct val="110000"/>
            </a:pPr>
            <a:r>
              <a:rPr lang="en-US" dirty="0">
                <a:latin typeface="News Gothic MT" charset="0"/>
              </a:rPr>
              <a:t>Less knee joint stiffness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Goals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Understand demographics of ACL injuries</a:t>
            </a:r>
          </a:p>
          <a:p>
            <a:r>
              <a:rPr lang="en-US" sz="2400" dirty="0">
                <a:latin typeface="News Gothic MT"/>
                <a:ea typeface="ＭＳ Ｐゴシック" charset="-128"/>
              </a:rPr>
              <a:t>Understand risk factors for ACL injury</a:t>
            </a:r>
          </a:p>
          <a:p>
            <a:r>
              <a:rPr lang="en-US" sz="2400" dirty="0">
                <a:latin typeface="News Gothic MT"/>
                <a:ea typeface="ＭＳ Ｐゴシック" charset="-128"/>
              </a:rPr>
              <a:t>Discuss prevention strategies</a:t>
            </a:r>
          </a:p>
          <a:p>
            <a:r>
              <a:rPr lang="en-US" sz="2400" dirty="0">
                <a:latin typeface="News Gothic MT"/>
                <a:ea typeface="ＭＳ Ｐゴシック" charset="-128"/>
              </a:rPr>
              <a:t>Surgical current concepts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Neuromuscular 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Altered muscle activation patterns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Quad dominant pattern with loading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Fatigue may increase ACL loading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2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Females appear to be more quad dominant than males after puberty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Injury Biomechanics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000" dirty="0">
                <a:latin typeface="News Gothic MT" charset="0"/>
              </a:rPr>
              <a:t>Negative factors on dynamic muscle control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000" dirty="0">
                <a:latin typeface="News Gothic MT" charset="0"/>
              </a:rPr>
              <a:t>Fatigue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000" dirty="0">
                <a:latin typeface="News Gothic MT" charset="0"/>
              </a:rPr>
              <a:t>Muscle imbalance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000" dirty="0">
                <a:latin typeface="News Gothic MT" charset="0"/>
              </a:rPr>
              <a:t>Unanticipated cutting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000" dirty="0">
                <a:latin typeface="News Gothic MT" charset="0"/>
              </a:rPr>
              <a:t>Straight landing posture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Injury Biomechanics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Positive factors on dynamic muscle control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Anticipation of cutting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Maximal muscle co-contraction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Deceased time to peak torque for voluntary muscle contraction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May be enhanced by training!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Prevention Strategies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12 prevention programs have published data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Combinations of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Strengthening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Flexibility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Agility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 err="1">
                <a:latin typeface="News Gothic MT" charset="0"/>
              </a:rPr>
              <a:t>Plyometrics</a:t>
            </a:r>
            <a:endParaRPr lang="en-US" sz="2400" dirty="0">
              <a:latin typeface="News Gothic MT" charset="0"/>
            </a:endParaRP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Conditioning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Risk awareness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Prevention Strategies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Variable quality of studies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Most report a decreased rate of knee injury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None had an increased risk of injury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Most studies involved females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Prevention Strategies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Studies:</a:t>
            </a:r>
          </a:p>
          <a:p>
            <a:pPr lvl="1"/>
            <a:r>
              <a:rPr lang="en-US" sz="2400" dirty="0">
                <a:latin typeface="News Gothic MT"/>
              </a:rPr>
              <a:t>Hewitt (1999): 72% decrease in ACL injuries </a:t>
            </a:r>
          </a:p>
          <a:p>
            <a:pPr lvl="1"/>
            <a:r>
              <a:rPr lang="en-US" sz="2400" dirty="0">
                <a:latin typeface="News Gothic MT"/>
              </a:rPr>
              <a:t>Gilchrist (2008):  3.3X fewer non-contact ACL injuries</a:t>
            </a:r>
          </a:p>
          <a:p>
            <a:pPr lvl="1"/>
            <a:r>
              <a:rPr lang="en-US" sz="2400" dirty="0">
                <a:latin typeface="News Gothic MT"/>
              </a:rPr>
              <a:t>Mandelbaum (2005): 74%-88% reduction in ACL tears </a:t>
            </a:r>
          </a:p>
          <a:p>
            <a:pPr lvl="1"/>
            <a:r>
              <a:rPr lang="en-US" sz="2400" dirty="0">
                <a:latin typeface="News Gothic MT"/>
              </a:rPr>
              <a:t>Hewitt (2006):  meta-analysis of prevention programs </a:t>
            </a:r>
          </a:p>
          <a:p>
            <a:pPr lvl="2"/>
            <a:r>
              <a:rPr lang="en-US" dirty="0">
                <a:latin typeface="News Gothic MT"/>
              </a:rPr>
              <a:t>3 of 6 studies showed significant decrease in ACL tears with neuromuscular prevention 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Prevention Strategies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Components of a successful prevention program</a:t>
            </a:r>
          </a:p>
          <a:p>
            <a:pPr marL="806450" lvl="1" indent="-349250">
              <a:spcBef>
                <a:spcPts val="20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At least 10 minutes 3 times/week for 8 wks</a:t>
            </a:r>
          </a:p>
          <a:p>
            <a:pPr marL="806450" lvl="1" indent="-349250">
              <a:spcBef>
                <a:spcPts val="20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Start during pre-season</a:t>
            </a:r>
          </a:p>
          <a:p>
            <a:pPr marL="806450" lvl="1" indent="-349250">
              <a:spcBef>
                <a:spcPts val="20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Perform during warm-up</a:t>
            </a:r>
          </a:p>
          <a:p>
            <a:pPr marL="806450" lvl="1" indent="-349250">
              <a:spcBef>
                <a:spcPts val="2000"/>
              </a:spcBef>
              <a:buSzPct val="110000"/>
              <a:buFont typeface="Arial" pitchFamily="34" charset="0"/>
              <a:buChar char="•"/>
            </a:pPr>
            <a:r>
              <a:rPr lang="en-US" sz="2400" dirty="0">
                <a:latin typeface="News Gothic MT" charset="0"/>
              </a:rPr>
              <a:t>Maintain over long term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Surgical Management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Graft choice</a:t>
            </a:r>
          </a:p>
          <a:p>
            <a:r>
              <a:rPr lang="en-US" sz="2400" dirty="0" err="1">
                <a:latin typeface="News Gothic MT"/>
                <a:ea typeface="ＭＳ Ｐゴシック" charset="-128"/>
              </a:rPr>
              <a:t>Autograft</a:t>
            </a:r>
            <a:endParaRPr lang="en-US" sz="2400" dirty="0">
              <a:latin typeface="News Gothic MT"/>
              <a:ea typeface="ＭＳ Ｐゴシック" charset="-128"/>
            </a:endParaRPr>
          </a:p>
          <a:p>
            <a:pPr lvl="1"/>
            <a:r>
              <a:rPr lang="en-US" sz="2400" dirty="0">
                <a:latin typeface="News Gothic MT"/>
              </a:rPr>
              <a:t>Bone-patellar tendon-bone (BTB)</a:t>
            </a:r>
          </a:p>
          <a:p>
            <a:pPr lvl="1"/>
            <a:r>
              <a:rPr lang="en-US" sz="2400" dirty="0">
                <a:latin typeface="News Gothic MT"/>
              </a:rPr>
              <a:t>Quadrupled hamstring</a:t>
            </a:r>
          </a:p>
          <a:p>
            <a:pPr lvl="1"/>
            <a:r>
              <a:rPr lang="en-US" sz="2400" dirty="0">
                <a:latin typeface="News Gothic MT"/>
              </a:rPr>
              <a:t>Quadriceps tendon</a:t>
            </a:r>
          </a:p>
          <a:p>
            <a:r>
              <a:rPr lang="en-US" sz="2400" dirty="0">
                <a:latin typeface="News Gothic MT"/>
                <a:ea typeface="ＭＳ Ｐゴシック" charset="-128"/>
              </a:rPr>
              <a:t>Allograft</a:t>
            </a:r>
          </a:p>
          <a:p>
            <a:pPr lvl="1"/>
            <a:r>
              <a:rPr lang="en-US" sz="2400" dirty="0">
                <a:latin typeface="News Gothic MT"/>
              </a:rPr>
              <a:t>BTB</a:t>
            </a:r>
          </a:p>
          <a:p>
            <a:pPr lvl="1"/>
            <a:r>
              <a:rPr lang="en-US" sz="2400" dirty="0" err="1">
                <a:latin typeface="News Gothic MT"/>
              </a:rPr>
              <a:t>Tibialis</a:t>
            </a:r>
            <a:r>
              <a:rPr lang="en-US" sz="2400" dirty="0">
                <a:latin typeface="News Gothic MT"/>
              </a:rPr>
              <a:t> anterior</a:t>
            </a:r>
          </a:p>
          <a:p>
            <a:pPr lvl="1"/>
            <a:r>
              <a:rPr lang="en-US" sz="2400" dirty="0">
                <a:latin typeface="News Gothic MT"/>
              </a:rPr>
              <a:t>Achilles tendon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>
                <a:latin typeface="News Gothic MT"/>
                <a:ea typeface="ＭＳ Ｐゴシック" charset="-128"/>
              </a:rPr>
              <a:t>Autograft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Advantages</a:t>
            </a:r>
          </a:p>
          <a:p>
            <a:pPr lvl="1"/>
            <a:r>
              <a:rPr lang="en-US" dirty="0">
                <a:latin typeface="News Gothic MT"/>
              </a:rPr>
              <a:t>Lower re-tear rate</a:t>
            </a:r>
            <a:endParaRPr lang="en-US" sz="2400" dirty="0">
              <a:latin typeface="News Gothic MT"/>
            </a:endParaRPr>
          </a:p>
          <a:p>
            <a:pPr lvl="1"/>
            <a:r>
              <a:rPr lang="en-US" dirty="0">
                <a:latin typeface="News Gothic MT"/>
              </a:rPr>
              <a:t>Gold standard</a:t>
            </a:r>
          </a:p>
          <a:p>
            <a:pPr lvl="1"/>
            <a:r>
              <a:rPr lang="en-US" dirty="0">
                <a:latin typeface="News Gothic MT"/>
              </a:rPr>
              <a:t>More stability</a:t>
            </a:r>
          </a:p>
          <a:p>
            <a:pPr lvl="1"/>
            <a:r>
              <a:rPr lang="en-US" dirty="0">
                <a:latin typeface="News Gothic MT"/>
              </a:rPr>
              <a:t>No risk of disease transmission</a:t>
            </a:r>
          </a:p>
          <a:p>
            <a:pPr lvl="1"/>
            <a:r>
              <a:rPr lang="en-US" dirty="0">
                <a:latin typeface="News Gothic MT"/>
              </a:rPr>
              <a:t>Low cost</a:t>
            </a:r>
          </a:p>
          <a:p>
            <a:pPr lvl="1"/>
            <a:r>
              <a:rPr lang="en-US" dirty="0">
                <a:latin typeface="News Gothic MT"/>
              </a:rPr>
              <a:t>Fast graft incorporation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Disadvantages</a:t>
            </a:r>
          </a:p>
          <a:p>
            <a:pPr lvl="1"/>
            <a:r>
              <a:rPr lang="en-US" dirty="0">
                <a:latin typeface="News Gothic MT"/>
              </a:rPr>
              <a:t>Donor site morbidity</a:t>
            </a:r>
          </a:p>
          <a:p>
            <a:pPr lvl="2"/>
            <a:r>
              <a:rPr lang="en-US" sz="2400" dirty="0" err="1">
                <a:latin typeface="News Gothic MT"/>
              </a:rPr>
              <a:t>Cosmesis</a:t>
            </a:r>
            <a:endParaRPr lang="en-US" sz="2400" dirty="0">
              <a:latin typeface="News Gothic MT"/>
            </a:endParaRPr>
          </a:p>
          <a:p>
            <a:pPr lvl="2"/>
            <a:r>
              <a:rPr lang="en-US" sz="2400" dirty="0">
                <a:latin typeface="News Gothic MT"/>
              </a:rPr>
              <a:t>Post-op pain</a:t>
            </a:r>
          </a:p>
          <a:p>
            <a:pPr lvl="1"/>
            <a:r>
              <a:rPr lang="en-US" dirty="0">
                <a:latin typeface="News Gothic MT"/>
              </a:rPr>
              <a:t>Harvest time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Allograft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Advantages</a:t>
            </a:r>
          </a:p>
          <a:p>
            <a:pPr lvl="1"/>
            <a:r>
              <a:rPr lang="en-US" dirty="0">
                <a:latin typeface="News Gothic MT"/>
              </a:rPr>
              <a:t>No donor site morbidity</a:t>
            </a:r>
          </a:p>
          <a:p>
            <a:pPr lvl="1"/>
            <a:r>
              <a:rPr lang="en-US" dirty="0">
                <a:latin typeface="News Gothic MT"/>
              </a:rPr>
              <a:t>Better </a:t>
            </a:r>
            <a:r>
              <a:rPr lang="en-US" dirty="0" err="1">
                <a:latin typeface="News Gothic MT"/>
              </a:rPr>
              <a:t>cosmesis</a:t>
            </a:r>
            <a:endParaRPr lang="en-US" dirty="0">
              <a:latin typeface="News Gothic MT"/>
            </a:endParaRPr>
          </a:p>
          <a:p>
            <a:pPr lvl="1"/>
            <a:r>
              <a:rPr lang="en-US" dirty="0">
                <a:latin typeface="News Gothic MT"/>
              </a:rPr>
              <a:t>Less post-op pain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Disadvantages</a:t>
            </a:r>
          </a:p>
          <a:p>
            <a:pPr lvl="1"/>
            <a:r>
              <a:rPr lang="en-US" dirty="0">
                <a:latin typeface="News Gothic MT"/>
              </a:rPr>
              <a:t>Higher failure rate</a:t>
            </a:r>
            <a:endParaRPr lang="en-US" sz="2400" dirty="0">
              <a:latin typeface="News Gothic MT"/>
            </a:endParaRPr>
          </a:p>
          <a:p>
            <a:pPr lvl="1"/>
            <a:r>
              <a:rPr lang="en-US" dirty="0">
                <a:latin typeface="News Gothic MT"/>
              </a:rPr>
              <a:t>Cost</a:t>
            </a:r>
          </a:p>
          <a:p>
            <a:pPr lvl="1"/>
            <a:r>
              <a:rPr lang="en-US" dirty="0">
                <a:latin typeface="News Gothic MT"/>
              </a:rPr>
              <a:t>Availability</a:t>
            </a:r>
          </a:p>
          <a:p>
            <a:pPr lvl="1"/>
            <a:r>
              <a:rPr lang="en-US" dirty="0">
                <a:latin typeface="News Gothic MT"/>
              </a:rPr>
              <a:t>Risk of disease transmission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Demographics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&gt;200,000 ACL injuries in US annually</a:t>
            </a:r>
          </a:p>
          <a:p>
            <a:pPr marL="685800" lvl="1" indent="-336550">
              <a:spcBef>
                <a:spcPts val="600"/>
              </a:spcBef>
              <a:buSzPct val="110000"/>
              <a:buFont typeface="Arial" pitchFamily="34" charset="0"/>
              <a:buChar char="•"/>
            </a:pPr>
            <a:r>
              <a:rPr lang="en-US" sz="2200" dirty="0">
                <a:latin typeface="News Gothic MT" charset="0"/>
              </a:rPr>
              <a:t>Greater than 50% in young athletes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100,000 ACL reconstructions annually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Approximately $1 billion expenditures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News Gothic MT"/>
                <a:ea typeface="ＭＳ Ｐゴシック" charset="-128"/>
              </a:rPr>
              <a:t>Graft selection</a:t>
            </a:r>
            <a:endParaRPr lang="en-US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Individualized graft selection</a:t>
            </a:r>
          </a:p>
          <a:p>
            <a:pPr lvl="1"/>
            <a:r>
              <a:rPr lang="en-US" sz="2400" dirty="0">
                <a:latin typeface="News Gothic MT"/>
              </a:rPr>
              <a:t>Based on:</a:t>
            </a:r>
          </a:p>
          <a:p>
            <a:pPr lvl="2"/>
            <a:r>
              <a:rPr lang="en-US" sz="2000" dirty="0">
                <a:latin typeface="News Gothic MT"/>
              </a:rPr>
              <a:t>Age</a:t>
            </a:r>
          </a:p>
          <a:p>
            <a:pPr lvl="2"/>
            <a:r>
              <a:rPr lang="en-US" sz="2000" dirty="0">
                <a:latin typeface="News Gothic MT"/>
              </a:rPr>
              <a:t>Activity level</a:t>
            </a:r>
          </a:p>
          <a:p>
            <a:pPr lvl="2"/>
            <a:r>
              <a:rPr lang="en-US" sz="2000" dirty="0">
                <a:latin typeface="News Gothic MT"/>
              </a:rPr>
              <a:t>Male vs female?</a:t>
            </a:r>
          </a:p>
          <a:p>
            <a:pPr lvl="2"/>
            <a:r>
              <a:rPr lang="en-US" sz="2000" dirty="0">
                <a:latin typeface="News Gothic MT"/>
              </a:rPr>
              <a:t>Previous surgery</a:t>
            </a:r>
          </a:p>
          <a:p>
            <a:pPr lvl="2"/>
            <a:r>
              <a:rPr lang="en-US" sz="2000" dirty="0">
                <a:latin typeface="News Gothic MT"/>
              </a:rPr>
              <a:t>Anatomy (patella </a:t>
            </a:r>
            <a:r>
              <a:rPr lang="en-US" sz="2000" dirty="0" err="1">
                <a:latin typeface="News Gothic MT"/>
              </a:rPr>
              <a:t>alta</a:t>
            </a:r>
            <a:r>
              <a:rPr lang="en-US" sz="2000" dirty="0">
                <a:latin typeface="News Gothic MT"/>
              </a:rPr>
              <a:t>, Osgood-</a:t>
            </a:r>
            <a:r>
              <a:rPr lang="en-US" sz="2000" dirty="0" err="1">
                <a:latin typeface="News Gothic MT"/>
              </a:rPr>
              <a:t>Schlatters</a:t>
            </a:r>
            <a:r>
              <a:rPr lang="en-US" sz="2000" dirty="0">
                <a:latin typeface="News Gothic MT"/>
              </a:rPr>
              <a:t>, </a:t>
            </a:r>
            <a:r>
              <a:rPr lang="en-US" sz="2000" dirty="0" err="1">
                <a:latin typeface="News Gothic MT"/>
              </a:rPr>
              <a:t>etc</a:t>
            </a:r>
            <a:r>
              <a:rPr lang="en-US" sz="2000">
                <a:latin typeface="News Gothic MT"/>
              </a:rPr>
              <a:t>)</a:t>
            </a:r>
            <a:endParaRPr lang="en-US" sz="2000" dirty="0">
              <a:latin typeface="News Gothic MT"/>
            </a:endParaRPr>
          </a:p>
          <a:p>
            <a:pPr lvl="2"/>
            <a:endParaRPr lang="en-US" sz="2000" dirty="0">
              <a:latin typeface="News Gothic MT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Tunnel Position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</a:rPr>
              <a:t>“</a:t>
            </a:r>
            <a:r>
              <a:rPr lang="en-US" sz="2400" dirty="0">
                <a:latin typeface="News Gothic MT"/>
                <a:ea typeface="ＭＳ Ｐゴシック" charset="-128"/>
              </a:rPr>
              <a:t>Anatomic” tunnel placement</a:t>
            </a:r>
          </a:p>
          <a:p>
            <a:pPr lvl="1"/>
            <a:r>
              <a:rPr lang="en-US" sz="2400" dirty="0">
                <a:latin typeface="News Gothic MT"/>
              </a:rPr>
              <a:t>Shift away from trans-</a:t>
            </a:r>
            <a:r>
              <a:rPr lang="en-US" sz="2400" dirty="0" err="1">
                <a:latin typeface="News Gothic MT"/>
              </a:rPr>
              <a:t>tibial</a:t>
            </a:r>
            <a:r>
              <a:rPr lang="en-US" sz="2400" dirty="0">
                <a:latin typeface="News Gothic MT"/>
              </a:rPr>
              <a:t> femoral tunnel drilling to independent tunnel drilling</a:t>
            </a:r>
          </a:p>
          <a:p>
            <a:pPr lvl="2"/>
            <a:r>
              <a:rPr lang="en-US" dirty="0">
                <a:latin typeface="News Gothic MT"/>
              </a:rPr>
              <a:t>Accessory </a:t>
            </a:r>
            <a:r>
              <a:rPr lang="en-US" dirty="0" err="1">
                <a:latin typeface="News Gothic MT"/>
              </a:rPr>
              <a:t>anteromedial</a:t>
            </a:r>
            <a:r>
              <a:rPr lang="en-US" dirty="0">
                <a:latin typeface="News Gothic MT"/>
              </a:rPr>
              <a:t> portal</a:t>
            </a:r>
          </a:p>
          <a:p>
            <a:pPr lvl="2"/>
            <a:r>
              <a:rPr lang="en-US" dirty="0">
                <a:latin typeface="News Gothic MT"/>
              </a:rPr>
              <a:t>Retro-drilling</a:t>
            </a:r>
          </a:p>
          <a:p>
            <a:pPr lvl="2"/>
            <a:r>
              <a:rPr lang="en-US" dirty="0">
                <a:latin typeface="News Gothic MT"/>
              </a:rPr>
              <a:t>Curved reamers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Anatomic femoral tunnel</a:t>
            </a:r>
            <a:endParaRPr lang="en-US" sz="4800" dirty="0">
              <a:latin typeface="News Gothic MT"/>
            </a:endParaRPr>
          </a:p>
        </p:txBody>
      </p:sp>
      <p:pic>
        <p:nvPicPr>
          <p:cNvPr id="4" name="Content Placeholder 3" descr="femoraltunnel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9435" r="-19435"/>
          <a:stretch>
            <a:fillRect/>
          </a:stretch>
        </p:blipFill>
        <p:spPr>
          <a:xfrm>
            <a:off x="381000" y="1447800"/>
            <a:ext cx="8229600" cy="40386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Surgical Management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News Gothic MT"/>
                <a:ea typeface="ＭＳ Ｐゴシック" charset="-128"/>
              </a:rPr>
              <a:t>Single vs. Double bundle</a:t>
            </a:r>
          </a:p>
          <a:p>
            <a:pPr lvl="1"/>
            <a:r>
              <a:rPr lang="en-US" sz="2400" dirty="0">
                <a:latin typeface="News Gothic MT"/>
              </a:rPr>
              <a:t>Attempts to duplicate the 2 bundles of native ACL</a:t>
            </a:r>
          </a:p>
          <a:p>
            <a:pPr lvl="1"/>
            <a:r>
              <a:rPr lang="en-US" sz="2400" dirty="0">
                <a:latin typeface="News Gothic MT"/>
              </a:rPr>
              <a:t>Laboratory studies show better rotational stability with double bundle</a:t>
            </a:r>
          </a:p>
          <a:p>
            <a:pPr lvl="1"/>
            <a:r>
              <a:rPr lang="en-US" sz="2400" dirty="0">
                <a:latin typeface="News Gothic MT"/>
              </a:rPr>
              <a:t>No clear clinical advantage proven yet</a:t>
            </a:r>
          </a:p>
          <a:p>
            <a:pPr lvl="1"/>
            <a:r>
              <a:rPr lang="en-US" sz="2400" dirty="0">
                <a:latin typeface="News Gothic MT"/>
              </a:rPr>
              <a:t>Still controversial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ACL tears are a significant health problem with high cost to society</a:t>
            </a:r>
          </a:p>
          <a:p>
            <a:r>
              <a:rPr lang="en-US" dirty="0"/>
              <a:t>Females at higher risk for a variety of reasons</a:t>
            </a:r>
          </a:p>
          <a:p>
            <a:r>
              <a:rPr lang="en-US" dirty="0"/>
              <a:t>Prevention strategies do appear to make a difference</a:t>
            </a:r>
          </a:p>
          <a:p>
            <a:r>
              <a:rPr lang="en-US" dirty="0"/>
              <a:t>Reconstructions trending toward anatomic techniques with </a:t>
            </a:r>
            <a:r>
              <a:rPr lang="en-US" dirty="0" err="1"/>
              <a:t>autograft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sz="5300" dirty="0">
                <a:latin typeface="News Gothic MT" charset="0"/>
                <a:ea typeface="ＭＳ Ｐゴシック" charset="-128"/>
                <a:cs typeface="+mn-cs"/>
              </a:rPr>
              <a:t>Consequences of ACL </a:t>
            </a:r>
            <a:r>
              <a:rPr lang="en-US" sz="4900" dirty="0">
                <a:latin typeface="News Gothic MT" charset="0"/>
                <a:ea typeface="ＭＳ Ｐゴシック" charset="-128"/>
                <a:cs typeface="+mn-cs"/>
              </a:rPr>
              <a:t>injuries</a:t>
            </a:r>
            <a:br>
              <a:rPr lang="en-US" sz="4600" dirty="0">
                <a:solidFill>
                  <a:srgbClr val="2C7C9F"/>
                </a:solidFill>
                <a:latin typeface="News Gothic MT" charset="0"/>
                <a:ea typeface="ＭＳ Ｐゴシック" charset="-128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Economic cost of care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Missed work/school/sports/scholarships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400" dirty="0">
                <a:latin typeface="News Gothic MT" charset="0"/>
              </a:rPr>
              <a:t>Post-traumatic arthritis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Post-traumatic arthritis</a:t>
            </a:r>
            <a:endParaRPr lang="en-US" sz="4800" dirty="0">
              <a:latin typeface="News Gothic MT"/>
            </a:endParaRPr>
          </a:p>
        </p:txBody>
      </p:sp>
      <p:pic>
        <p:nvPicPr>
          <p:cNvPr id="4" name="Content Placeholder 3" descr="bonebruise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9435" r="-19435"/>
          <a:stretch>
            <a:fillRect/>
          </a:stretch>
        </p:blipFill>
        <p:spPr>
          <a:xfrm>
            <a:off x="304800" y="1371600"/>
            <a:ext cx="8229600" cy="4267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Post-traumatic arthritis</a:t>
            </a:r>
            <a:endParaRPr lang="en-US" sz="4800" dirty="0">
              <a:latin typeface="News Gothic MT"/>
            </a:endParaRPr>
          </a:p>
        </p:txBody>
      </p:sp>
      <p:pic>
        <p:nvPicPr>
          <p:cNvPr id="4" name="Content Placeholder 3" descr="latmeniscus2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9435" r="-19435"/>
          <a:stretch>
            <a:fillRect/>
          </a:stretch>
        </p:blipFill>
        <p:spPr>
          <a:xfrm>
            <a:off x="457200" y="1371600"/>
            <a:ext cx="8229600" cy="4267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Post-traumatic arthritis</a:t>
            </a:r>
            <a:endParaRPr lang="en-US" sz="4800" dirty="0">
              <a:latin typeface="News Gothic MT"/>
            </a:endParaRPr>
          </a:p>
        </p:txBody>
      </p:sp>
      <p:pic>
        <p:nvPicPr>
          <p:cNvPr id="4" name="Content Placeholder 3" descr="lateralmeniscu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9435" r="-19435"/>
          <a:stretch>
            <a:fillRect/>
          </a:stretch>
        </p:blipFill>
        <p:spPr>
          <a:xfrm>
            <a:off x="381000" y="1447800"/>
            <a:ext cx="8229600" cy="41148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News Gothic MT"/>
                <a:ea typeface="ＭＳ Ｐゴシック" charset="-128"/>
              </a:rPr>
              <a:t>Male vs. Female</a:t>
            </a:r>
            <a:endParaRPr lang="en-US" sz="4800" dirty="0">
              <a:latin typeface="News Gothic M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2600" dirty="0">
                <a:latin typeface="News Gothic MT"/>
                <a:ea typeface="ＭＳ Ｐゴシック" charset="-128"/>
              </a:rPr>
              <a:t>Female athletes more likely than males to have an ACL injury</a:t>
            </a:r>
          </a:p>
          <a:p>
            <a:pPr lvl="1"/>
            <a:r>
              <a:rPr lang="en-US" sz="2600" dirty="0">
                <a:latin typeface="News Gothic MT"/>
              </a:rPr>
              <a:t>3.5 X more likely in basketball</a:t>
            </a:r>
          </a:p>
          <a:p>
            <a:pPr lvl="1"/>
            <a:r>
              <a:rPr lang="en-US" sz="2600" dirty="0">
                <a:latin typeface="News Gothic MT"/>
              </a:rPr>
              <a:t>2.7 X more likely in soccer</a:t>
            </a:r>
          </a:p>
          <a:p>
            <a:pPr lvl="1"/>
            <a:r>
              <a:rPr lang="en-US" sz="2600" dirty="0">
                <a:latin typeface="News Gothic MT"/>
              </a:rPr>
              <a:t>2-8 X more likely overall</a:t>
            </a:r>
          </a:p>
          <a:p>
            <a:pPr lvl="1"/>
            <a:r>
              <a:rPr lang="en-US" sz="2600" dirty="0">
                <a:latin typeface="News Gothic MT"/>
              </a:rPr>
              <a:t>Annual incidence of ACL injury in year-round collegiate soccer players is 4.7% in females and 1.7 % in males</a:t>
            </a:r>
          </a:p>
          <a:p>
            <a:pPr lvl="1"/>
            <a:endParaRPr lang="en-US" sz="2600" dirty="0">
              <a:latin typeface="News Gothic MT"/>
            </a:endParaRPr>
          </a:p>
          <a:p>
            <a:pPr lvl="1"/>
            <a:r>
              <a:rPr lang="en-US" sz="2600" dirty="0" err="1">
                <a:latin typeface="News Gothic MT"/>
              </a:rPr>
              <a:t>Prodromos</a:t>
            </a:r>
            <a:r>
              <a:rPr lang="en-US" sz="2600" dirty="0">
                <a:latin typeface="News Gothic MT"/>
              </a:rPr>
              <a:t> et al, Arthroscopy, 2007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>
                <a:latin typeface="News Gothic MT" charset="0"/>
              </a:rPr>
              <a:t>Risk Factors</a:t>
            </a:r>
            <a:br>
              <a:rPr lang="en-US" dirty="0">
                <a:solidFill>
                  <a:schemeClr val="accent1"/>
                </a:solidFill>
                <a:latin typeface="News Gothic MT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349250">
              <a:spcBef>
                <a:spcPts val="2000"/>
              </a:spcBef>
              <a:buSzPct val="110000"/>
            </a:pPr>
            <a:r>
              <a:rPr lang="en-US" sz="2800" dirty="0">
                <a:latin typeface="News Gothic MT" charset="0"/>
              </a:rPr>
              <a:t>Extrinsic</a:t>
            </a:r>
          </a:p>
          <a:p>
            <a:pPr marL="349250" indent="-349250">
              <a:spcBef>
                <a:spcPts val="2000"/>
              </a:spcBef>
              <a:buSzPct val="110000"/>
            </a:pPr>
            <a:r>
              <a:rPr lang="en-US" sz="2800" dirty="0">
                <a:latin typeface="News Gothic MT" charset="0"/>
              </a:rPr>
              <a:t>Intrinsic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7019</TotalTime>
  <Words>871</Words>
  <Application>Microsoft Office PowerPoint</Application>
  <PresentationFormat>On-screen Show (4:3)</PresentationFormat>
  <Paragraphs>207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News Gothic MT</vt:lpstr>
      <vt:lpstr>Office Theme</vt:lpstr>
      <vt:lpstr>ACL Injuries Risk Factors, Prevention Strategies, and Surgical Techniques </vt:lpstr>
      <vt:lpstr>Goals</vt:lpstr>
      <vt:lpstr>Demographics </vt:lpstr>
      <vt:lpstr>Consequences of ACL injuries </vt:lpstr>
      <vt:lpstr>Post-traumatic arthritis</vt:lpstr>
      <vt:lpstr>Post-traumatic arthritis</vt:lpstr>
      <vt:lpstr>Post-traumatic arthritis</vt:lpstr>
      <vt:lpstr>Male vs. Female</vt:lpstr>
      <vt:lpstr>Risk Factors </vt:lpstr>
      <vt:lpstr>Extrinsic Risk Factors </vt:lpstr>
      <vt:lpstr>Prophylactic Braces </vt:lpstr>
      <vt:lpstr>Post-operative bracing </vt:lpstr>
      <vt:lpstr>Anatomic Risk Factors </vt:lpstr>
      <vt:lpstr>Anatomic Risk Factors </vt:lpstr>
      <vt:lpstr>Anatomic Risk Factors</vt:lpstr>
      <vt:lpstr>Anatomic Risk Factors</vt:lpstr>
      <vt:lpstr>Hormonal Risk Factors </vt:lpstr>
      <vt:lpstr>Familial Risk Factors </vt:lpstr>
      <vt:lpstr>Neuromuscular Risk Factors </vt:lpstr>
      <vt:lpstr>Neuromuscular Risk Factors </vt:lpstr>
      <vt:lpstr>Injury Biomechanics </vt:lpstr>
      <vt:lpstr>Injury Biomechanics </vt:lpstr>
      <vt:lpstr>Prevention Strategies </vt:lpstr>
      <vt:lpstr>Prevention Strategies </vt:lpstr>
      <vt:lpstr>Prevention Strategies</vt:lpstr>
      <vt:lpstr>Prevention Strategies </vt:lpstr>
      <vt:lpstr>Surgical Management</vt:lpstr>
      <vt:lpstr>Autograft</vt:lpstr>
      <vt:lpstr>Allograft</vt:lpstr>
      <vt:lpstr>Graft selection</vt:lpstr>
      <vt:lpstr>Tunnel Position</vt:lpstr>
      <vt:lpstr>Anatomic femoral tunnel</vt:lpstr>
      <vt:lpstr>Surgical Management</vt:lpstr>
      <vt:lpstr>Summary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Charlene Mann</dc:creator>
  <cp:lastModifiedBy>April Mason</cp:lastModifiedBy>
  <cp:revision>37</cp:revision>
  <dcterms:created xsi:type="dcterms:W3CDTF">2013-05-31T18:35:15Z</dcterms:created>
  <dcterms:modified xsi:type="dcterms:W3CDTF">2018-08-28T20:16:06Z</dcterms:modified>
</cp:coreProperties>
</file>