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7"/>
  </p:notesMasterIdLst>
  <p:sldIdLst>
    <p:sldId id="282" r:id="rId2"/>
    <p:sldId id="283" r:id="rId3"/>
    <p:sldId id="332" r:id="rId4"/>
    <p:sldId id="281" r:id="rId5"/>
    <p:sldId id="320" r:id="rId6"/>
    <p:sldId id="290" r:id="rId7"/>
    <p:sldId id="357" r:id="rId8"/>
    <p:sldId id="296" r:id="rId9"/>
    <p:sldId id="321" r:id="rId10"/>
    <p:sldId id="356" r:id="rId11"/>
    <p:sldId id="319" r:id="rId12"/>
    <p:sldId id="355" r:id="rId13"/>
    <p:sldId id="311" r:id="rId14"/>
    <p:sldId id="299" r:id="rId15"/>
    <p:sldId id="349" r:id="rId16"/>
    <p:sldId id="350" r:id="rId17"/>
    <p:sldId id="351" r:id="rId18"/>
    <p:sldId id="353" r:id="rId19"/>
    <p:sldId id="352" r:id="rId20"/>
    <p:sldId id="354" r:id="rId21"/>
    <p:sldId id="358" r:id="rId22"/>
    <p:sldId id="313" r:id="rId23"/>
    <p:sldId id="359" r:id="rId24"/>
    <p:sldId id="284" r:id="rId25"/>
    <p:sldId id="323" r:id="rId2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F91F54B-E59C-41CE-88BB-0B4E78939CD6}" type="datetimeFigureOut">
              <a:rPr lang="en-US"/>
              <a:pPr>
                <a:defRPr/>
              </a:pPr>
              <a:t>8/25/2017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BBF2004-672B-4F2F-B5DB-F1252400B5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493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8C4854-8179-4146-9F8B-44B99D3D9240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99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059547-75C4-4FDB-B38D-5F1541974448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1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4A28F7-F0F3-4F26-9253-DA4E44566BD4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9C4667-6A70-4C9B-8611-68CAD334FE28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8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ED4589-8BB8-4EBB-B37D-91B40D9FFEA4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71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84BDB0-17BF-433C-97F5-A045D8F5109D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3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7C53F-196F-4E6E-A0DD-F313DFE10513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23B3F7-1F28-499B-9F71-9CF2B3B1F0DB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61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4039F9-6C33-41E5-AFE9-A5876928D46F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90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7C53F-196F-4E6E-A0DD-F313DFE10513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4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7C53F-196F-4E6E-A0DD-F313DFE10513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84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C44C69-5697-4317-BD9D-AAF0FACD740F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3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4609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9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7B1309-2DE7-413E-A95B-75FC21B71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05588-5739-48C6-A47C-896F938CA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E2E48-520E-4EBF-888C-E05002C2C3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104F-35F1-45D9-A2F3-E705B3942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D3CD-9E66-4FD5-91E9-8F2082049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1522A-3AB5-4335-BDDB-7B6254AB40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1EA78-49C1-4C77-9F7D-D7EFED7CCA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D793-7461-4C0E-9D1F-5BFF9F5BC7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94DC-A576-496B-9198-9EFF14EB34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9C385-5D27-4809-828D-0D6C2420D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DE8CA-1E7F-4712-976F-6FA34D7882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5059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5062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3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4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5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6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8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69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07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4507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7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7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7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9852DDF-EDE8-4577-BD86-633EBDE025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8077200" cy="143192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</a:rPr>
              <a:t>Achilles Tendon Tears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543800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/>
              <a:t>Patrick J. O’Neill, M.D.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err="1" smtClean="0"/>
              <a:t>Orthopaedic</a:t>
            </a:r>
            <a:r>
              <a:rPr lang="en-US" dirty="0" smtClean="0"/>
              <a:t> Surgeon Specializing in Foot/Ankle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FFFF00"/>
                </a:solidFill>
                <a:effectLst/>
              </a:rPr>
              <a:t>4</a:t>
            </a:r>
            <a:r>
              <a:rPr lang="en-US" baseline="30000" dirty="0" smtClean="0">
                <a:solidFill>
                  <a:srgbClr val="FFFF00"/>
                </a:solidFill>
                <a:effectLst/>
              </a:rPr>
              <a:t>th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</a:t>
            </a:r>
            <a:r>
              <a:rPr lang="en-US" dirty="0">
                <a:solidFill>
                  <a:srgbClr val="FFFF00"/>
                </a:solidFill>
                <a:effectLst/>
              </a:rPr>
              <a:t>Annual Gulfcoast Orthopaedic Rehabilitation Conference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rgbClr val="FFFF00"/>
                </a:solidFill>
              </a:rPr>
              <a:t>8/26/17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Achilles Tendonitis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0" y="1752600"/>
            <a:ext cx="257175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Ice is your friend!</a:t>
            </a:r>
          </a:p>
        </p:txBody>
      </p:sp>
      <p:pic>
        <p:nvPicPr>
          <p:cNvPr id="2053" name="Picture 5" descr="C:\Users\KWUser\Desktop\ice p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1094" y="2781337"/>
            <a:ext cx="4073524" cy="305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112323"/>
            <a:ext cx="2895851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Achilles </a:t>
            </a:r>
            <a:r>
              <a:rPr lang="en-US" dirty="0" smtClean="0">
                <a:solidFill>
                  <a:srgbClr val="FFFF00"/>
                </a:solidFill>
              </a:rPr>
              <a:t>Rehab/Therapy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Boot 2-3 months, then wean</a:t>
            </a:r>
          </a:p>
          <a:p>
            <a:r>
              <a:rPr lang="en-US" dirty="0" smtClean="0"/>
              <a:t>Need to see at least 50% healed</a:t>
            </a:r>
            <a:endParaRPr lang="en-US" dirty="0"/>
          </a:p>
          <a:p>
            <a:r>
              <a:rPr lang="en-US" dirty="0" smtClean="0"/>
              <a:t>Then Ok to Start Therapy </a:t>
            </a:r>
          </a:p>
          <a:p>
            <a:r>
              <a:rPr lang="en-US" dirty="0" smtClean="0"/>
              <a:t>Eccentric strengthening, U/S, ionto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Don’t make it hurt!</a:t>
            </a:r>
          </a:p>
          <a:p>
            <a:pPr lvl="1"/>
            <a:r>
              <a:rPr lang="en-US" sz="2400" dirty="0" smtClean="0"/>
              <a:t>Pain=No </a:t>
            </a:r>
            <a:r>
              <a:rPr lang="en-US" sz="2400" dirty="0" smtClean="0"/>
              <a:t>gain</a:t>
            </a:r>
          </a:p>
          <a:p>
            <a:pPr lvl="1"/>
            <a:r>
              <a:rPr lang="en-US" sz="2400" dirty="0" smtClean="0"/>
              <a:t>Wait longer if still hurts</a:t>
            </a:r>
            <a:endParaRPr lang="en-US" sz="2400" dirty="0" smtClean="0"/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496" y="5150972"/>
            <a:ext cx="3505504" cy="1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Tendonitis Prevention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</a:t>
            </a:r>
            <a:r>
              <a:rPr lang="en-US" dirty="0" smtClean="0"/>
              <a:t>it’s mostly healed</a:t>
            </a:r>
            <a:endParaRPr lang="en-US" dirty="0" smtClean="0"/>
          </a:p>
          <a:p>
            <a:pPr lvl="1"/>
            <a:r>
              <a:rPr lang="en-US" dirty="0" smtClean="0"/>
              <a:t>Warm </a:t>
            </a:r>
            <a:r>
              <a:rPr lang="en-US" dirty="0" smtClean="0"/>
              <a:t>up well </a:t>
            </a:r>
            <a:endParaRPr lang="en-US" dirty="0" smtClean="0"/>
          </a:p>
          <a:p>
            <a:pPr lvl="1"/>
            <a:r>
              <a:rPr lang="en-US" dirty="0" smtClean="0"/>
              <a:t>ICE </a:t>
            </a:r>
            <a:r>
              <a:rPr lang="en-US" dirty="0" smtClean="0"/>
              <a:t>and Nsaids for </a:t>
            </a:r>
            <a:r>
              <a:rPr lang="en-US" dirty="0" smtClean="0"/>
              <a:t>flares</a:t>
            </a:r>
          </a:p>
          <a:p>
            <a:pPr lvl="1"/>
            <a:r>
              <a:rPr lang="en-US" smtClean="0"/>
              <a:t>Heel lift</a:t>
            </a:r>
            <a:endParaRPr lang="en-US" dirty="0" smtClean="0"/>
          </a:p>
          <a:p>
            <a:pPr lvl="1"/>
            <a:r>
              <a:rPr lang="en-US" dirty="0" smtClean="0"/>
              <a:t>Stretch!</a:t>
            </a:r>
            <a:endParaRPr lang="en-US" dirty="0"/>
          </a:p>
          <a:p>
            <a:pPr lvl="2"/>
            <a:r>
              <a:rPr lang="en-US" dirty="0" smtClean="0"/>
              <a:t>Hold </a:t>
            </a:r>
            <a:r>
              <a:rPr lang="en-US" dirty="0" smtClean="0"/>
              <a:t>for at least 30 sec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37656"/>
            <a:ext cx="2921473" cy="3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Surgery for Chronic </a:t>
            </a:r>
            <a:r>
              <a:rPr lang="en-US" dirty="0" smtClean="0">
                <a:solidFill>
                  <a:srgbClr val="FFFF00"/>
                </a:solidFill>
              </a:rPr>
              <a:t>Tendonitis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@</a:t>
            </a:r>
            <a:r>
              <a:rPr lang="en-US" dirty="0"/>
              <a:t> </a:t>
            </a:r>
            <a:r>
              <a:rPr lang="en-US" dirty="0" smtClean="0"/>
              <a:t>5% of cases </a:t>
            </a:r>
            <a:r>
              <a:rPr lang="en-US" sz="2400" dirty="0" smtClean="0"/>
              <a:t>(almost all insertional</a:t>
            </a:r>
            <a:r>
              <a:rPr lang="en-US" sz="2400" dirty="0" smtClean="0"/>
              <a:t>)</a:t>
            </a:r>
          </a:p>
          <a:p>
            <a:pPr lvl="1" eaLnBrk="1" hangingPunct="1">
              <a:defRPr/>
            </a:pPr>
            <a:r>
              <a:rPr lang="en-US" sz="2000" dirty="0" smtClean="0"/>
              <a:t>Live with it vs fixing it</a:t>
            </a:r>
            <a:endParaRPr lang="en-US" sz="2000" dirty="0" smtClean="0"/>
          </a:p>
          <a:p>
            <a:pPr eaLnBrk="1" hangingPunct="1">
              <a:defRPr/>
            </a:pPr>
            <a:r>
              <a:rPr lang="en-US" dirty="0" smtClean="0"/>
              <a:t>Excise abnormal tendon, bone</a:t>
            </a:r>
          </a:p>
          <a:p>
            <a:pPr eaLnBrk="1" hangingPunct="1">
              <a:defRPr/>
            </a:pPr>
            <a:r>
              <a:rPr lang="en-US" dirty="0" smtClean="0"/>
              <a:t>Reconstruct tendon</a:t>
            </a:r>
          </a:p>
          <a:p>
            <a:pPr lvl="1" eaLnBrk="1" hangingPunct="1">
              <a:defRPr/>
            </a:pPr>
            <a:r>
              <a:rPr lang="en-US" dirty="0"/>
              <a:t>L</a:t>
            </a:r>
            <a:r>
              <a:rPr lang="en-US" dirty="0" smtClean="0"/>
              <a:t>engthen, re-attach, FHL</a:t>
            </a:r>
          </a:p>
          <a:p>
            <a:pPr eaLnBrk="1" hangingPunct="1">
              <a:defRPr/>
            </a:pPr>
            <a:r>
              <a:rPr lang="en-US" dirty="0" smtClean="0"/>
              <a:t>Recovery</a:t>
            </a:r>
          </a:p>
          <a:p>
            <a:pPr lvl="1" eaLnBrk="1" hangingPunct="1">
              <a:defRPr/>
            </a:pPr>
            <a:r>
              <a:rPr lang="en-US" dirty="0" smtClean="0"/>
              <a:t>Wound </a:t>
            </a:r>
            <a:r>
              <a:rPr lang="en-US" sz="2400" dirty="0" smtClean="0"/>
              <a:t>(Do nothing for 2 weeks)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dirty="0" smtClean="0"/>
              <a:t>NWB 4-6 weeks</a:t>
            </a:r>
          </a:p>
          <a:p>
            <a:pPr lvl="1" eaLnBrk="1" hangingPunct="1">
              <a:defRPr/>
            </a:pPr>
            <a:r>
              <a:rPr lang="en-US" dirty="0" smtClean="0"/>
              <a:t>WBAT in boot (6-10 weeks)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72" t="5071" r="10266" b="6781"/>
          <a:stretch/>
        </p:blipFill>
        <p:spPr>
          <a:xfrm>
            <a:off x="6781800" y="3810000"/>
            <a:ext cx="23622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Post-op Rehab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543800" cy="4495800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Therapy starts 8-10 weeks post </a:t>
            </a:r>
            <a:r>
              <a:rPr lang="en-US" dirty="0" smtClean="0"/>
              <a:t>op</a:t>
            </a:r>
            <a:endParaRPr lang="en-US" dirty="0" smtClean="0"/>
          </a:p>
          <a:p>
            <a:pPr lvl="1"/>
            <a:r>
              <a:rPr lang="en-US" dirty="0" smtClean="0"/>
              <a:t>Sooner if need </a:t>
            </a:r>
            <a:r>
              <a:rPr lang="en-US" dirty="0"/>
              <a:t>h</a:t>
            </a:r>
            <a:r>
              <a:rPr lang="en-US" dirty="0" smtClean="0"/>
              <a:t>ome therapy </a:t>
            </a:r>
            <a:r>
              <a:rPr lang="en-US" sz="1600" dirty="0" smtClean="0"/>
              <a:t>(older patients)</a:t>
            </a:r>
            <a:endParaRPr lang="en-US" dirty="0" smtClean="0"/>
          </a:p>
          <a:p>
            <a:r>
              <a:rPr lang="en-US" dirty="0" smtClean="0"/>
              <a:t>Wean boot @10 weeks</a:t>
            </a:r>
            <a:endParaRPr lang="en-US" dirty="0"/>
          </a:p>
          <a:p>
            <a:r>
              <a:rPr lang="en-US" dirty="0" smtClean="0"/>
              <a:t>Progress as tolerated</a:t>
            </a:r>
          </a:p>
          <a:p>
            <a:r>
              <a:rPr lang="en-US" dirty="0" smtClean="0"/>
              <a:t>No restrictions </a:t>
            </a:r>
          </a:p>
          <a:p>
            <a:pPr lvl="1"/>
            <a:r>
              <a:rPr lang="en-US" dirty="0" smtClean="0"/>
              <a:t>3 months</a:t>
            </a:r>
          </a:p>
          <a:p>
            <a:pPr lvl="1"/>
            <a:r>
              <a:rPr lang="en-US" dirty="0" smtClean="0"/>
              <a:t>6-9 months full activity</a:t>
            </a:r>
          </a:p>
          <a:p>
            <a:pPr lvl="1"/>
            <a:endParaRPr lang="en-US" dirty="0" smtClean="0"/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404154"/>
            <a:ext cx="3182388" cy="2377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Achilles Ruptures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mostly in men over age </a:t>
            </a:r>
            <a:r>
              <a:rPr lang="en-US" dirty="0" smtClean="0"/>
              <a:t>40</a:t>
            </a:r>
            <a:endParaRPr lang="en-US" dirty="0" smtClean="0"/>
          </a:p>
          <a:p>
            <a:r>
              <a:rPr lang="en-US" dirty="0" smtClean="0"/>
              <a:t>Sudden, eccentric </a:t>
            </a:r>
            <a:r>
              <a:rPr lang="en-US" dirty="0" smtClean="0"/>
              <a:t>load </a:t>
            </a:r>
            <a:r>
              <a:rPr lang="en-US" sz="2400" dirty="0" smtClean="0"/>
              <a:t>(curb,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r>
              <a:rPr lang="en-US" dirty="0" smtClean="0"/>
              <a:t>“I got hit in the back of the heel!”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39243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8100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Clinical Findings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</a:t>
            </a:r>
          </a:p>
          <a:p>
            <a:r>
              <a:rPr lang="en-US" dirty="0" smtClean="0"/>
              <a:t>Swelling, tenderness, bruising</a:t>
            </a:r>
          </a:p>
          <a:p>
            <a:r>
              <a:rPr lang="en-US" dirty="0" smtClean="0"/>
              <a:t>Palpable “divot” at achilles</a:t>
            </a:r>
          </a:p>
          <a:p>
            <a:r>
              <a:rPr lang="en-US" dirty="0" smtClean="0"/>
              <a:t>Positive Thompson’s test</a:t>
            </a:r>
          </a:p>
          <a:p>
            <a:r>
              <a:rPr lang="en-US" dirty="0" smtClean="0"/>
              <a:t>MRI not usually needed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2878637" cy="21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9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Achilles Rupture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Surgery vs Non-operative </a:t>
            </a:r>
            <a:r>
              <a:rPr lang="en-US" dirty="0" smtClean="0"/>
              <a:t>treatment</a:t>
            </a:r>
            <a:endParaRPr lang="en-US" dirty="0"/>
          </a:p>
          <a:p>
            <a:pPr lvl="1"/>
            <a:r>
              <a:rPr lang="en-US" dirty="0" smtClean="0"/>
              <a:t>Nonsurgical? </a:t>
            </a:r>
          </a:p>
          <a:p>
            <a:pPr lvl="3"/>
            <a:r>
              <a:rPr lang="en-US" dirty="0" smtClean="0"/>
              <a:t>Less active/older/medical issues</a:t>
            </a:r>
          </a:p>
          <a:p>
            <a:pPr lvl="3"/>
            <a:r>
              <a:rPr lang="en-US" dirty="0" smtClean="0"/>
              <a:t>Increased </a:t>
            </a:r>
            <a:r>
              <a:rPr lang="en-US" dirty="0"/>
              <a:t>r</a:t>
            </a:r>
            <a:r>
              <a:rPr lang="en-US" dirty="0" smtClean="0"/>
              <a:t>e-rupture rate, decreased strength</a:t>
            </a:r>
          </a:p>
          <a:p>
            <a:pPr lvl="1"/>
            <a:r>
              <a:rPr lang="en-US" dirty="0" smtClean="0"/>
              <a:t>Surgery</a:t>
            </a:r>
          </a:p>
          <a:p>
            <a:pPr lvl="3"/>
            <a:r>
              <a:rPr lang="en-US" dirty="0"/>
              <a:t>Most get fixed</a:t>
            </a:r>
          </a:p>
          <a:p>
            <a:pPr lvl="3"/>
            <a:r>
              <a:rPr lang="en-US" dirty="0" smtClean="0"/>
              <a:t>Avoid </a:t>
            </a:r>
            <a:r>
              <a:rPr lang="en-US" dirty="0"/>
              <a:t>Surgical complications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4038600"/>
            <a:ext cx="2025732" cy="26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Non-operative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Older/less active patients</a:t>
            </a:r>
          </a:p>
          <a:p>
            <a:r>
              <a:rPr lang="en-US" dirty="0" smtClean="0"/>
              <a:t>Try to get end-to-end healing</a:t>
            </a:r>
          </a:p>
          <a:p>
            <a:pPr lvl="1"/>
            <a:r>
              <a:rPr lang="en-US" dirty="0" smtClean="0"/>
              <a:t>Immobilize in plantarflexion 4 weeks</a:t>
            </a:r>
          </a:p>
          <a:p>
            <a:pPr lvl="2"/>
            <a:r>
              <a:rPr lang="en-US" dirty="0" smtClean="0"/>
              <a:t>Boot with a wedge</a:t>
            </a:r>
          </a:p>
          <a:p>
            <a:pPr lvl="1"/>
            <a:r>
              <a:rPr lang="en-US" dirty="0" smtClean="0"/>
              <a:t>Progress to WBAT starting @ 4 weeks</a:t>
            </a:r>
          </a:p>
          <a:p>
            <a:pPr lvl="1"/>
            <a:r>
              <a:rPr lang="en-US" dirty="0" smtClean="0"/>
              <a:t>Physical therapy @6 weeks</a:t>
            </a:r>
          </a:p>
          <a:p>
            <a:pPr lvl="1"/>
            <a:r>
              <a:rPr lang="en-US" dirty="0" smtClean="0"/>
              <a:t>Progress as tolerated</a:t>
            </a:r>
          </a:p>
          <a:p>
            <a:pPr lvl="1"/>
            <a:r>
              <a:rPr lang="en-US" dirty="0" smtClean="0"/>
              <a:t>Some may need AFO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800600"/>
            <a:ext cx="2594119" cy="19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Surgery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Treatment of choice for most</a:t>
            </a:r>
          </a:p>
          <a:p>
            <a:pPr lvl="1"/>
            <a:r>
              <a:rPr lang="en-US" dirty="0" smtClean="0"/>
              <a:t>End to end repair</a:t>
            </a:r>
          </a:p>
          <a:p>
            <a:pPr lvl="1"/>
            <a:r>
              <a:rPr lang="en-US" dirty="0" smtClean="0"/>
              <a:t>Prevent wound issues and re-rupture</a:t>
            </a:r>
          </a:p>
          <a:p>
            <a:pPr lvl="2"/>
            <a:r>
              <a:rPr lang="en-US" dirty="0" smtClean="0"/>
              <a:t>Surgical Technique</a:t>
            </a:r>
          </a:p>
          <a:p>
            <a:pPr lvl="2"/>
            <a:r>
              <a:rPr lang="en-US" dirty="0" smtClean="0"/>
              <a:t>Patient compliance</a:t>
            </a:r>
          </a:p>
          <a:p>
            <a:pPr lvl="2"/>
            <a:r>
              <a:rPr lang="en-US" dirty="0" smtClean="0"/>
              <a:t>Careful observation</a:t>
            </a:r>
          </a:p>
          <a:p>
            <a:pPr lvl="1"/>
            <a:r>
              <a:rPr lang="en-US" dirty="0" smtClean="0"/>
              <a:t>Need wound healing first</a:t>
            </a:r>
          </a:p>
          <a:p>
            <a:pPr lvl="2"/>
            <a:r>
              <a:rPr lang="en-US" dirty="0" smtClean="0"/>
              <a:t>Then ok to WB and therapy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602" y="3733536"/>
            <a:ext cx="228619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My Background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Medical training (Johns Hopkins) </a:t>
            </a:r>
            <a:endParaRPr lang="en-US" dirty="0"/>
          </a:p>
          <a:p>
            <a:pPr lvl="1" eaLnBrk="1" hangingPunct="1">
              <a:defRPr/>
            </a:pPr>
            <a:r>
              <a:rPr lang="en-US" dirty="0" smtClean="0"/>
              <a:t>Medical School </a:t>
            </a:r>
            <a:r>
              <a:rPr lang="en-US" sz="2000" dirty="0" smtClean="0"/>
              <a:t>(4 years)</a:t>
            </a:r>
          </a:p>
          <a:p>
            <a:pPr lvl="1" eaLnBrk="1" hangingPunct="1">
              <a:defRPr/>
            </a:pPr>
            <a:r>
              <a:rPr lang="en-US" dirty="0" err="1" smtClean="0"/>
              <a:t>Orthopaedic</a:t>
            </a:r>
            <a:r>
              <a:rPr lang="en-US" dirty="0" smtClean="0"/>
              <a:t> Residency </a:t>
            </a:r>
            <a:r>
              <a:rPr lang="en-US" sz="2000" dirty="0" smtClean="0"/>
              <a:t>(5 years)</a:t>
            </a:r>
          </a:p>
          <a:p>
            <a:pPr lvl="1" eaLnBrk="1" hangingPunct="1">
              <a:defRPr/>
            </a:pPr>
            <a:r>
              <a:rPr lang="en-US" dirty="0" smtClean="0"/>
              <a:t>Foot &amp; Ankle Fellowship </a:t>
            </a:r>
            <a:r>
              <a:rPr lang="en-US" sz="2000" dirty="0" smtClean="0"/>
              <a:t>(1 year)   </a:t>
            </a:r>
          </a:p>
          <a:p>
            <a:pPr eaLnBrk="1" hangingPunct="1">
              <a:defRPr/>
            </a:pPr>
            <a:r>
              <a:rPr lang="en-US" dirty="0" smtClean="0"/>
              <a:t>Sarasota</a:t>
            </a:r>
          </a:p>
          <a:p>
            <a:pPr lvl="1" eaLnBrk="1" hangingPunct="1">
              <a:defRPr/>
            </a:pPr>
            <a:r>
              <a:rPr lang="en-US" dirty="0" smtClean="0"/>
              <a:t>10 years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066924" cy="257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62484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FFFFFF"/>
                </a:solidFill>
              </a:rPr>
              <a:t>Pat O’Neill-Drafted 5</a:t>
            </a:r>
            <a:r>
              <a:rPr lang="en-US" sz="1600" baseline="30000" dirty="0">
                <a:solidFill>
                  <a:srgbClr val="FFFFFF"/>
                </a:solidFill>
              </a:rPr>
              <a:t>th</a:t>
            </a:r>
            <a:r>
              <a:rPr lang="en-US" sz="1600" dirty="0">
                <a:solidFill>
                  <a:srgbClr val="FFFFFF"/>
                </a:solidFill>
              </a:rPr>
              <a:t> Round NFL 1994</a:t>
            </a:r>
            <a:endParaRPr lang="en-US" sz="16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Post-op Rehab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NWB </a:t>
            </a:r>
            <a:r>
              <a:rPr lang="en-US" dirty="0"/>
              <a:t>4-6 weeks</a:t>
            </a:r>
          </a:p>
          <a:p>
            <a:pPr lvl="1"/>
            <a:r>
              <a:rPr lang="en-US" dirty="0" smtClean="0"/>
              <a:t>Progress </a:t>
            </a:r>
            <a:r>
              <a:rPr lang="en-US" dirty="0"/>
              <a:t>to </a:t>
            </a:r>
            <a:r>
              <a:rPr lang="en-US" dirty="0" smtClean="0"/>
              <a:t>WBAT in boot @6 weeks</a:t>
            </a:r>
            <a:endParaRPr lang="en-US" dirty="0"/>
          </a:p>
          <a:p>
            <a:pPr lvl="1"/>
            <a:r>
              <a:rPr lang="en-US" dirty="0"/>
              <a:t>Start physical therapy @8 </a:t>
            </a:r>
            <a:r>
              <a:rPr lang="en-US" dirty="0" smtClean="0"/>
              <a:t>weeks</a:t>
            </a:r>
          </a:p>
          <a:p>
            <a:pPr lvl="1"/>
            <a:r>
              <a:rPr lang="en-US" dirty="0" smtClean="0"/>
              <a:t>Wean boot @10 weeks</a:t>
            </a:r>
            <a:endParaRPr lang="en-US" dirty="0"/>
          </a:p>
          <a:p>
            <a:pPr lvl="1"/>
            <a:r>
              <a:rPr lang="en-US" dirty="0" smtClean="0"/>
              <a:t>No restrictions @ </a:t>
            </a:r>
            <a:r>
              <a:rPr lang="en-US" dirty="0"/>
              <a:t>3 months</a:t>
            </a:r>
          </a:p>
          <a:p>
            <a:pPr lvl="1"/>
            <a:r>
              <a:rPr lang="en-US" dirty="0" smtClean="0"/>
              <a:t>One year for </a:t>
            </a:r>
            <a:r>
              <a:rPr lang="en-US" dirty="0"/>
              <a:t>full </a:t>
            </a:r>
            <a:r>
              <a:rPr lang="en-US" dirty="0" smtClean="0"/>
              <a:t>recovery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“success” rates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169" y="4721173"/>
            <a:ext cx="275563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Summary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Important </a:t>
            </a:r>
            <a:r>
              <a:rPr lang="en-US" dirty="0" smtClean="0">
                <a:solidFill>
                  <a:srgbClr val="FFFF00"/>
                </a:solidFill>
              </a:rPr>
              <a:t>Points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Tendonitis</a:t>
            </a:r>
          </a:p>
          <a:p>
            <a:pPr lvl="1"/>
            <a:r>
              <a:rPr lang="en-US" dirty="0" smtClean="0"/>
              <a:t>Most heal non-op if do right stuff </a:t>
            </a:r>
            <a:endParaRPr lang="en-US" dirty="0" smtClean="0"/>
          </a:p>
          <a:p>
            <a:pPr lvl="2"/>
            <a:r>
              <a:rPr lang="en-US" dirty="0" smtClean="0"/>
              <a:t>Patien</a:t>
            </a:r>
            <a:r>
              <a:rPr lang="en-US" dirty="0" smtClean="0"/>
              <a:t>ce, </a:t>
            </a:r>
            <a:r>
              <a:rPr lang="en-US" dirty="0" err="1" smtClean="0"/>
              <a:t>dilligence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on’t make it hurt during therapy</a:t>
            </a:r>
          </a:p>
          <a:p>
            <a:pPr lvl="1"/>
            <a:r>
              <a:rPr lang="en-US" dirty="0" smtClean="0"/>
              <a:t>Send back to MD if lack progress</a:t>
            </a:r>
          </a:p>
          <a:p>
            <a:r>
              <a:rPr lang="en-US" dirty="0" smtClean="0"/>
              <a:t>Ruptures</a:t>
            </a:r>
          </a:p>
          <a:p>
            <a:pPr lvl="1"/>
            <a:r>
              <a:rPr lang="en-US" dirty="0" smtClean="0"/>
              <a:t>Surgery best for </a:t>
            </a:r>
            <a:r>
              <a:rPr lang="en-US" dirty="0" smtClean="0"/>
              <a:t>most</a:t>
            </a:r>
          </a:p>
          <a:p>
            <a:pPr lvl="2"/>
            <a:r>
              <a:rPr lang="en-US" dirty="0" smtClean="0"/>
              <a:t>Avoid complications</a:t>
            </a:r>
            <a:endParaRPr lang="en-US" dirty="0" smtClean="0"/>
          </a:p>
          <a:p>
            <a:pPr lvl="1"/>
            <a:r>
              <a:rPr lang="en-US" dirty="0" smtClean="0"/>
              <a:t>Progress slowly with therapy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1604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Thank YOU!!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Kennedy-White Orthopaedic Center</a:t>
            </a:r>
          </a:p>
          <a:p>
            <a:pPr eaLnBrk="1" hangingPunct="1">
              <a:defRPr/>
            </a:pPr>
            <a:r>
              <a:rPr lang="en-US" dirty="0" smtClean="0"/>
              <a:t>366-FEET (3338)</a:t>
            </a:r>
          </a:p>
          <a:p>
            <a:pPr marL="0" indent="0" eaLnBrk="1" hangingPunct="1">
              <a:buNone/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 descr="C:\Users\kwuser\Desktop\IMG_2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433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17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Why See Me?</a:t>
            </a:r>
            <a:r>
              <a:rPr lang="en-US" dirty="0" smtClean="0"/>
              <a:t>	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take care of my patients!</a:t>
            </a:r>
          </a:p>
          <a:p>
            <a:r>
              <a:rPr lang="en-US" dirty="0" smtClean="0"/>
              <a:t>The only board certified Ortho </a:t>
            </a:r>
            <a:r>
              <a:rPr lang="en-US" dirty="0"/>
              <a:t>foot/ankle </a:t>
            </a:r>
            <a:r>
              <a:rPr lang="en-US" dirty="0" smtClean="0"/>
              <a:t>guy between </a:t>
            </a:r>
            <a:r>
              <a:rPr lang="en-US" dirty="0"/>
              <a:t>St. Pete and Fort </a:t>
            </a:r>
            <a:r>
              <a:rPr lang="en-US" dirty="0" smtClean="0"/>
              <a:t>Myers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s podiatrist/general ortho</a:t>
            </a:r>
            <a:endParaRPr lang="en-US" dirty="0"/>
          </a:p>
          <a:p>
            <a:pPr lvl="1"/>
            <a:r>
              <a:rPr lang="en-US" dirty="0" smtClean="0"/>
              <a:t>95% Foot/Ankle</a:t>
            </a:r>
            <a:endParaRPr lang="en-US" dirty="0"/>
          </a:p>
          <a:p>
            <a:r>
              <a:rPr lang="en-US" dirty="0" smtClean="0"/>
              <a:t>I see everything big and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mall (except toenails)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Treatment Rules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nice to your feet</a:t>
            </a:r>
          </a:p>
          <a:p>
            <a:r>
              <a:rPr lang="en-US" dirty="0" smtClean="0"/>
              <a:t>It if hurts don’t do it</a:t>
            </a:r>
          </a:p>
          <a:p>
            <a:r>
              <a:rPr lang="en-US" dirty="0" smtClean="0"/>
              <a:t>If it ain’t broke don’t fix it</a:t>
            </a:r>
          </a:p>
          <a:p>
            <a:r>
              <a:rPr lang="en-US" dirty="0" smtClean="0"/>
              <a:t>There’s no magic pill!</a:t>
            </a:r>
          </a:p>
        </p:txBody>
      </p:sp>
      <p:pic>
        <p:nvPicPr>
          <p:cNvPr id="4" name="Picture 3" descr="IMG_017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 b="20329"/>
          <a:stretch/>
        </p:blipFill>
        <p:spPr>
          <a:xfrm>
            <a:off x="5562600" y="5077999"/>
            <a:ext cx="3505200" cy="1703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543800" cy="14319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Kennedy-White Orthopaedic Center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3" descr="KennedyWhiteGroup_MedR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872920"/>
            <a:ext cx="4652607" cy="277528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15938" y="1295400"/>
            <a:ext cx="4328061" cy="5061280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Spine</a:t>
            </a:r>
            <a:r>
              <a:rPr lang="en-US" sz="2800" dirty="0" smtClean="0"/>
              <a:t> – Patel, </a:t>
            </a:r>
            <a:r>
              <a:rPr lang="en-US" sz="2800" dirty="0" err="1" smtClean="0"/>
              <a:t>Feiertag</a:t>
            </a:r>
            <a:r>
              <a:rPr lang="en-US" sz="2800" dirty="0" smtClean="0"/>
              <a:t>, Nguyen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Joints</a:t>
            </a:r>
            <a:r>
              <a:rPr lang="en-US" sz="2800" dirty="0" smtClean="0"/>
              <a:t> – White, Dingle, </a:t>
            </a:r>
            <a:r>
              <a:rPr lang="en-US" sz="2800" dirty="0" err="1" smtClean="0"/>
              <a:t>Stolarski</a:t>
            </a:r>
            <a:r>
              <a:rPr lang="en-US" sz="2800" dirty="0" smtClean="0"/>
              <a:t>, Rush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Sports</a:t>
            </a:r>
            <a:r>
              <a:rPr lang="en-US" sz="2800" dirty="0" smtClean="0"/>
              <a:t> – Shapiro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Hand/Upper</a:t>
            </a:r>
            <a:r>
              <a:rPr lang="en-US" sz="2800" dirty="0" smtClean="0"/>
              <a:t> – Klein, </a:t>
            </a:r>
            <a:r>
              <a:rPr lang="en-US" sz="2800" dirty="0" err="1" smtClean="0"/>
              <a:t>Moustoukas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Pain</a:t>
            </a:r>
            <a:r>
              <a:rPr lang="en-US" sz="2800" dirty="0" smtClean="0"/>
              <a:t> – </a:t>
            </a:r>
            <a:r>
              <a:rPr lang="en-US" sz="2800" dirty="0" err="1" smtClean="0"/>
              <a:t>Erb</a:t>
            </a:r>
            <a:r>
              <a:rPr lang="en-US" sz="2800" dirty="0" smtClean="0"/>
              <a:t>, </a:t>
            </a:r>
            <a:r>
              <a:rPr lang="en-US" sz="2800" dirty="0" err="1" smtClean="0"/>
              <a:t>Satia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PMR</a:t>
            </a:r>
            <a:r>
              <a:rPr lang="en-US" sz="2800" dirty="0" smtClean="0"/>
              <a:t> - Herman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Foot/Ankle</a:t>
            </a:r>
            <a:r>
              <a:rPr lang="en-US" sz="2800" dirty="0" smtClean="0"/>
              <a:t> – O’Neill</a:t>
            </a:r>
          </a:p>
          <a:p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Achilles Tendon Tears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543800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4000" dirty="0" smtClean="0"/>
              <a:t>Tendonitis/Tendinosis </a:t>
            </a:r>
            <a:r>
              <a:rPr lang="en-US" sz="2400" dirty="0" smtClean="0"/>
              <a:t>(chronic</a:t>
            </a:r>
            <a:r>
              <a:rPr lang="en-US" sz="2400" dirty="0" smtClean="0"/>
              <a:t>)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4000" dirty="0" smtClean="0"/>
              <a:t>Ruptures </a:t>
            </a:r>
            <a:r>
              <a:rPr lang="en-US" sz="2400" dirty="0" smtClean="0"/>
              <a:t>(acute)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marL="457200" lvl="1" indent="0" eaLnBrk="1" hangingPunct="1">
              <a:buNone/>
              <a:defRPr/>
            </a:pPr>
            <a:endParaRPr lang="en-US" dirty="0" smtClean="0"/>
          </a:p>
        </p:txBody>
      </p:sp>
      <p:pic>
        <p:nvPicPr>
          <p:cNvPr id="2" name="Picture 1" descr="IMG_0033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000"/>
            <a:ext cx="28956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Achilles Tendonitis/Tendinosis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Very common </a:t>
            </a:r>
            <a:r>
              <a:rPr lang="en-US" sz="2400" dirty="0" smtClean="0"/>
              <a:t>(top 3)</a:t>
            </a:r>
          </a:p>
          <a:p>
            <a:r>
              <a:rPr lang="en-US" dirty="0" smtClean="0"/>
              <a:t>Overused, inflamed, </a:t>
            </a:r>
            <a:r>
              <a:rPr lang="en-US" dirty="0" smtClean="0"/>
              <a:t>unhappy </a:t>
            </a:r>
            <a:r>
              <a:rPr lang="en-US" dirty="0" smtClean="0"/>
              <a:t>tendon</a:t>
            </a:r>
          </a:p>
          <a:p>
            <a:r>
              <a:rPr lang="en-US" dirty="0" smtClean="0"/>
              <a:t>Can be very painful </a:t>
            </a:r>
          </a:p>
          <a:p>
            <a:r>
              <a:rPr lang="en-US" dirty="0" smtClean="0"/>
              <a:t>Often long duration </a:t>
            </a:r>
          </a:p>
          <a:p>
            <a:r>
              <a:rPr lang="en-US" sz="3200" dirty="0" smtClean="0"/>
              <a:t>Insertional or Non-insertional</a:t>
            </a:r>
          </a:p>
          <a:p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885949"/>
            <a:ext cx="2170364" cy="289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Insertional Achilles Tendonitis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Tendinosis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Very tender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Lump </a:t>
            </a:r>
            <a:r>
              <a:rPr lang="en-US" sz="2400" dirty="0" smtClean="0"/>
              <a:t>(later finding)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752600"/>
            <a:ext cx="373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438400"/>
            <a:ext cx="4462659" cy="2261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Insertional Tendonitis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33800"/>
            <a:ext cx="3271005" cy="286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1119"/>
            <a:ext cx="2971800" cy="336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2077914"/>
            <a:ext cx="1547751" cy="65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Tendon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4876800"/>
            <a:ext cx="2057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Abnormal Tendon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876800" y="5181600"/>
            <a:ext cx="375405" cy="152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5562601" y="3429000"/>
            <a:ext cx="2514599" cy="19050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019801" y="525357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really a “tear”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530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7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945" y="2112962"/>
            <a:ext cx="3393455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304800"/>
            <a:ext cx="784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Non-insertional Achilles </a:t>
            </a:r>
            <a:r>
              <a:rPr lang="en-US" sz="4400" dirty="0" smtClean="0">
                <a:solidFill>
                  <a:srgbClr val="FFFF00"/>
                </a:solidFill>
              </a:rPr>
              <a:t>Tendonitis</a:t>
            </a:r>
            <a:endParaRPr lang="en-US" sz="4400" dirty="0" smtClean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24" y="1622587"/>
            <a:ext cx="1907062" cy="254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97" y="4395921"/>
            <a:ext cx="3124200" cy="233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26390"/>
          <a:stretch/>
        </p:blipFill>
        <p:spPr bwMode="auto">
          <a:xfrm>
            <a:off x="2987833" y="1834671"/>
            <a:ext cx="2283865" cy="230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678668"/>
            <a:ext cx="27432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Abnormal Tendon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543800" y="3048000"/>
            <a:ext cx="533400" cy="3810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Non-Op Treatment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103077"/>
          </a:xfrm>
        </p:spPr>
        <p:txBody>
          <a:bodyPr/>
          <a:lstStyle/>
          <a:p>
            <a:r>
              <a:rPr lang="en-US" dirty="0"/>
              <a:t>&gt;90% </a:t>
            </a:r>
            <a:r>
              <a:rPr lang="en-US" dirty="0" smtClean="0"/>
              <a:t>successful</a:t>
            </a:r>
          </a:p>
          <a:p>
            <a:r>
              <a:rPr lang="en-US" dirty="0" smtClean="0"/>
              <a:t>Ice </a:t>
            </a:r>
            <a:r>
              <a:rPr lang="en-US" sz="2400" dirty="0" smtClean="0"/>
              <a:t>(30 min bid)</a:t>
            </a:r>
          </a:p>
          <a:p>
            <a:r>
              <a:rPr lang="en-US" dirty="0" smtClean="0"/>
              <a:t>Rest </a:t>
            </a:r>
            <a:r>
              <a:rPr lang="en-US" sz="2400" dirty="0" smtClean="0"/>
              <a:t>(don’t make it hurt)</a:t>
            </a:r>
          </a:p>
          <a:p>
            <a:r>
              <a:rPr lang="en-US" dirty="0" smtClean="0"/>
              <a:t>Heel lift </a:t>
            </a:r>
          </a:p>
          <a:p>
            <a:r>
              <a:rPr lang="en-US" dirty="0"/>
              <a:t>B</a:t>
            </a:r>
            <a:r>
              <a:rPr lang="en-US" dirty="0" smtClean="0"/>
              <a:t>oot</a:t>
            </a:r>
          </a:p>
          <a:p>
            <a:r>
              <a:rPr lang="en-US" dirty="0" err="1"/>
              <a:t>Nsaids</a:t>
            </a:r>
            <a:r>
              <a:rPr lang="en-US" dirty="0"/>
              <a:t> </a:t>
            </a:r>
            <a:r>
              <a:rPr lang="en-US" sz="2400" dirty="0" smtClean="0"/>
              <a:t>(Ibuprofen,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dirty="0" smtClean="0">
                <a:solidFill>
                  <a:srgbClr val="FFFF00"/>
                </a:solidFill>
              </a:rPr>
              <a:t>Physical Therapy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06062"/>
              </p:ext>
            </p:extLst>
          </p:nvPr>
        </p:nvGraphicFramePr>
        <p:xfrm>
          <a:off x="5874442" y="2573067"/>
          <a:ext cx="3243828" cy="428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4" imgW="5667119" imgH="7486560" progId="AcroExch.Document.11">
                  <p:embed/>
                </p:oleObj>
              </mc:Choice>
              <mc:Fallback>
                <p:oleObj name="Acrobat Document" r:id="rId4" imgW="5667119" imgH="74865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4442" y="2573067"/>
                        <a:ext cx="3243828" cy="4284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5042</TotalTime>
  <Words>644</Words>
  <Application>Microsoft Office PowerPoint</Application>
  <PresentationFormat>On-screen Show (4:3)</PresentationFormat>
  <Paragraphs>181</Paragraphs>
  <Slides>25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Tahoma</vt:lpstr>
      <vt:lpstr>Wingdings</vt:lpstr>
      <vt:lpstr>Shimmer</vt:lpstr>
      <vt:lpstr>Acrobat Document</vt:lpstr>
      <vt:lpstr>Achilles Tendon Tears</vt:lpstr>
      <vt:lpstr>My Background</vt:lpstr>
      <vt:lpstr>Kennedy-White Orthopaedic Center</vt:lpstr>
      <vt:lpstr>Achilles Tendon Tears</vt:lpstr>
      <vt:lpstr>Achilles Tendonitis/Tendinosis</vt:lpstr>
      <vt:lpstr>Insertional Achilles Tendonitis</vt:lpstr>
      <vt:lpstr>Insertional Tendonitis</vt:lpstr>
      <vt:lpstr>PowerPoint Presentation</vt:lpstr>
      <vt:lpstr>Non-Op Treatment</vt:lpstr>
      <vt:lpstr>Achilles Tendonitis</vt:lpstr>
      <vt:lpstr>Achilles Rehab/Therapy</vt:lpstr>
      <vt:lpstr>Tendonitis Prevention</vt:lpstr>
      <vt:lpstr>Surgery for Chronic Tendonitis</vt:lpstr>
      <vt:lpstr>Post-op Rehab</vt:lpstr>
      <vt:lpstr>Achilles Ruptures</vt:lpstr>
      <vt:lpstr>Clinical Findings</vt:lpstr>
      <vt:lpstr>Achilles Rupture Treatment</vt:lpstr>
      <vt:lpstr>Non-operative Treatment</vt:lpstr>
      <vt:lpstr>Surgery</vt:lpstr>
      <vt:lpstr>Post-op Rehab </vt:lpstr>
      <vt:lpstr>Summary Important Points</vt:lpstr>
      <vt:lpstr>Thank YOU!!</vt:lpstr>
      <vt:lpstr>PowerPoint Presentation</vt:lpstr>
      <vt:lpstr>Why See Me? </vt:lpstr>
      <vt:lpstr>Treatment Rules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orthres</dc:creator>
  <cp:lastModifiedBy>oneil_000</cp:lastModifiedBy>
  <cp:revision>225</cp:revision>
  <dcterms:created xsi:type="dcterms:W3CDTF">2008-10-27T03:10:24Z</dcterms:created>
  <dcterms:modified xsi:type="dcterms:W3CDTF">2017-08-26T13:56:29Z</dcterms:modified>
</cp:coreProperties>
</file>