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45"/>
  </p:notesMasterIdLst>
  <p:handoutMasterIdLst>
    <p:handoutMasterId r:id="rId46"/>
  </p:handoutMasterIdLst>
  <p:sldIdLst>
    <p:sldId id="512" r:id="rId2"/>
    <p:sldId id="513" r:id="rId3"/>
    <p:sldId id="294" r:id="rId4"/>
    <p:sldId id="505" r:id="rId5"/>
    <p:sldId id="549" r:id="rId6"/>
    <p:sldId id="507" r:id="rId7"/>
    <p:sldId id="481" r:id="rId8"/>
    <p:sldId id="496" r:id="rId9"/>
    <p:sldId id="501" r:id="rId10"/>
    <p:sldId id="502" r:id="rId11"/>
    <p:sldId id="497" r:id="rId12"/>
    <p:sldId id="514" r:id="rId13"/>
    <p:sldId id="515" r:id="rId14"/>
    <p:sldId id="516" r:id="rId15"/>
    <p:sldId id="517" r:id="rId16"/>
    <p:sldId id="550" r:id="rId17"/>
    <p:sldId id="529" r:id="rId18"/>
    <p:sldId id="530" r:id="rId19"/>
    <p:sldId id="531" r:id="rId20"/>
    <p:sldId id="534" r:id="rId21"/>
    <p:sldId id="535" r:id="rId22"/>
    <p:sldId id="536" r:id="rId23"/>
    <p:sldId id="542" r:id="rId24"/>
    <p:sldId id="543" r:id="rId25"/>
    <p:sldId id="544" r:id="rId26"/>
    <p:sldId id="545" r:id="rId27"/>
    <p:sldId id="546" r:id="rId28"/>
    <p:sldId id="547" r:id="rId29"/>
    <p:sldId id="548" r:id="rId30"/>
    <p:sldId id="526" r:id="rId31"/>
    <p:sldId id="527" r:id="rId32"/>
    <p:sldId id="552" r:id="rId33"/>
    <p:sldId id="554" r:id="rId34"/>
    <p:sldId id="555" r:id="rId35"/>
    <p:sldId id="556" r:id="rId36"/>
    <p:sldId id="553" r:id="rId37"/>
    <p:sldId id="498" r:id="rId38"/>
    <p:sldId id="500" r:id="rId39"/>
    <p:sldId id="528" r:id="rId40"/>
    <p:sldId id="541" r:id="rId41"/>
    <p:sldId id="551" r:id="rId42"/>
    <p:sldId id="388" r:id="rId43"/>
    <p:sldId id="490" r:id="rId44"/>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ahoma" charset="0"/>
        <a:ea typeface="ＭＳ Ｐゴシック" charset="0"/>
        <a:cs typeface="ＭＳ Ｐゴシック" charset="0"/>
      </a:defRPr>
    </a:lvl1pPr>
    <a:lvl2pPr marL="457200" algn="l" rtl="0" fontAlgn="base">
      <a:spcBef>
        <a:spcPct val="0"/>
      </a:spcBef>
      <a:spcAft>
        <a:spcPct val="0"/>
      </a:spcAft>
      <a:defRPr sz="2400" kern="1200">
        <a:solidFill>
          <a:schemeClr val="tx1"/>
        </a:solidFill>
        <a:latin typeface="Tahoma" charset="0"/>
        <a:ea typeface="ＭＳ Ｐゴシック" charset="0"/>
        <a:cs typeface="ＭＳ Ｐゴシック" charset="0"/>
      </a:defRPr>
    </a:lvl2pPr>
    <a:lvl3pPr marL="914400" algn="l" rtl="0" fontAlgn="base">
      <a:spcBef>
        <a:spcPct val="0"/>
      </a:spcBef>
      <a:spcAft>
        <a:spcPct val="0"/>
      </a:spcAft>
      <a:defRPr sz="2400" kern="1200">
        <a:solidFill>
          <a:schemeClr val="tx1"/>
        </a:solidFill>
        <a:latin typeface="Tahoma" charset="0"/>
        <a:ea typeface="ＭＳ Ｐゴシック" charset="0"/>
        <a:cs typeface="ＭＳ Ｐゴシック" charset="0"/>
      </a:defRPr>
    </a:lvl3pPr>
    <a:lvl4pPr marL="1371600" algn="l" rtl="0" fontAlgn="base">
      <a:spcBef>
        <a:spcPct val="0"/>
      </a:spcBef>
      <a:spcAft>
        <a:spcPct val="0"/>
      </a:spcAft>
      <a:defRPr sz="2400" kern="1200">
        <a:solidFill>
          <a:schemeClr val="tx1"/>
        </a:solidFill>
        <a:latin typeface="Tahoma" charset="0"/>
        <a:ea typeface="ＭＳ Ｐゴシック" charset="0"/>
        <a:cs typeface="ＭＳ Ｐゴシック" charset="0"/>
      </a:defRPr>
    </a:lvl4pPr>
    <a:lvl5pPr marL="1828800" algn="l" rtl="0" fontAlgn="base">
      <a:spcBef>
        <a:spcPct val="0"/>
      </a:spcBef>
      <a:spcAft>
        <a:spcPct val="0"/>
      </a:spcAft>
      <a:defRPr sz="2400" kern="1200">
        <a:solidFill>
          <a:schemeClr val="tx1"/>
        </a:solidFill>
        <a:latin typeface="Tahoma" charset="0"/>
        <a:ea typeface="ＭＳ Ｐゴシック" charset="0"/>
        <a:cs typeface="ＭＳ Ｐゴシック" charset="0"/>
      </a:defRPr>
    </a:lvl5pPr>
    <a:lvl6pPr marL="2286000" algn="l" defTabSz="457200" rtl="0" eaLnBrk="1" latinLnBrk="0" hangingPunct="1">
      <a:defRPr sz="2400" kern="1200">
        <a:solidFill>
          <a:schemeClr val="tx1"/>
        </a:solidFill>
        <a:latin typeface="Tahoma" charset="0"/>
        <a:ea typeface="ＭＳ Ｐゴシック" charset="0"/>
        <a:cs typeface="ＭＳ Ｐゴシック" charset="0"/>
      </a:defRPr>
    </a:lvl6pPr>
    <a:lvl7pPr marL="2743200" algn="l" defTabSz="457200" rtl="0" eaLnBrk="1" latinLnBrk="0" hangingPunct="1">
      <a:defRPr sz="2400" kern="1200">
        <a:solidFill>
          <a:schemeClr val="tx1"/>
        </a:solidFill>
        <a:latin typeface="Tahoma" charset="0"/>
        <a:ea typeface="ＭＳ Ｐゴシック" charset="0"/>
        <a:cs typeface="ＭＳ Ｐゴシック" charset="0"/>
      </a:defRPr>
    </a:lvl7pPr>
    <a:lvl8pPr marL="3200400" algn="l" defTabSz="457200" rtl="0" eaLnBrk="1" latinLnBrk="0" hangingPunct="1">
      <a:defRPr sz="2400" kern="1200">
        <a:solidFill>
          <a:schemeClr val="tx1"/>
        </a:solidFill>
        <a:latin typeface="Tahoma" charset="0"/>
        <a:ea typeface="ＭＳ Ｐゴシック" charset="0"/>
        <a:cs typeface="ＭＳ Ｐゴシック" charset="0"/>
      </a:defRPr>
    </a:lvl8pPr>
    <a:lvl9pPr marL="3657600" algn="l" defTabSz="457200" rtl="0" eaLnBrk="1" latinLnBrk="0" hangingPunct="1">
      <a:defRPr sz="2400" kern="1200">
        <a:solidFill>
          <a:schemeClr val="tx1"/>
        </a:solidFill>
        <a:latin typeface="Tahoma"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113"/>
    <p:restoredTop sz="94674"/>
  </p:normalViewPr>
  <p:slideViewPr>
    <p:cSldViewPr>
      <p:cViewPr varScale="1">
        <p:scale>
          <a:sx n="72" d="100"/>
          <a:sy n="72" d="100"/>
        </p:scale>
        <p:origin x="1914"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4" d="100"/>
        <a:sy n="154" d="100"/>
      </p:scale>
      <p:origin x="0" y="813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hdr" sz="quarter"/>
          </p:nvPr>
        </p:nvSpPr>
        <p:spPr bwMode="auto">
          <a:xfrm>
            <a:off x="0" y="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defRPr sz="1200">
                <a:latin typeface="Times New Roman" charset="0"/>
                <a:cs typeface="Arial" charset="0"/>
              </a:defRPr>
            </a:lvl1pPr>
          </a:lstStyle>
          <a:p>
            <a:pPr>
              <a:defRPr/>
            </a:pPr>
            <a:endParaRPr lang="en-US"/>
          </a:p>
        </p:txBody>
      </p:sp>
      <p:sp>
        <p:nvSpPr>
          <p:cNvPr id="106499" name="Rectangle 3"/>
          <p:cNvSpPr>
            <a:spLocks noGrp="1" noChangeArrowheads="1"/>
          </p:cNvSpPr>
          <p:nvPr>
            <p:ph type="dt" sz="quarter" idx="1"/>
          </p:nvPr>
        </p:nvSpPr>
        <p:spPr bwMode="auto">
          <a:xfrm>
            <a:off x="3886200" y="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Times New Roman" charset="0"/>
                <a:cs typeface="Arial" charset="0"/>
              </a:defRPr>
            </a:lvl1pPr>
          </a:lstStyle>
          <a:p>
            <a:pPr>
              <a:defRPr/>
            </a:pPr>
            <a:endParaRPr lang="en-US"/>
          </a:p>
        </p:txBody>
      </p:sp>
      <p:sp>
        <p:nvSpPr>
          <p:cNvPr id="106500" name="Rectangle 4"/>
          <p:cNvSpPr>
            <a:spLocks noGrp="1" noChangeArrowheads="1"/>
          </p:cNvSpPr>
          <p:nvPr>
            <p:ph type="ftr" sz="quarter" idx="2"/>
          </p:nvPr>
        </p:nvSpPr>
        <p:spPr bwMode="auto">
          <a:xfrm>
            <a:off x="0" y="868680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defRPr sz="1200">
                <a:latin typeface="Times New Roman" charset="0"/>
                <a:cs typeface="Arial" charset="0"/>
              </a:defRPr>
            </a:lvl1pPr>
          </a:lstStyle>
          <a:p>
            <a:pPr>
              <a:defRPr/>
            </a:pPr>
            <a:endParaRPr lang="en-US"/>
          </a:p>
        </p:txBody>
      </p:sp>
      <p:sp>
        <p:nvSpPr>
          <p:cNvPr id="106501"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Times New Roman" charset="0"/>
                <a:cs typeface="Arial" charset="0"/>
              </a:defRPr>
            </a:lvl1pPr>
          </a:lstStyle>
          <a:p>
            <a:pPr>
              <a:defRPr/>
            </a:pPr>
            <a:fld id="{6383B6AA-B653-B342-A817-A60DEF710030}" type="slidenum">
              <a:rPr lang="en-US"/>
              <a:pPr>
                <a:defRPr/>
              </a:pPr>
              <a:t>‹#›</a:t>
            </a:fld>
            <a:endParaRPr lang="en-US"/>
          </a:p>
        </p:txBody>
      </p:sp>
    </p:spTree>
    <p:extLst>
      <p:ext uri="{BB962C8B-B14F-4D97-AF65-F5344CB8AC3E}">
        <p14:creationId xmlns:p14="http://schemas.microsoft.com/office/powerpoint/2010/main" val="1725470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522" name="Rectangle 2"/>
          <p:cNvSpPr>
            <a:spLocks noGrp="1" noChangeArrowheads="1"/>
          </p:cNvSpPr>
          <p:nvPr>
            <p:ph type="hdr" sz="quarter"/>
          </p:nvPr>
        </p:nvSpPr>
        <p:spPr bwMode="auto">
          <a:xfrm>
            <a:off x="0" y="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defRPr sz="1200">
                <a:latin typeface="Times New Roman" charset="0"/>
                <a:cs typeface="Arial" charset="0"/>
              </a:defRPr>
            </a:lvl1pPr>
          </a:lstStyle>
          <a:p>
            <a:pPr>
              <a:defRPr/>
            </a:pPr>
            <a:endParaRPr lang="en-US"/>
          </a:p>
        </p:txBody>
      </p:sp>
      <p:sp>
        <p:nvSpPr>
          <p:cNvPr id="107523" name="Rectangle 3"/>
          <p:cNvSpPr>
            <a:spLocks noGrp="1" noChangeArrowheads="1"/>
          </p:cNvSpPr>
          <p:nvPr>
            <p:ph type="dt" idx="1"/>
          </p:nvPr>
        </p:nvSpPr>
        <p:spPr bwMode="auto">
          <a:xfrm>
            <a:off x="3886200" y="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Times New Roman" charset="0"/>
                <a:cs typeface="Arial" charset="0"/>
              </a:defRPr>
            </a:lvl1pPr>
          </a:lstStyle>
          <a:p>
            <a:pPr>
              <a:defRPr/>
            </a:pPr>
            <a:endParaRPr lang="en-US"/>
          </a:p>
        </p:txBody>
      </p:sp>
      <p:sp>
        <p:nvSpPr>
          <p:cNvPr id="1075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sp>
      <p:sp>
        <p:nvSpPr>
          <p:cNvPr id="107525"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7526" name="Rectangle 6"/>
          <p:cNvSpPr>
            <a:spLocks noGrp="1" noChangeArrowheads="1"/>
          </p:cNvSpPr>
          <p:nvPr>
            <p:ph type="ftr" sz="quarter" idx="4"/>
          </p:nvPr>
        </p:nvSpPr>
        <p:spPr bwMode="auto">
          <a:xfrm>
            <a:off x="0" y="868680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defRPr sz="1200">
                <a:latin typeface="Times New Roman" charset="0"/>
                <a:cs typeface="Arial" charset="0"/>
              </a:defRPr>
            </a:lvl1pPr>
          </a:lstStyle>
          <a:p>
            <a:pPr>
              <a:defRPr/>
            </a:pPr>
            <a:endParaRPr lang="en-US"/>
          </a:p>
        </p:txBody>
      </p:sp>
      <p:sp>
        <p:nvSpPr>
          <p:cNvPr id="107527"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Times New Roman" charset="0"/>
                <a:cs typeface="Arial" charset="0"/>
              </a:defRPr>
            </a:lvl1pPr>
          </a:lstStyle>
          <a:p>
            <a:pPr>
              <a:defRPr/>
            </a:pPr>
            <a:fld id="{ACB05F0C-A74C-664A-9AB6-FE5A0C685A07}" type="slidenum">
              <a:rPr lang="en-US"/>
              <a:pPr>
                <a:defRPr/>
              </a:pPr>
              <a:t>‹#›</a:t>
            </a:fld>
            <a:endParaRPr lang="en-US"/>
          </a:p>
        </p:txBody>
      </p:sp>
    </p:spTree>
    <p:extLst>
      <p:ext uri="{BB962C8B-B14F-4D97-AF65-F5344CB8AC3E}">
        <p14:creationId xmlns:p14="http://schemas.microsoft.com/office/powerpoint/2010/main" val="12055697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Narrow" charset="0"/>
        <a:ea typeface="ＭＳ Ｐゴシック" charset="0"/>
        <a:cs typeface="Arial" charset="0"/>
      </a:defRPr>
    </a:lvl1pPr>
    <a:lvl2pPr marL="457200" algn="l" rtl="0" eaLnBrk="0" fontAlgn="base" hangingPunct="0">
      <a:spcBef>
        <a:spcPct val="30000"/>
      </a:spcBef>
      <a:spcAft>
        <a:spcPct val="0"/>
      </a:spcAft>
      <a:defRPr kumimoji="1" sz="1200" kern="1200">
        <a:solidFill>
          <a:schemeClr val="tx1"/>
        </a:solidFill>
        <a:latin typeface="Arial Narrow" charset="0"/>
        <a:ea typeface="Arial" charset="0"/>
        <a:cs typeface="Arial" charset="0"/>
      </a:defRPr>
    </a:lvl2pPr>
    <a:lvl3pPr marL="914400" algn="l" rtl="0" eaLnBrk="0" fontAlgn="base" hangingPunct="0">
      <a:spcBef>
        <a:spcPct val="30000"/>
      </a:spcBef>
      <a:spcAft>
        <a:spcPct val="0"/>
      </a:spcAft>
      <a:defRPr kumimoji="1" sz="1200" kern="1200">
        <a:solidFill>
          <a:schemeClr val="tx1"/>
        </a:solidFill>
        <a:latin typeface="Arial Narrow" charset="0"/>
        <a:ea typeface="Arial" charset="0"/>
        <a:cs typeface="Arial" charset="0"/>
      </a:defRPr>
    </a:lvl3pPr>
    <a:lvl4pPr marL="1371600" algn="l" rtl="0" eaLnBrk="0" fontAlgn="base" hangingPunct="0">
      <a:spcBef>
        <a:spcPct val="30000"/>
      </a:spcBef>
      <a:spcAft>
        <a:spcPct val="0"/>
      </a:spcAft>
      <a:defRPr kumimoji="1" sz="1200" kern="1200">
        <a:solidFill>
          <a:schemeClr val="tx1"/>
        </a:solidFill>
        <a:latin typeface="Arial Narrow" charset="0"/>
        <a:ea typeface="Arial" charset="0"/>
        <a:cs typeface="Arial" charset="0"/>
      </a:defRPr>
    </a:lvl4pPr>
    <a:lvl5pPr marL="1828800" algn="l" rtl="0" eaLnBrk="0" fontAlgn="base" hangingPunct="0">
      <a:spcBef>
        <a:spcPct val="30000"/>
      </a:spcBef>
      <a:spcAft>
        <a:spcPct val="0"/>
      </a:spcAft>
      <a:defRPr kumimoji="1" sz="1200" kern="1200">
        <a:solidFill>
          <a:schemeClr val="tx1"/>
        </a:solidFill>
        <a:latin typeface="Arial Narrow"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A0F6AB9-48C7-4E4B-B896-DE7DCAB98FE0}" type="slidenum">
              <a:rPr lang="en-US"/>
              <a:pPr>
                <a:defRPr/>
              </a:pPr>
              <a:t>2</a:t>
            </a:fld>
            <a:endParaRPr lang="en-US"/>
          </a:p>
        </p:txBody>
      </p:sp>
      <p:sp>
        <p:nvSpPr>
          <p:cNvPr id="26624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66243"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A0F6AB9-48C7-4E4B-B896-DE7DCAB98FE0}" type="slidenum">
              <a:rPr lang="en-US"/>
              <a:pPr>
                <a:defRPr/>
              </a:pPr>
              <a:t>3</a:t>
            </a:fld>
            <a:endParaRPr lang="en-US"/>
          </a:p>
        </p:txBody>
      </p:sp>
      <p:sp>
        <p:nvSpPr>
          <p:cNvPr id="26624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66243"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BA0C975-8D72-B44A-BDF3-49C460ABF4AC}" type="slidenum">
              <a:rPr lang="en-US"/>
              <a:pPr>
                <a:defRPr/>
              </a:pPr>
              <a:t>4</a:t>
            </a:fld>
            <a:endParaRPr lang="en-US"/>
          </a:p>
        </p:txBody>
      </p:sp>
      <p:sp>
        <p:nvSpPr>
          <p:cNvPr id="42496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24963" name="Rectangle 3"/>
          <p:cNvSpPr>
            <a:spLocks noGrp="1" noChangeArrowheads="1"/>
          </p:cNvSpPr>
          <p:nvPr>
            <p:ph type="body" idx="1"/>
          </p:nvPr>
        </p:nvSpPr>
        <p:spPr/>
        <p:txBody>
          <a:bodyPr/>
          <a:lstStyle/>
          <a:p>
            <a:pPr>
              <a:defRPr/>
            </a:pPr>
            <a:endParaRPr lang="en-US">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B87AEC9-8EE2-224D-A032-DFFCC87F9FBC}" type="slidenum">
              <a:rPr lang="en-US"/>
              <a:pPr>
                <a:defRPr/>
              </a:pPr>
              <a:t>19</a:t>
            </a:fld>
            <a:endParaRPr lang="en-US"/>
          </a:p>
        </p:txBody>
      </p:sp>
      <p:sp>
        <p:nvSpPr>
          <p:cNvPr id="43008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30083"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E11C465-EAB1-F240-8105-8AD6DB4DBAA1}" type="slidenum">
              <a:rPr lang="en-US"/>
              <a:pPr>
                <a:defRPr/>
              </a:pPr>
              <a:t>20</a:t>
            </a:fld>
            <a:endParaRPr lang="en-US"/>
          </a:p>
        </p:txBody>
      </p:sp>
      <p:sp>
        <p:nvSpPr>
          <p:cNvPr id="55398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553987"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E11C465-EAB1-F240-8105-8AD6DB4DBAA1}" type="slidenum">
              <a:rPr lang="en-US"/>
              <a:pPr>
                <a:defRPr/>
              </a:pPr>
              <a:t>21</a:t>
            </a:fld>
            <a:endParaRPr lang="en-US"/>
          </a:p>
        </p:txBody>
      </p:sp>
      <p:sp>
        <p:nvSpPr>
          <p:cNvPr id="55398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553987"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E11C465-EAB1-F240-8105-8AD6DB4DBAA1}" type="slidenum">
              <a:rPr lang="en-US"/>
              <a:pPr>
                <a:defRPr/>
              </a:pPr>
              <a:t>22</a:t>
            </a:fld>
            <a:endParaRPr lang="en-US"/>
          </a:p>
        </p:txBody>
      </p:sp>
      <p:sp>
        <p:nvSpPr>
          <p:cNvPr id="55398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553987"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845B597-518C-B34F-9DF7-D007B1C1C07B}" type="slidenum">
              <a:rPr lang="en-US"/>
              <a:pPr>
                <a:defRPr/>
              </a:pPr>
              <a:t>42</a:t>
            </a:fld>
            <a:endParaRPr lang="en-US"/>
          </a:p>
        </p:txBody>
      </p:sp>
      <p:sp>
        <p:nvSpPr>
          <p:cNvPr id="33280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32803"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B4E8CF6-8C68-FB4A-9127-952964527383}" type="slidenum">
              <a:rPr lang="en-US"/>
              <a:pPr>
                <a:defRPr/>
              </a:pPr>
              <a:t>43</a:t>
            </a:fld>
            <a:endParaRPr lang="en-US"/>
          </a:p>
        </p:txBody>
      </p:sp>
      <p:sp>
        <p:nvSpPr>
          <p:cNvPr id="49459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94595"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4"/>
          <p:cNvSpPr>
            <a:spLocks/>
          </p:cNvSpPr>
          <p:nvPr/>
        </p:nvSpPr>
        <p:spPr bwMode="auto">
          <a:xfrm>
            <a:off x="285750" y="2803525"/>
            <a:ext cx="1588" cy="3035300"/>
          </a:xfrm>
          <a:custGeom>
            <a:avLst/>
            <a:gdLst>
              <a:gd name="T0" fmla="*/ 0 w 1588"/>
              <a:gd name="T1" fmla="*/ 0 h 1912"/>
              <a:gd name="T2" fmla="*/ 0 w 1588"/>
              <a:gd name="T3" fmla="*/ 2147483647 h 1912"/>
              <a:gd name="T4" fmla="*/ 0 w 1588"/>
              <a:gd name="T5" fmla="*/ 2147483647 h 1912"/>
              <a:gd name="T6" fmla="*/ 0 w 1588"/>
              <a:gd name="T7" fmla="*/ 2147483647 h 1912"/>
              <a:gd name="T8" fmla="*/ 0 w 1588"/>
              <a:gd name="T9" fmla="*/ 2147483647 h 1912"/>
              <a:gd name="T10" fmla="*/ 0 w 1588"/>
              <a:gd name="T11" fmla="*/ 2147483647 h 1912"/>
              <a:gd name="T12" fmla="*/ 0 w 1588"/>
              <a:gd name="T13" fmla="*/ 0 h 1912"/>
              <a:gd name="T14" fmla="*/ 0 w 1588"/>
              <a:gd name="T15" fmla="*/ 0 h 191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8" h="1912">
                <a:moveTo>
                  <a:pt x="0" y="0"/>
                </a:moveTo>
                <a:lnTo>
                  <a:pt x="0" y="6"/>
                </a:lnTo>
                <a:lnTo>
                  <a:pt x="0" y="60"/>
                </a:lnTo>
                <a:lnTo>
                  <a:pt x="0" y="1912"/>
                </a:lnTo>
                <a:lnTo>
                  <a:pt x="0" y="0"/>
                </a:lnTo>
                <a:close/>
              </a:path>
            </a:pathLst>
          </a:custGeom>
          <a:solidFill>
            <a:srgbClr val="6BBA27"/>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a:p>
        </p:txBody>
      </p:sp>
      <p:sp>
        <p:nvSpPr>
          <p:cNvPr id="361474"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pPr lvl="0"/>
            <a:r>
              <a:rPr lang="en-US" noProof="0"/>
              <a:t>Click to edit Master title style</a:t>
            </a:r>
          </a:p>
        </p:txBody>
      </p:sp>
      <p:sp>
        <p:nvSpPr>
          <p:cNvPr id="361475"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pPr lvl="0"/>
            <a:r>
              <a:rPr lang="en-US" noProof="0"/>
              <a:t>Click to edit Master subtitle style</a:t>
            </a:r>
          </a:p>
        </p:txBody>
      </p:sp>
      <p:sp>
        <p:nvSpPr>
          <p:cNvPr id="5" name="Rectangle 5"/>
          <p:cNvSpPr>
            <a:spLocks noGrp="1" noChangeArrowheads="1"/>
          </p:cNvSpPr>
          <p:nvPr>
            <p:ph type="ftr" sz="quarter" idx="10"/>
          </p:nvPr>
        </p:nvSpPr>
        <p:spPr/>
        <p:txBody>
          <a:bodyPr/>
          <a:lstStyle>
            <a:lvl1pPr>
              <a:defRPr/>
            </a:lvl1pPr>
          </a:lstStyle>
          <a:p>
            <a:pPr>
              <a:defRPr/>
            </a:pPr>
            <a:endParaRPr lang="en-US"/>
          </a:p>
        </p:txBody>
      </p:sp>
      <p:sp>
        <p:nvSpPr>
          <p:cNvPr id="6" name="Rectangle 6"/>
          <p:cNvSpPr>
            <a:spLocks noGrp="1" noChangeArrowheads="1"/>
          </p:cNvSpPr>
          <p:nvPr>
            <p:ph type="sldNum" sz="quarter" idx="11"/>
          </p:nvPr>
        </p:nvSpPr>
        <p:spPr/>
        <p:txBody>
          <a:bodyPr/>
          <a:lstStyle>
            <a:lvl1pPr>
              <a:defRPr/>
            </a:lvl1pPr>
          </a:lstStyle>
          <a:p>
            <a:pPr>
              <a:defRPr/>
            </a:pPr>
            <a:fld id="{01731F9A-B2D8-294E-B436-AA92703D7899}" type="slidenum">
              <a:rPr lang="en-US"/>
              <a:pPr>
                <a:defRPr/>
              </a:pPr>
              <a:t>‹#›</a:t>
            </a:fld>
            <a:endParaRPr lang="en-US"/>
          </a:p>
        </p:txBody>
      </p:sp>
      <p:sp>
        <p:nvSpPr>
          <p:cNvPr id="7" name="Rectangle 7"/>
          <p:cNvSpPr>
            <a:spLocks noGrp="1" noChangeArrowheads="1"/>
          </p:cNvSpPr>
          <p:nvPr>
            <p:ph type="dt" sz="quarter" idx="12"/>
          </p:nvPr>
        </p:nvSpPr>
        <p:spPr/>
        <p:txBody>
          <a:bodyPr/>
          <a:lstStyle>
            <a:lvl1pPr>
              <a:defRPr/>
            </a:lvl1pPr>
          </a:lstStyle>
          <a:p>
            <a:pPr>
              <a:defRPr/>
            </a:pPr>
            <a:endParaRPr lang="en-US"/>
          </a:p>
        </p:txBody>
      </p:sp>
    </p:spTree>
    <p:extLst>
      <p:ext uri="{BB962C8B-B14F-4D97-AF65-F5344CB8AC3E}">
        <p14:creationId xmlns:p14="http://schemas.microsoft.com/office/powerpoint/2010/main" val="171254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2B438FB-B1D2-DF4B-B270-1DEE4D4030F4}" type="slidenum">
              <a:rPr lang="en-US"/>
              <a:pPr>
                <a:defRPr/>
              </a:pPr>
              <a:t>‹#›</a:t>
            </a:fld>
            <a:endParaRPr lang="en-US"/>
          </a:p>
        </p:txBody>
      </p:sp>
    </p:spTree>
    <p:extLst>
      <p:ext uri="{BB962C8B-B14F-4D97-AF65-F5344CB8AC3E}">
        <p14:creationId xmlns:p14="http://schemas.microsoft.com/office/powerpoint/2010/main" val="2690539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9CB9EE2-0530-B449-B420-A68ECFFBAD37}" type="slidenum">
              <a:rPr lang="en-US"/>
              <a:pPr>
                <a:defRPr/>
              </a:pPr>
              <a:t>‹#›</a:t>
            </a:fld>
            <a:endParaRPr lang="en-US"/>
          </a:p>
        </p:txBody>
      </p:sp>
    </p:spTree>
    <p:extLst>
      <p:ext uri="{BB962C8B-B14F-4D97-AF65-F5344CB8AC3E}">
        <p14:creationId xmlns:p14="http://schemas.microsoft.com/office/powerpoint/2010/main" val="3697960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9C1FEF-1123-5B4C-BE86-29DCA3433630}" type="slidenum">
              <a:rPr lang="en-US"/>
              <a:pPr>
                <a:defRPr/>
              </a:pPr>
              <a:t>‹#›</a:t>
            </a:fld>
            <a:endParaRPr lang="en-US"/>
          </a:p>
        </p:txBody>
      </p:sp>
    </p:spTree>
    <p:extLst>
      <p:ext uri="{BB962C8B-B14F-4D97-AF65-F5344CB8AC3E}">
        <p14:creationId xmlns:p14="http://schemas.microsoft.com/office/powerpoint/2010/main" val="4034558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A916585-B94C-5040-A2D1-C4927B8527CD}" type="slidenum">
              <a:rPr lang="en-US"/>
              <a:pPr>
                <a:defRPr/>
              </a:pPr>
              <a:t>‹#›</a:t>
            </a:fld>
            <a:endParaRPr lang="en-US"/>
          </a:p>
        </p:txBody>
      </p:sp>
    </p:spTree>
    <p:extLst>
      <p:ext uri="{BB962C8B-B14F-4D97-AF65-F5344CB8AC3E}">
        <p14:creationId xmlns:p14="http://schemas.microsoft.com/office/powerpoint/2010/main" val="3857794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397DD89-5D46-3F4F-867E-192E08578740}" type="slidenum">
              <a:rPr lang="en-US"/>
              <a:pPr>
                <a:defRPr/>
              </a:pPr>
              <a:t>‹#›</a:t>
            </a:fld>
            <a:endParaRPr lang="en-US"/>
          </a:p>
        </p:txBody>
      </p:sp>
    </p:spTree>
    <p:extLst>
      <p:ext uri="{BB962C8B-B14F-4D97-AF65-F5344CB8AC3E}">
        <p14:creationId xmlns:p14="http://schemas.microsoft.com/office/powerpoint/2010/main" val="405400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A45981C-E8EC-F54D-93D2-E46DAB798E23}" type="slidenum">
              <a:rPr lang="en-US"/>
              <a:pPr>
                <a:defRPr/>
              </a:pPr>
              <a:t>‹#›</a:t>
            </a:fld>
            <a:endParaRPr lang="en-US"/>
          </a:p>
        </p:txBody>
      </p:sp>
    </p:spTree>
    <p:extLst>
      <p:ext uri="{BB962C8B-B14F-4D97-AF65-F5344CB8AC3E}">
        <p14:creationId xmlns:p14="http://schemas.microsoft.com/office/powerpoint/2010/main" val="1079039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51C738C-7CF3-5B49-9DFE-4E10A15360D5}" type="slidenum">
              <a:rPr lang="en-US"/>
              <a:pPr>
                <a:defRPr/>
              </a:pPr>
              <a:t>‹#›</a:t>
            </a:fld>
            <a:endParaRPr lang="en-US"/>
          </a:p>
        </p:txBody>
      </p:sp>
    </p:spTree>
    <p:extLst>
      <p:ext uri="{BB962C8B-B14F-4D97-AF65-F5344CB8AC3E}">
        <p14:creationId xmlns:p14="http://schemas.microsoft.com/office/powerpoint/2010/main" val="99383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A4B3A17-0DB7-C543-BE99-69CDA03D0C89}" type="slidenum">
              <a:rPr lang="en-US"/>
              <a:pPr>
                <a:defRPr/>
              </a:pPr>
              <a:t>‹#›</a:t>
            </a:fld>
            <a:endParaRPr lang="en-US"/>
          </a:p>
        </p:txBody>
      </p:sp>
    </p:spTree>
    <p:extLst>
      <p:ext uri="{BB962C8B-B14F-4D97-AF65-F5344CB8AC3E}">
        <p14:creationId xmlns:p14="http://schemas.microsoft.com/office/powerpoint/2010/main" val="1067192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313DF2-5AB3-844A-A22E-C095D211774E}" type="slidenum">
              <a:rPr lang="en-US"/>
              <a:pPr>
                <a:defRPr/>
              </a:pPr>
              <a:t>‹#›</a:t>
            </a:fld>
            <a:endParaRPr lang="en-US"/>
          </a:p>
        </p:txBody>
      </p:sp>
    </p:spTree>
    <p:extLst>
      <p:ext uri="{BB962C8B-B14F-4D97-AF65-F5344CB8AC3E}">
        <p14:creationId xmlns:p14="http://schemas.microsoft.com/office/powerpoint/2010/main" val="3830787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E227556-61D9-5142-8EC5-2E3695D450CD}" type="slidenum">
              <a:rPr lang="en-US"/>
              <a:pPr>
                <a:defRPr/>
              </a:pPr>
              <a:t>‹#›</a:t>
            </a:fld>
            <a:endParaRPr lang="en-US"/>
          </a:p>
        </p:txBody>
      </p:sp>
    </p:spTree>
    <p:extLst>
      <p:ext uri="{BB962C8B-B14F-4D97-AF65-F5344CB8AC3E}">
        <p14:creationId xmlns:p14="http://schemas.microsoft.com/office/powerpoint/2010/main" val="3471710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p>
        </p:txBody>
      </p:sp>
      <p:sp>
        <p:nvSpPr>
          <p:cNvPr id="3" name="Text Placeholder 2"/>
          <p:cNvSpPr>
            <a:spLocks noGrp="1"/>
          </p:cNvSpPr>
          <p:nvPr>
            <p:ph type="body"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05000"/>
            <a:ext cx="4038600" cy="4114800"/>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78019E7-A507-EF4B-9034-E5CBC4F35D2E}" type="slidenum">
              <a:rPr lang="en-US"/>
              <a:pPr>
                <a:defRPr/>
              </a:pPr>
              <a:t>‹#›</a:t>
            </a:fld>
            <a:endParaRPr lang="en-US"/>
          </a:p>
        </p:txBody>
      </p:sp>
    </p:spTree>
    <p:extLst>
      <p:ext uri="{BB962C8B-B14F-4D97-AF65-F5344CB8AC3E}">
        <p14:creationId xmlns:p14="http://schemas.microsoft.com/office/powerpoint/2010/main" val="2644771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60450" name="Rectangle 2"/>
          <p:cNvSpPr>
            <a:spLocks noGrp="1" noChangeArrowheads="1"/>
          </p:cNvSpPr>
          <p:nvPr>
            <p:ph type="title"/>
          </p:nvPr>
        </p:nvSpPr>
        <p:spPr bwMode="auto">
          <a:xfrm>
            <a:off x="457200" y="292100"/>
            <a:ext cx="8229600" cy="13843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60451" name="Rectangle 3"/>
          <p:cNvSpPr>
            <a:spLocks noGrp="1" noChangeArrowheads="1"/>
          </p:cNvSpPr>
          <p:nvPr>
            <p:ph type="body" idx="1"/>
          </p:nvPr>
        </p:nvSpPr>
        <p:spPr bwMode="auto">
          <a:xfrm>
            <a:off x="457200" y="1905000"/>
            <a:ext cx="8229600" cy="4114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0452" name="Rectangle 4"/>
          <p:cNvSpPr>
            <a:spLocks noGrp="1" noChangeArrowheads="1"/>
          </p:cNvSpPr>
          <p:nvPr>
            <p:ph type="dt" sz="half" idx="2"/>
          </p:nvPr>
        </p:nvSpPr>
        <p:spPr bwMode="auto">
          <a:xfrm>
            <a:off x="457200" y="6245225"/>
            <a:ext cx="2133600" cy="47625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360453"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360454"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cs typeface="Arial" charset="0"/>
              </a:defRPr>
            </a:lvl1pPr>
          </a:lstStyle>
          <a:p>
            <a:pPr>
              <a:defRPr/>
            </a:pPr>
            <a:fld id="{B28F35F3-70C1-6042-BC19-35FC5C5F0945}"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759"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Lst>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charset="0"/>
          <a:ea typeface="ＭＳ Ｐゴシック" charset="0"/>
          <a:cs typeface="Arial"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charset="0"/>
        <a:buChar char="–"/>
        <a:defRPr sz="2800">
          <a:solidFill>
            <a:schemeClr val="tx1"/>
          </a:solidFill>
          <a:effectLst>
            <a:outerShdw blurRad="38100" dist="38100" dir="2700000" algn="tl">
              <a:srgbClr val="000000"/>
            </a:outerShdw>
          </a:effectLst>
          <a:latin typeface="+mn-lt"/>
          <a:ea typeface="Arial" charset="0"/>
          <a:cs typeface="+mn-cs"/>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ea typeface="Arial" charset="0"/>
          <a:cs typeface="+mn-cs"/>
        </a:defRPr>
      </a:lvl3pPr>
      <a:lvl4pPr marL="1600200" indent="-228600" algn="l" rtl="0" eaLnBrk="0" fontAlgn="base" hangingPunct="0">
        <a:spcBef>
          <a:spcPct val="20000"/>
        </a:spcBef>
        <a:spcAft>
          <a:spcPct val="0"/>
        </a:spcAft>
        <a:buFont typeface="Tahoma" charset="0"/>
        <a:buChar char="–"/>
        <a:defRPr sz="2000">
          <a:solidFill>
            <a:schemeClr val="tx1"/>
          </a:solidFill>
          <a:effectLst>
            <a:outerShdw blurRad="38100" dist="38100" dir="2700000" algn="tl">
              <a:srgbClr val="000000"/>
            </a:outerShdw>
          </a:effectLst>
          <a:latin typeface="+mn-lt"/>
          <a:ea typeface="Arial" charset="0"/>
          <a:cs typeface="+mn-cs"/>
        </a:defRPr>
      </a:lvl4pPr>
      <a:lvl5pPr marL="2057400" indent="-228600" algn="l" rtl="0" eaLnBrk="0" fontAlgn="base" hangingPunct="0">
        <a:spcBef>
          <a:spcPct val="20000"/>
        </a:spcBef>
        <a:spcAft>
          <a:spcPct val="0"/>
        </a:spcAft>
        <a:buClr>
          <a:schemeClr val="hlink"/>
        </a:buClr>
        <a:buSzPct val="80000"/>
        <a:buFont typeface="Wingdings" charset="0"/>
        <a:buChar char="v"/>
        <a:defRPr sz="2000">
          <a:solidFill>
            <a:schemeClr val="tx1"/>
          </a:solidFill>
          <a:effectLst>
            <a:outerShdw blurRad="38100" dist="38100" dir="2700000" algn="tl">
              <a:srgbClr val="000000"/>
            </a:outerShdw>
          </a:effectLst>
          <a:latin typeface="+mn-lt"/>
          <a:ea typeface="Arial" charset="0"/>
          <a:cs typeface="+mn-cs"/>
        </a:defRPr>
      </a:lvl5pPr>
      <a:lvl6pPr marL="2514600" indent="-228600" algn="l" rtl="0" fontAlgn="base">
        <a:spcBef>
          <a:spcPct val="20000"/>
        </a:spcBef>
        <a:spcAft>
          <a:spcPct val="0"/>
        </a:spcAft>
        <a:buClr>
          <a:schemeClr val="hlink"/>
        </a:buClr>
        <a:buSzPct val="80000"/>
        <a:buFont typeface="Wingdings" charset="0"/>
        <a:buChar char="v"/>
        <a:defRPr sz="2000">
          <a:solidFill>
            <a:schemeClr val="tx1"/>
          </a:solidFill>
          <a:effectLst>
            <a:outerShdw blurRad="38100" dist="38100" dir="2700000" algn="tl">
              <a:srgbClr val="000000"/>
            </a:outerShdw>
          </a:effectLst>
          <a:latin typeface="+mn-lt"/>
          <a:ea typeface="Arial" charset="0"/>
          <a:cs typeface="+mn-cs"/>
        </a:defRPr>
      </a:lvl6pPr>
      <a:lvl7pPr marL="2971800" indent="-228600" algn="l" rtl="0" fontAlgn="base">
        <a:spcBef>
          <a:spcPct val="20000"/>
        </a:spcBef>
        <a:spcAft>
          <a:spcPct val="0"/>
        </a:spcAft>
        <a:buClr>
          <a:schemeClr val="hlink"/>
        </a:buClr>
        <a:buSzPct val="80000"/>
        <a:buFont typeface="Wingdings" charset="0"/>
        <a:buChar char="v"/>
        <a:defRPr sz="2000">
          <a:solidFill>
            <a:schemeClr val="tx1"/>
          </a:solidFill>
          <a:effectLst>
            <a:outerShdw blurRad="38100" dist="38100" dir="2700000" algn="tl">
              <a:srgbClr val="000000"/>
            </a:outerShdw>
          </a:effectLst>
          <a:latin typeface="+mn-lt"/>
          <a:ea typeface="Arial" charset="0"/>
          <a:cs typeface="+mn-cs"/>
        </a:defRPr>
      </a:lvl7pPr>
      <a:lvl8pPr marL="3429000" indent="-228600" algn="l" rtl="0" fontAlgn="base">
        <a:spcBef>
          <a:spcPct val="20000"/>
        </a:spcBef>
        <a:spcAft>
          <a:spcPct val="0"/>
        </a:spcAft>
        <a:buClr>
          <a:schemeClr val="hlink"/>
        </a:buClr>
        <a:buSzPct val="80000"/>
        <a:buFont typeface="Wingdings" charset="0"/>
        <a:buChar char="v"/>
        <a:defRPr sz="2000">
          <a:solidFill>
            <a:schemeClr val="tx1"/>
          </a:solidFill>
          <a:effectLst>
            <a:outerShdw blurRad="38100" dist="38100" dir="2700000" algn="tl">
              <a:srgbClr val="000000"/>
            </a:outerShdw>
          </a:effectLst>
          <a:latin typeface="+mn-lt"/>
          <a:ea typeface="Arial" charset="0"/>
          <a:cs typeface="+mn-cs"/>
        </a:defRPr>
      </a:lvl8pPr>
      <a:lvl9pPr marL="3886200" indent="-228600" algn="l" rtl="0" fontAlgn="base">
        <a:spcBef>
          <a:spcPct val="20000"/>
        </a:spcBef>
        <a:spcAft>
          <a:spcPct val="0"/>
        </a:spcAft>
        <a:buClr>
          <a:schemeClr val="hlink"/>
        </a:buClr>
        <a:buSzPct val="80000"/>
        <a:buFont typeface="Wingdings" charset="0"/>
        <a:buChar char="v"/>
        <a:defRPr sz="2000">
          <a:solidFill>
            <a:schemeClr val="tx1"/>
          </a:solidFill>
          <a:effectLst>
            <a:outerShdw blurRad="38100" dist="38100" dir="2700000" algn="tl">
              <a:srgbClr val="000000"/>
            </a:outerShdw>
          </a:effectLst>
          <a:latin typeface="+mn-lt"/>
          <a:ea typeface="Arial" charset="0"/>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3.mov"/><Relationship Id="rId7" Type="http://schemas.openxmlformats.org/officeDocument/2006/relationships/image" Target="../media/image5.pn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video" Target="../media/media3.mo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ncbi.nlm.nih.gov/pubmed/?term=McGrath%20MS%5bAuthor%5d&amp;cauthor=true&amp;cauthor_uid=19224306" TargetMode="External"/><Relationship Id="rId2" Type="http://schemas.openxmlformats.org/officeDocument/2006/relationships/hyperlink" Target="http://www.ncbi.nlm.nih.gov/pubmed/?term=Kolisek%20FR%5bAuthor%5d&amp;cauthor=true&amp;cauthor_uid=19224306" TargetMode="External"/><Relationship Id="rId1" Type="http://schemas.openxmlformats.org/officeDocument/2006/relationships/slideLayout" Target="../slideLayouts/slideLayout2.xml"/><Relationship Id="rId6" Type="http://schemas.openxmlformats.org/officeDocument/2006/relationships/hyperlink" Target="http://www.ncbi.nlm.nih.gov/pubmed/?term=Mont%20MA%5bAuthor%5d&amp;cauthor=true&amp;cauthor_uid=19224306" TargetMode="External"/><Relationship Id="rId5" Type="http://schemas.openxmlformats.org/officeDocument/2006/relationships/hyperlink" Target="http://www.ncbi.nlm.nih.gov/pubmed/?term=Monesmith%20EA%5bAuthor%5d&amp;cauthor=true&amp;cauthor_uid=19224306" TargetMode="External"/><Relationship Id="rId4" Type="http://schemas.openxmlformats.org/officeDocument/2006/relationships/hyperlink" Target="http://www.ncbi.nlm.nih.gov/pubmed/?term=Jessup%20NM%5bAuthor%5d&amp;cauthor=true&amp;cauthor_uid=19224306"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8200"/>
            <a:ext cx="8229600" cy="1384300"/>
          </a:xfrm>
        </p:spPr>
        <p:txBody>
          <a:bodyPr/>
          <a:lstStyle/>
          <a:p>
            <a:r>
              <a:rPr lang="en-US" sz="4000" dirty="0">
                <a:effectLst/>
              </a:rPr>
              <a:t>6th Annual </a:t>
            </a:r>
            <a:r>
              <a:rPr lang="en-US" sz="4000" dirty="0" err="1">
                <a:effectLst/>
              </a:rPr>
              <a:t>Gulfcoast</a:t>
            </a:r>
            <a:r>
              <a:rPr lang="en-US" sz="4000" dirty="0">
                <a:effectLst/>
              </a:rPr>
              <a:t> </a:t>
            </a:r>
            <a:r>
              <a:rPr lang="en-US" sz="4000" dirty="0" err="1">
                <a:effectLst/>
              </a:rPr>
              <a:t>Orthopaedic</a:t>
            </a:r>
            <a:r>
              <a:rPr lang="en-US" sz="4000" dirty="0">
                <a:effectLst/>
              </a:rPr>
              <a:t> Rehabilitation Conference</a:t>
            </a:r>
            <a:br>
              <a:rPr lang="en-US" sz="4000" dirty="0">
                <a:effectLst/>
              </a:rPr>
            </a:br>
            <a:endParaRPr lang="en-US" sz="4000" dirty="0"/>
          </a:p>
        </p:txBody>
      </p:sp>
      <p:sp>
        <p:nvSpPr>
          <p:cNvPr id="3" name="Content Placeholder 2"/>
          <p:cNvSpPr>
            <a:spLocks noGrp="1"/>
          </p:cNvSpPr>
          <p:nvPr>
            <p:ph idx="1"/>
          </p:nvPr>
        </p:nvSpPr>
        <p:spPr>
          <a:xfrm>
            <a:off x="838200" y="5638800"/>
            <a:ext cx="7848600" cy="1143000"/>
          </a:xfrm>
        </p:spPr>
        <p:txBody>
          <a:bodyPr/>
          <a:lstStyle/>
          <a:p>
            <a:pPr marL="0" indent="0" algn="ctr">
              <a:buNone/>
            </a:pPr>
            <a:r>
              <a:rPr lang="en-US" sz="2800" dirty="0">
                <a:effectLst/>
              </a:rPr>
              <a:t>Hyatt Regency, Sarasota, FL</a:t>
            </a:r>
          </a:p>
          <a:p>
            <a:pPr marL="0" indent="0" algn="ctr">
              <a:buNone/>
            </a:pPr>
            <a:r>
              <a:rPr lang="en-US" sz="2800" dirty="0">
                <a:effectLst/>
              </a:rPr>
              <a:t>August 17, 2019</a:t>
            </a:r>
          </a:p>
          <a:p>
            <a:r>
              <a:rPr lang="en-US" dirty="0">
                <a:effectLst/>
              </a:rPr>
              <a:t>                                         </a:t>
            </a:r>
          </a:p>
          <a:p>
            <a:pPr marL="0" indent="0">
              <a:buNone/>
            </a:pPr>
            <a:endParaRPr lang="en-US" dirty="0"/>
          </a:p>
        </p:txBody>
      </p:sp>
      <p:pic>
        <p:nvPicPr>
          <p:cNvPr id="7" name="Picture 6"/>
          <p:cNvPicPr>
            <a:picLocks noChangeAspect="1"/>
          </p:cNvPicPr>
          <p:nvPr/>
        </p:nvPicPr>
        <p:blipFill>
          <a:blip r:embed="rId2"/>
          <a:stretch>
            <a:fillRect/>
          </a:stretch>
        </p:blipFill>
        <p:spPr>
          <a:xfrm>
            <a:off x="1676400" y="1981200"/>
            <a:ext cx="5791200" cy="3609304"/>
          </a:xfrm>
          <a:prstGeom prst="rect">
            <a:avLst/>
          </a:prstGeom>
        </p:spPr>
      </p:pic>
    </p:spTree>
    <p:extLst>
      <p:ext uri="{BB962C8B-B14F-4D97-AF65-F5344CB8AC3E}">
        <p14:creationId xmlns:p14="http://schemas.microsoft.com/office/powerpoint/2010/main" val="3117653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ctrTitle"/>
          </p:nvPr>
        </p:nvSpPr>
        <p:spPr>
          <a:xfrm>
            <a:off x="304800" y="304800"/>
            <a:ext cx="8305800" cy="1524000"/>
          </a:xfrm>
        </p:spPr>
        <p:txBody>
          <a:bodyPr/>
          <a:lstStyle/>
          <a:p>
            <a:pPr algn="l" eaLnBrk="1" hangingPunct="1">
              <a:defRPr/>
            </a:pPr>
            <a:r>
              <a:rPr lang="en-US" dirty="0">
                <a:solidFill>
                  <a:schemeClr val="hlink"/>
                </a:solidFill>
              </a:rPr>
              <a:t>Therapist Role – Outpatient Total Joints</a:t>
            </a:r>
          </a:p>
        </p:txBody>
      </p:sp>
      <p:sp>
        <p:nvSpPr>
          <p:cNvPr id="152579" name="Rectangle 3"/>
          <p:cNvSpPr>
            <a:spLocks noGrp="1" noChangeArrowheads="1"/>
          </p:cNvSpPr>
          <p:nvPr>
            <p:ph type="subTitle" idx="1"/>
          </p:nvPr>
        </p:nvSpPr>
        <p:spPr>
          <a:xfrm>
            <a:off x="1371600" y="4876800"/>
            <a:ext cx="6400800" cy="1752600"/>
          </a:xfrm>
        </p:spPr>
        <p:txBody>
          <a:bodyPr/>
          <a:lstStyle/>
          <a:p>
            <a:pPr eaLnBrk="1" hangingPunct="1">
              <a:defRPr/>
            </a:pPr>
            <a:r>
              <a:rPr lang="en-US" sz="2800" dirty="0"/>
              <a:t>Edward Stolarski, M.D</a:t>
            </a:r>
          </a:p>
          <a:p>
            <a:pPr eaLnBrk="1" hangingPunct="1">
              <a:defRPr/>
            </a:pPr>
            <a:r>
              <a:rPr lang="en-US" sz="2800" dirty="0"/>
              <a:t>Adult Reconstruction</a:t>
            </a:r>
          </a:p>
          <a:p>
            <a:pPr eaLnBrk="1" hangingPunct="1">
              <a:defRPr/>
            </a:pPr>
            <a:r>
              <a:rPr lang="en-US" sz="2800" dirty="0"/>
              <a:t>Kennedy White Orthopedic Center</a:t>
            </a:r>
          </a:p>
          <a:p>
            <a:pPr eaLnBrk="1" hangingPunct="1">
              <a:defRPr/>
            </a:pP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828800"/>
            <a:ext cx="4876799" cy="2910114"/>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824418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ctrTitle"/>
          </p:nvPr>
        </p:nvSpPr>
        <p:spPr>
          <a:xfrm>
            <a:off x="1295400" y="304800"/>
            <a:ext cx="6553200" cy="1371600"/>
          </a:xfrm>
        </p:spPr>
        <p:txBody>
          <a:bodyPr/>
          <a:lstStyle/>
          <a:p>
            <a:pPr eaLnBrk="1" hangingPunct="1">
              <a:defRPr/>
            </a:pPr>
            <a:r>
              <a:rPr lang="en-US" dirty="0">
                <a:solidFill>
                  <a:schemeClr val="hlink"/>
                </a:solidFill>
              </a:rPr>
              <a:t>Outpatient total joints are here to stay</a:t>
            </a:r>
          </a:p>
        </p:txBody>
      </p:sp>
      <p:sp>
        <p:nvSpPr>
          <p:cNvPr id="152579" name="Rectangle 3"/>
          <p:cNvSpPr>
            <a:spLocks noGrp="1" noChangeArrowheads="1"/>
          </p:cNvSpPr>
          <p:nvPr>
            <p:ph type="subTitle" idx="1"/>
          </p:nvPr>
        </p:nvSpPr>
        <p:spPr>
          <a:xfrm>
            <a:off x="1143000" y="2895600"/>
            <a:ext cx="6400800" cy="1752600"/>
          </a:xfrm>
        </p:spPr>
        <p:txBody>
          <a:bodyPr/>
          <a:lstStyle/>
          <a:p>
            <a:pPr eaLnBrk="1" hangingPunct="1">
              <a:defRPr/>
            </a:pPr>
            <a:endParaRPr lang="en-US" dirty="0"/>
          </a:p>
        </p:txBody>
      </p:sp>
      <p:pic>
        <p:nvPicPr>
          <p:cNvPr id="2" name="11 day walk anterior.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48000" y="1676400"/>
            <a:ext cx="2819400" cy="49754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6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2"/>
          <p:cNvSpPr>
            <a:spLocks noGrp="1" noChangeArrowheads="1"/>
          </p:cNvSpPr>
          <p:nvPr>
            <p:ph type="title"/>
          </p:nvPr>
        </p:nvSpPr>
        <p:spPr>
          <a:xfrm>
            <a:off x="5566649" y="609600"/>
            <a:ext cx="3632358" cy="1384300"/>
          </a:xfrm>
        </p:spPr>
        <p:txBody>
          <a:bodyPr/>
          <a:lstStyle/>
          <a:p>
            <a:pPr eaLnBrk="1" hangingPunct="1">
              <a:buFont typeface="Times" charset="0"/>
              <a:buNone/>
              <a:defRPr/>
            </a:pPr>
            <a:r>
              <a:rPr lang="en-US" sz="4000" dirty="0">
                <a:solidFill>
                  <a:srgbClr val="FFFF00"/>
                </a:solidFill>
                <a:latin typeface="Times New Roman" charset="0"/>
              </a:rPr>
              <a:t>Bilateral TKA’s</a:t>
            </a:r>
            <a:endParaRPr lang="en-US" sz="4000" dirty="0">
              <a:solidFill>
                <a:srgbClr val="FFFF00"/>
              </a:solidFill>
              <a:latin typeface="Times New Roman" charset="0"/>
              <a:cs typeface="+mj-cs"/>
            </a:endParaRPr>
          </a:p>
        </p:txBody>
      </p:sp>
      <p:pic>
        <p:nvPicPr>
          <p:cNvPr id="2" name="sepp skiing.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6200" y="0"/>
            <a:ext cx="5545455" cy="3124200"/>
          </a:xfrm>
          <a:prstGeom prst="rect">
            <a:avLst/>
          </a:prstGeom>
        </p:spPr>
      </p:pic>
      <p:pic>
        <p:nvPicPr>
          <p:cNvPr id="6" name="sepp ski2.mov">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2514600" y="3120304"/>
            <a:ext cx="6629400" cy="3734873"/>
          </a:xfrm>
          <a:prstGeom prst="rect">
            <a:avLst/>
          </a:prstGeom>
        </p:spPr>
      </p:pic>
    </p:spTree>
    <p:extLst>
      <p:ext uri="{BB962C8B-B14F-4D97-AF65-F5344CB8AC3E}">
        <p14:creationId xmlns:p14="http://schemas.microsoft.com/office/powerpoint/2010/main" val="282763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56" fill="hold"/>
                                        <p:tgtEl>
                                          <p:spTgt spid="2"/>
                                        </p:tgtEl>
                                      </p:cBhvr>
                                    </p:cmd>
                                  </p:childTnLst>
                                </p:cTn>
                              </p:par>
                            </p:childTnLst>
                          </p:cTn>
                        </p:par>
                        <p:par>
                          <p:cTn id="7" fill="hold">
                            <p:stCondLst>
                              <p:cond delay="26956"/>
                            </p:stCondLst>
                            <p:childTnLst>
                              <p:par>
                                <p:cTn id="8" presetID="1" presetClass="mediacall" presetSubtype="0" fill="hold" nodeType="afterEffect">
                                  <p:stCondLst>
                                    <p:cond delay="0"/>
                                  </p:stCondLst>
                                  <p:childTnLst>
                                    <p:cmd type="call" cmd="playFrom(0.0)">
                                      <p:cBhvr>
                                        <p:cTn id="9" dur="282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video>
              <p:cMediaNode vol="80000">
                <p:cTn id="16" repeatCount="indefinite" fill="hold"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5" name="squats.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66800" y="292100"/>
            <a:ext cx="5486400" cy="7315200"/>
          </a:xfrm>
        </p:spPr>
      </p:pic>
      <p:sp>
        <p:nvSpPr>
          <p:cNvPr id="3" name="TextBox 2"/>
          <p:cNvSpPr txBox="1"/>
          <p:nvPr/>
        </p:nvSpPr>
        <p:spPr>
          <a:xfrm>
            <a:off x="6580598" y="1752600"/>
            <a:ext cx="2438400" cy="3785652"/>
          </a:xfrm>
          <a:prstGeom prst="rect">
            <a:avLst/>
          </a:prstGeom>
          <a:noFill/>
        </p:spPr>
        <p:txBody>
          <a:bodyPr wrap="square" rtlCol="0">
            <a:spAutoFit/>
          </a:bodyPr>
          <a:lstStyle/>
          <a:p>
            <a:r>
              <a:rPr lang="en-US" dirty="0">
                <a:solidFill>
                  <a:srgbClr val="FFFF00"/>
                </a:solidFill>
              </a:rPr>
              <a:t>Bilateral Anterior THA</a:t>
            </a:r>
          </a:p>
          <a:p>
            <a:endParaRPr lang="en-US" dirty="0">
              <a:solidFill>
                <a:srgbClr val="FFFF00"/>
              </a:solidFill>
            </a:endParaRPr>
          </a:p>
          <a:p>
            <a:r>
              <a:rPr lang="en-US" dirty="0">
                <a:solidFill>
                  <a:srgbClr val="FFFF00"/>
                </a:solidFill>
              </a:rPr>
              <a:t>State Powerlifting Record Holder</a:t>
            </a:r>
          </a:p>
          <a:p>
            <a:endParaRPr lang="en-US" dirty="0">
              <a:solidFill>
                <a:srgbClr val="FFFF00"/>
              </a:solidFill>
            </a:endParaRPr>
          </a:p>
          <a:p>
            <a:r>
              <a:rPr lang="en-US" dirty="0">
                <a:solidFill>
                  <a:srgbClr val="FFFF00"/>
                </a:solidFill>
              </a:rPr>
              <a:t>Squat 390! </a:t>
            </a:r>
          </a:p>
          <a:p>
            <a:r>
              <a:rPr lang="en-US" dirty="0">
                <a:solidFill>
                  <a:srgbClr val="FFFF00"/>
                </a:solidFill>
              </a:rPr>
              <a:t>Deadlift 450!</a:t>
            </a:r>
          </a:p>
          <a:p>
            <a:r>
              <a:rPr lang="en-US" dirty="0">
                <a:solidFill>
                  <a:srgbClr val="FFFF00"/>
                </a:solidFill>
              </a:rPr>
              <a:t>Bench 300!</a:t>
            </a:r>
          </a:p>
        </p:txBody>
      </p:sp>
    </p:spTree>
    <p:extLst>
      <p:ext uri="{BB962C8B-B14F-4D97-AF65-F5344CB8AC3E}">
        <p14:creationId xmlns:p14="http://schemas.microsoft.com/office/powerpoint/2010/main" val="108613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3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IMG_0816.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62200" y="-2822"/>
            <a:ext cx="3859212" cy="6860822"/>
          </a:xfrm>
        </p:spPr>
      </p:pic>
      <p:sp>
        <p:nvSpPr>
          <p:cNvPr id="3" name="TextBox 2"/>
          <p:cNvSpPr txBox="1"/>
          <p:nvPr/>
        </p:nvSpPr>
        <p:spPr>
          <a:xfrm>
            <a:off x="6221413" y="2057400"/>
            <a:ext cx="2693988" cy="2308324"/>
          </a:xfrm>
          <a:prstGeom prst="rect">
            <a:avLst/>
          </a:prstGeom>
          <a:noFill/>
        </p:spPr>
        <p:txBody>
          <a:bodyPr wrap="square" rtlCol="0">
            <a:spAutoFit/>
          </a:bodyPr>
          <a:lstStyle/>
          <a:p>
            <a:r>
              <a:rPr lang="en-US" dirty="0">
                <a:solidFill>
                  <a:srgbClr val="FFFF00"/>
                </a:solidFill>
              </a:rPr>
              <a:t>Headed Home!</a:t>
            </a:r>
          </a:p>
          <a:p>
            <a:endParaRPr lang="en-US" dirty="0">
              <a:solidFill>
                <a:srgbClr val="FFFF00"/>
              </a:solidFill>
            </a:endParaRPr>
          </a:p>
          <a:p>
            <a:r>
              <a:rPr lang="en-US" dirty="0">
                <a:solidFill>
                  <a:srgbClr val="FFFF00"/>
                </a:solidFill>
              </a:rPr>
              <a:t>2.5 hours after outpatient anterior THA</a:t>
            </a:r>
          </a:p>
          <a:p>
            <a:endParaRPr lang="en-US" dirty="0">
              <a:solidFill>
                <a:srgbClr val="FFFF00"/>
              </a:solidFill>
            </a:endParaRPr>
          </a:p>
        </p:txBody>
      </p:sp>
    </p:spTree>
    <p:extLst>
      <p:ext uri="{BB962C8B-B14F-4D97-AF65-F5344CB8AC3E}">
        <p14:creationId xmlns:p14="http://schemas.microsoft.com/office/powerpoint/2010/main" val="188295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US" dirty="0"/>
              <a:t>Outpatient Joint Replacement</a:t>
            </a:r>
          </a:p>
        </p:txBody>
      </p:sp>
      <p:sp>
        <p:nvSpPr>
          <p:cNvPr id="3" name="TextBox 2"/>
          <p:cNvSpPr txBox="1"/>
          <p:nvPr/>
        </p:nvSpPr>
        <p:spPr>
          <a:xfrm>
            <a:off x="914400" y="2133600"/>
            <a:ext cx="6858000" cy="3908762"/>
          </a:xfrm>
          <a:prstGeom prst="rect">
            <a:avLst/>
          </a:prstGeom>
          <a:noFill/>
        </p:spPr>
        <p:txBody>
          <a:bodyPr wrap="square" rtlCol="0">
            <a:spAutoFit/>
          </a:bodyPr>
          <a:lstStyle/>
          <a:p>
            <a:r>
              <a:rPr lang="en-US" sz="2800" dirty="0"/>
              <a:t>Benefits</a:t>
            </a:r>
          </a:p>
          <a:p>
            <a:pPr marL="1028700" lvl="1" indent="-571500">
              <a:buFont typeface="Arial"/>
              <a:buChar char="•"/>
            </a:pPr>
            <a:r>
              <a:rPr lang="en-US" sz="2800" dirty="0"/>
              <a:t>Lower risk of infection</a:t>
            </a:r>
          </a:p>
          <a:p>
            <a:pPr marL="1028700" lvl="1" indent="-571500">
              <a:buFont typeface="Arial"/>
              <a:buChar char="•"/>
            </a:pPr>
            <a:r>
              <a:rPr lang="en-US" sz="2800" dirty="0"/>
              <a:t>Avoid Medical errors</a:t>
            </a:r>
          </a:p>
          <a:p>
            <a:pPr marL="1028700" lvl="1" indent="-571500">
              <a:buFont typeface="Arial"/>
              <a:buChar char="•"/>
            </a:pPr>
            <a:r>
              <a:rPr lang="en-US" sz="2800" dirty="0"/>
              <a:t>Recover at home!</a:t>
            </a:r>
          </a:p>
          <a:p>
            <a:pPr marL="1028700" lvl="1" indent="-571500">
              <a:buFont typeface="Arial"/>
              <a:buChar char="•"/>
            </a:pPr>
            <a:r>
              <a:rPr lang="en-US" sz="2800" dirty="0"/>
              <a:t>Minimally invasive surgical techniques</a:t>
            </a:r>
          </a:p>
          <a:p>
            <a:pPr marL="1028700" lvl="1" indent="-571500">
              <a:buFont typeface="Arial"/>
              <a:buChar char="•"/>
            </a:pPr>
            <a:r>
              <a:rPr lang="en-US" sz="2800" dirty="0"/>
              <a:t>Reduce costs</a:t>
            </a:r>
          </a:p>
          <a:p>
            <a:pPr marL="1028700" lvl="1" indent="-571500">
              <a:buFont typeface="Arial"/>
              <a:buChar char="•"/>
            </a:pPr>
            <a:r>
              <a:rPr lang="en-US" sz="2800" dirty="0"/>
              <a:t>Higher patient satisfaction</a:t>
            </a:r>
          </a:p>
          <a:p>
            <a:pPr marL="342900" indent="-342900">
              <a:buFont typeface="Arial"/>
              <a:buChar char="•"/>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US" dirty="0"/>
              <a:t>Outpatient Joint Replacement</a:t>
            </a:r>
          </a:p>
        </p:txBody>
      </p:sp>
      <p:sp>
        <p:nvSpPr>
          <p:cNvPr id="4" name="TextBox 3"/>
          <p:cNvSpPr txBox="1"/>
          <p:nvPr/>
        </p:nvSpPr>
        <p:spPr>
          <a:xfrm>
            <a:off x="990600" y="1905000"/>
            <a:ext cx="5754011" cy="6617196"/>
          </a:xfrm>
          <a:prstGeom prst="rect">
            <a:avLst/>
          </a:prstGeom>
          <a:noFill/>
        </p:spPr>
        <p:txBody>
          <a:bodyPr wrap="none" rtlCol="0">
            <a:spAutoFit/>
          </a:bodyPr>
          <a:lstStyle/>
          <a:p>
            <a:r>
              <a:rPr lang="en-US" sz="3600" dirty="0"/>
              <a:t>Who is a candidate…</a:t>
            </a:r>
          </a:p>
          <a:p>
            <a:endParaRPr lang="en-US" sz="3600" dirty="0"/>
          </a:p>
          <a:p>
            <a:pPr marL="571500" indent="-571500">
              <a:buFont typeface="Arial"/>
              <a:buChar char="•"/>
            </a:pPr>
            <a:r>
              <a:rPr lang="en-US" sz="3200" dirty="0"/>
              <a:t>Healthy motivated patients </a:t>
            </a:r>
          </a:p>
          <a:p>
            <a:pPr marL="571500" indent="-571500">
              <a:buFont typeface="Arial"/>
              <a:buChar char="•"/>
            </a:pPr>
            <a:r>
              <a:rPr lang="en-US" sz="3200" dirty="0"/>
              <a:t>Strong support network</a:t>
            </a:r>
          </a:p>
          <a:p>
            <a:pPr marL="1028700" lvl="1" indent="-571500">
              <a:buFont typeface="Arial"/>
              <a:buChar char="•"/>
            </a:pPr>
            <a:r>
              <a:rPr lang="en-US" sz="3200" dirty="0"/>
              <a:t>Coach needed!</a:t>
            </a:r>
          </a:p>
          <a:p>
            <a:pPr marL="571500" indent="-571500">
              <a:buFont typeface="Arial"/>
              <a:buChar char="•"/>
            </a:pPr>
            <a:r>
              <a:rPr lang="en-US" sz="3200" dirty="0"/>
              <a:t>Primary hip or knee only</a:t>
            </a:r>
          </a:p>
          <a:p>
            <a:pPr marL="571500" indent="-571500">
              <a:buFont typeface="Arial"/>
              <a:buChar char="•"/>
            </a:pPr>
            <a:r>
              <a:rPr lang="en-US" sz="3200" dirty="0"/>
              <a:t>Simple revisions</a:t>
            </a:r>
          </a:p>
          <a:p>
            <a:pPr marL="571500" indent="-571500">
              <a:buFont typeface="Arial"/>
              <a:buChar char="•"/>
            </a:pPr>
            <a:endParaRPr lang="en-US" sz="32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p:txBody>
      </p:sp>
    </p:spTree>
    <p:extLst>
      <p:ext uri="{BB962C8B-B14F-4D97-AF65-F5344CB8AC3E}">
        <p14:creationId xmlns:p14="http://schemas.microsoft.com/office/powerpoint/2010/main" val="1440235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US" dirty="0"/>
              <a:t>Outpatient Joint Replacement</a:t>
            </a:r>
          </a:p>
        </p:txBody>
      </p:sp>
      <p:sp>
        <p:nvSpPr>
          <p:cNvPr id="4" name="TextBox 3"/>
          <p:cNvSpPr txBox="1"/>
          <p:nvPr/>
        </p:nvSpPr>
        <p:spPr>
          <a:xfrm>
            <a:off x="990600" y="1905000"/>
            <a:ext cx="7045518" cy="6555641"/>
          </a:xfrm>
          <a:prstGeom prst="rect">
            <a:avLst/>
          </a:prstGeom>
          <a:noFill/>
        </p:spPr>
        <p:txBody>
          <a:bodyPr wrap="none" rtlCol="0">
            <a:spAutoFit/>
          </a:bodyPr>
          <a:lstStyle/>
          <a:p>
            <a:r>
              <a:rPr lang="en-US" sz="3600" dirty="0"/>
              <a:t>Who is not…</a:t>
            </a:r>
            <a:endParaRPr lang="en-US" sz="3200" dirty="0"/>
          </a:p>
          <a:p>
            <a:pPr marL="571500" indent="-571500">
              <a:buFont typeface="Arial"/>
              <a:buChar char="•"/>
            </a:pPr>
            <a:r>
              <a:rPr lang="en-US" sz="3200" dirty="0"/>
              <a:t>Poor support network</a:t>
            </a:r>
          </a:p>
          <a:p>
            <a:pPr marL="571500" indent="-571500">
              <a:buFont typeface="Arial"/>
              <a:buChar char="•"/>
            </a:pPr>
            <a:r>
              <a:rPr lang="en-US" sz="3200" dirty="0"/>
              <a:t>Multiple medical problems</a:t>
            </a:r>
          </a:p>
          <a:p>
            <a:pPr marL="571500" indent="-571500">
              <a:buFont typeface="Arial"/>
              <a:buChar char="•"/>
            </a:pPr>
            <a:r>
              <a:rPr lang="en-US" sz="3200" dirty="0"/>
              <a:t>Fearful of going home</a:t>
            </a:r>
          </a:p>
          <a:p>
            <a:pPr marL="571500" indent="-571500">
              <a:buFont typeface="Arial"/>
              <a:buChar char="•"/>
            </a:pPr>
            <a:r>
              <a:rPr lang="en-US" sz="3200" dirty="0"/>
              <a:t>Anesthesia concerns</a:t>
            </a:r>
          </a:p>
          <a:p>
            <a:pPr marL="571500" indent="-571500">
              <a:buFont typeface="Arial"/>
              <a:buChar char="•"/>
            </a:pPr>
            <a:r>
              <a:rPr lang="en-US" sz="3200" dirty="0"/>
              <a:t>Want more traditional post op care</a:t>
            </a:r>
          </a:p>
          <a:p>
            <a:pPr marL="1028700" lvl="1" indent="-571500">
              <a:buFont typeface="Arial"/>
              <a:buChar char="•"/>
            </a:pPr>
            <a:r>
              <a:rPr lang="en-US" sz="3200" dirty="0"/>
              <a:t>You still benefit!</a:t>
            </a:r>
          </a:p>
          <a:p>
            <a:pPr marL="571500" indent="-571500">
              <a:buFont typeface="Arial"/>
              <a:buChar char="•"/>
            </a:pPr>
            <a:endParaRPr lang="en-US" sz="32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p:txBody>
      </p:sp>
    </p:spTree>
    <p:extLst>
      <p:ext uri="{BB962C8B-B14F-4D97-AF65-F5344CB8AC3E}">
        <p14:creationId xmlns:p14="http://schemas.microsoft.com/office/powerpoint/2010/main" val="237434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Outpatient Joint Replacement</a:t>
            </a:r>
          </a:p>
        </p:txBody>
      </p:sp>
      <p:sp>
        <p:nvSpPr>
          <p:cNvPr id="4" name="TextBox 3"/>
          <p:cNvSpPr txBox="1"/>
          <p:nvPr/>
        </p:nvSpPr>
        <p:spPr>
          <a:xfrm>
            <a:off x="990600" y="1905000"/>
            <a:ext cx="7045518" cy="6555641"/>
          </a:xfrm>
          <a:prstGeom prst="rect">
            <a:avLst/>
          </a:prstGeom>
          <a:noFill/>
        </p:spPr>
        <p:txBody>
          <a:bodyPr wrap="none" rtlCol="0">
            <a:spAutoFit/>
          </a:bodyPr>
          <a:lstStyle/>
          <a:p>
            <a:r>
              <a:rPr lang="en-US" sz="3600" dirty="0"/>
              <a:t>Who is not…</a:t>
            </a:r>
            <a:endParaRPr lang="en-US" sz="3200" dirty="0"/>
          </a:p>
          <a:p>
            <a:pPr marL="571500" indent="-571500">
              <a:buFont typeface="Arial"/>
              <a:buChar char="•"/>
            </a:pPr>
            <a:r>
              <a:rPr lang="en-US" sz="3200" dirty="0"/>
              <a:t>Poor support network</a:t>
            </a:r>
          </a:p>
          <a:p>
            <a:pPr marL="571500" indent="-571500">
              <a:buFont typeface="Arial"/>
              <a:buChar char="•"/>
            </a:pPr>
            <a:r>
              <a:rPr lang="en-US" sz="3200" dirty="0"/>
              <a:t>Multiple medical problems</a:t>
            </a:r>
          </a:p>
          <a:p>
            <a:pPr marL="571500" indent="-571500">
              <a:buFont typeface="Arial"/>
              <a:buChar char="•"/>
            </a:pPr>
            <a:r>
              <a:rPr lang="en-US" sz="3200" dirty="0"/>
              <a:t>Fearful of going home</a:t>
            </a:r>
          </a:p>
          <a:p>
            <a:pPr marL="571500" indent="-571500">
              <a:buFont typeface="Arial"/>
              <a:buChar char="•"/>
            </a:pPr>
            <a:r>
              <a:rPr lang="en-US" sz="3200" dirty="0"/>
              <a:t>Anesthesia concerns</a:t>
            </a:r>
          </a:p>
          <a:p>
            <a:pPr marL="571500" indent="-571500">
              <a:buFont typeface="Arial"/>
              <a:buChar char="•"/>
            </a:pPr>
            <a:r>
              <a:rPr lang="en-US" sz="3200" dirty="0"/>
              <a:t>Want more traditional post op care</a:t>
            </a:r>
          </a:p>
          <a:p>
            <a:pPr marL="1028700" lvl="1" indent="-571500">
              <a:buFont typeface="Arial"/>
              <a:buChar char="•"/>
            </a:pPr>
            <a:r>
              <a:rPr lang="en-US" sz="3200" dirty="0"/>
              <a:t>You still will heal faster</a:t>
            </a:r>
          </a:p>
          <a:p>
            <a:pPr marL="571500" indent="-571500">
              <a:buFont typeface="Arial"/>
              <a:buChar char="•"/>
            </a:pPr>
            <a:endParaRPr lang="en-US" sz="32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a:p>
            <a:pPr marL="571500" indent="-571500">
              <a:buFont typeface="Arial"/>
              <a:buChar char="•"/>
            </a:pPr>
            <a:endParaRPr lang="en-US" sz="4000" dirty="0"/>
          </a:p>
        </p:txBody>
      </p:sp>
      <p:pic>
        <p:nvPicPr>
          <p:cNvPr id="3" name="Picture 2" descr="iO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02810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a:t>Outpatient Total Joint Replacement</a:t>
            </a:r>
          </a:p>
        </p:txBody>
      </p:sp>
      <p:sp>
        <p:nvSpPr>
          <p:cNvPr id="3" name="TextBox 2"/>
          <p:cNvSpPr txBox="1"/>
          <p:nvPr/>
        </p:nvSpPr>
        <p:spPr>
          <a:xfrm>
            <a:off x="914400" y="1981200"/>
            <a:ext cx="4211409" cy="5632310"/>
          </a:xfrm>
          <a:prstGeom prst="rect">
            <a:avLst/>
          </a:prstGeom>
          <a:noFill/>
        </p:spPr>
        <p:txBody>
          <a:bodyPr wrap="none" rtlCol="0">
            <a:spAutoFit/>
          </a:bodyPr>
          <a:lstStyle/>
          <a:p>
            <a:pPr marL="800100" lvl="1" indent="-342900">
              <a:buFont typeface="Arial"/>
              <a:buChar char="•"/>
            </a:pPr>
            <a:r>
              <a:rPr lang="en-US" dirty="0"/>
              <a:t>Pre-op education</a:t>
            </a:r>
          </a:p>
          <a:p>
            <a:pPr marL="1257300" lvl="2" indent="-342900">
              <a:buFont typeface="Arial"/>
              <a:buChar char="•"/>
            </a:pPr>
            <a:r>
              <a:rPr lang="en-US" dirty="0"/>
              <a:t>Patient and coach </a:t>
            </a:r>
          </a:p>
          <a:p>
            <a:pPr marL="1257300" lvl="2" indent="-342900">
              <a:buFont typeface="Arial"/>
              <a:buChar char="•"/>
            </a:pPr>
            <a:r>
              <a:rPr lang="en-US" dirty="0"/>
              <a:t>Understand the process</a:t>
            </a:r>
          </a:p>
          <a:p>
            <a:pPr marL="1257300" lvl="2" indent="-342900">
              <a:buFont typeface="Arial"/>
              <a:buChar char="•"/>
            </a:pPr>
            <a:r>
              <a:rPr lang="en-US" dirty="0"/>
              <a:t>Confident in the plan</a:t>
            </a:r>
          </a:p>
          <a:p>
            <a:pPr marL="800100" lvl="1" indent="-342900">
              <a:buFont typeface="Arial"/>
              <a:buChar char="•"/>
            </a:pPr>
            <a:endParaRPr lang="en-US" dirty="0"/>
          </a:p>
          <a:p>
            <a:pPr marL="800100" lvl="1" indent="-342900">
              <a:buFont typeface="Arial"/>
              <a:buChar char="•"/>
            </a:pPr>
            <a:r>
              <a:rPr lang="en-US" dirty="0"/>
              <a:t>Home Health Involvement</a:t>
            </a:r>
          </a:p>
          <a:p>
            <a:pPr marL="1257300" lvl="2" indent="-342900">
              <a:buFont typeface="Arial"/>
              <a:buChar char="•"/>
            </a:pPr>
            <a:r>
              <a:rPr lang="en-US" dirty="0"/>
              <a:t>Nursing</a:t>
            </a:r>
          </a:p>
          <a:p>
            <a:pPr marL="1257300" lvl="2" indent="-342900">
              <a:buFont typeface="Arial"/>
              <a:buChar char="•"/>
            </a:pPr>
            <a:r>
              <a:rPr lang="en-US" dirty="0"/>
              <a:t>Physical therapy</a:t>
            </a:r>
          </a:p>
          <a:p>
            <a:pPr marL="1257300" lvl="2" indent="-342900">
              <a:buFont typeface="Arial"/>
              <a:buChar char="•"/>
            </a:pPr>
            <a:r>
              <a:rPr lang="en-US" dirty="0"/>
              <a:t>Home equipment</a:t>
            </a:r>
          </a:p>
          <a:p>
            <a:pPr marL="1257300" lvl="2"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1788220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229600" cy="3822700"/>
          </a:xfrm>
        </p:spPr>
        <p:txBody>
          <a:bodyPr/>
          <a:lstStyle/>
          <a:p>
            <a:r>
              <a:rPr lang="en-US" sz="2800" b="1" dirty="0"/>
              <a:t>Comparison of Outpatient versus Inpatient Total Knee </a:t>
            </a:r>
            <a:r>
              <a:rPr lang="en-US" sz="2800" b="1" dirty="0" err="1"/>
              <a:t>Arthroplasty</a:t>
            </a:r>
            <a:br>
              <a:rPr lang="en-US" sz="2800" b="1" dirty="0"/>
            </a:br>
            <a:br>
              <a:rPr lang="en-US" sz="2800" b="1" dirty="0"/>
            </a:br>
            <a:br>
              <a:rPr lang="en-US" sz="2400" b="1" dirty="0"/>
            </a:br>
            <a:r>
              <a:rPr lang="en-US" sz="2400" u="sng" dirty="0">
                <a:hlinkClick r:id="rId2" invalidUrl="http://www.ncbi.nlm.nih.gov/pubmed/?term=Kolisek FR[Author]&amp;cauthor=true&amp;cauthor_uid=19224306"/>
              </a:rPr>
              <a:t>Frank </a:t>
            </a:r>
            <a:r>
              <a:rPr lang="en-US" sz="2400" u="sng" dirty="0">
                <a:hlinkClick r:id="rId2" invalidUrl="http://www.ncbi.nlm.nih.gov/pubmed/?term=Kolisek FR[Author]&amp;cauthor=true&amp;cauthor_uid=19224306"/>
              </a:rPr>
              <a:t>R. Kolisek, MD,1 </a:t>
            </a:r>
            <a:r>
              <a:rPr lang="en-US" sz="2400" u="sng" dirty="0">
                <a:hlinkClick r:id="rId3" invalidUrl="http://www.ncbi.nlm.nih.gov/pubmed/?term=McGrath MS[Author]&amp;cauthor=true&amp;cauthor_uid=19224306"/>
              </a:rPr>
              <a:t>Mike S. McGrath, MD,2 </a:t>
            </a:r>
            <a:r>
              <a:rPr lang="en-US" sz="2400" u="sng" dirty="0">
                <a:hlinkClick r:id="rId4" invalidUrl="http://www.ncbi.nlm.nih.gov/pubmed/?term=Jessup NM[Author]&amp;cauthor=true&amp;cauthor_uid=19224306"/>
              </a:rPr>
              <a:t>Nenette M. Jessup, MPH,1 </a:t>
            </a:r>
            <a:r>
              <a:rPr lang="en-US" sz="2400" u="sng" dirty="0">
                <a:hlinkClick r:id="rId5" invalidUrl="http://www.ncbi.nlm.nih.gov/pubmed/?term=Monesmith EA[Author]&amp;cauthor=true&amp;cauthor_uid=19224306"/>
              </a:rPr>
              <a:t>Eric A. Monesmith, MD,1 and </a:t>
            </a:r>
            <a:r>
              <a:rPr lang="en-US" sz="2400" u="sng" dirty="0">
                <a:hlinkClick r:id="rId6" invalidUrl="http://www.ncbi.nlm.nih.gov/pubmed/?term=Mont MA[Author]&amp;cauthor=true&amp;cauthor_uid=19224306"/>
              </a:rPr>
              <a:t>Michael A. Mont, MD2</a:t>
            </a:r>
            <a:br>
              <a:rPr lang="en-US" sz="2400" u="sng" dirty="0"/>
            </a:br>
            <a:r>
              <a:rPr lang="en-US" sz="2400" u="sng" dirty="0"/>
              <a:t>Clinical Orthopedics 2009►</a:t>
            </a:r>
            <a:endParaRPr lang="en-US" sz="2400" dirty="0"/>
          </a:p>
        </p:txBody>
      </p:sp>
      <p:sp>
        <p:nvSpPr>
          <p:cNvPr id="3" name="TextBox 2"/>
          <p:cNvSpPr txBox="1"/>
          <p:nvPr/>
        </p:nvSpPr>
        <p:spPr>
          <a:xfrm>
            <a:off x="914400" y="1981200"/>
            <a:ext cx="754083" cy="2308324"/>
          </a:xfrm>
          <a:prstGeom prst="rect">
            <a:avLst/>
          </a:prstGeom>
          <a:noFill/>
        </p:spPr>
        <p:txBody>
          <a:bodyPr wrap="none" rtlCol="0">
            <a:spAutoFit/>
          </a:bodyPr>
          <a:lstStyle/>
          <a:p>
            <a:pPr marL="1257300" lvl="2"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35113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600"/>
            <a:ext cx="8229600" cy="1384300"/>
          </a:xfrm>
        </p:spPr>
        <p:txBody>
          <a:bodyPr/>
          <a:lstStyle/>
          <a:p>
            <a:r>
              <a:rPr lang="en-US" sz="3200" b="1" dirty="0"/>
              <a:t>Comparison of Outpatient versus Inpatient Total Knee </a:t>
            </a:r>
            <a:r>
              <a:rPr lang="en-US" sz="3200" b="1" dirty="0" err="1"/>
              <a:t>Arthroplasty</a:t>
            </a:r>
            <a:br>
              <a:rPr lang="en-US" sz="3200" b="1" dirty="0"/>
            </a:br>
            <a:br>
              <a:rPr lang="en-US" sz="3200" b="1" dirty="0"/>
            </a:br>
            <a:br>
              <a:rPr lang="en-US" sz="3200" b="1" dirty="0"/>
            </a:br>
            <a:endParaRPr lang="en-US" sz="3200" dirty="0"/>
          </a:p>
        </p:txBody>
      </p:sp>
      <p:sp>
        <p:nvSpPr>
          <p:cNvPr id="3" name="Content Placeholder 2"/>
          <p:cNvSpPr>
            <a:spLocks noGrp="1"/>
          </p:cNvSpPr>
          <p:nvPr>
            <p:ph idx="1"/>
          </p:nvPr>
        </p:nvSpPr>
        <p:spPr>
          <a:xfrm>
            <a:off x="457200" y="2133600"/>
            <a:ext cx="8229600" cy="4114800"/>
          </a:xfrm>
        </p:spPr>
        <p:txBody>
          <a:bodyPr/>
          <a:lstStyle/>
          <a:p>
            <a:r>
              <a:rPr lang="en-US" sz="2400" dirty="0"/>
              <a:t>64 patients who underwent total knee </a:t>
            </a:r>
            <a:r>
              <a:rPr lang="en-US" sz="2400" dirty="0" err="1"/>
              <a:t>arthroplasty</a:t>
            </a:r>
            <a:r>
              <a:rPr lang="en-US" sz="2400" dirty="0"/>
              <a:t> </a:t>
            </a:r>
          </a:p>
          <a:p>
            <a:r>
              <a:rPr lang="en-US" sz="2400" dirty="0"/>
              <a:t>One cohort of patients</a:t>
            </a:r>
          </a:p>
          <a:p>
            <a:pPr lvl="1"/>
            <a:r>
              <a:rPr lang="en-US" sz="2400" dirty="0"/>
              <a:t> no severe medical conditions</a:t>
            </a:r>
          </a:p>
          <a:p>
            <a:pPr lvl="1"/>
            <a:r>
              <a:rPr lang="en-US" sz="2400" dirty="0"/>
              <a:t> lived within one hour of the office</a:t>
            </a:r>
          </a:p>
          <a:p>
            <a:pPr lvl="1"/>
            <a:r>
              <a:rPr lang="en-US" sz="2400" dirty="0"/>
              <a:t>help at home</a:t>
            </a:r>
          </a:p>
          <a:p>
            <a:pPr lvl="1"/>
            <a:r>
              <a:rPr lang="en-US" sz="2400" dirty="0"/>
              <a:t> followed an accelerated rehab program</a:t>
            </a:r>
          </a:p>
          <a:p>
            <a:pPr marL="342900" lvl="1" indent="-342900">
              <a:buClr>
                <a:schemeClr val="hlink"/>
              </a:buClr>
              <a:buSzPct val="120000"/>
              <a:buFontTx/>
              <a:buChar char="•"/>
            </a:pPr>
            <a:r>
              <a:rPr lang="en-US" sz="2400" dirty="0"/>
              <a:t>other cohort - standard inpatient protocol</a:t>
            </a:r>
          </a:p>
          <a:p>
            <a:pPr marL="742950" lvl="2" indent="-342900"/>
            <a:r>
              <a:rPr lang="en-US" dirty="0"/>
              <a:t>mean hospital stay of 2.3 days (range, 2–4 days). </a:t>
            </a:r>
          </a:p>
          <a:p>
            <a:pPr lvl="1"/>
            <a:endParaRPr lang="en-US" dirty="0"/>
          </a:p>
        </p:txBody>
      </p:sp>
    </p:spTree>
    <p:extLst>
      <p:ext uri="{BB962C8B-B14F-4D97-AF65-F5344CB8AC3E}">
        <p14:creationId xmlns:p14="http://schemas.microsoft.com/office/powerpoint/2010/main" val="2657834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90600"/>
            <a:ext cx="8229600" cy="1384300"/>
          </a:xfrm>
        </p:spPr>
        <p:txBody>
          <a:bodyPr/>
          <a:lstStyle/>
          <a:p>
            <a:r>
              <a:rPr lang="en-US" sz="3200" b="1" dirty="0"/>
              <a:t>Comparison of Outpatient versus Inpatient Total Knee </a:t>
            </a:r>
            <a:r>
              <a:rPr lang="en-US" sz="3200" b="1" dirty="0" err="1"/>
              <a:t>Arthroplasty</a:t>
            </a:r>
            <a:br>
              <a:rPr lang="en-US" sz="3200" b="1" dirty="0"/>
            </a:br>
            <a:br>
              <a:rPr lang="en-US" sz="3200" b="1" dirty="0"/>
            </a:br>
            <a:br>
              <a:rPr lang="en-US" sz="3200" b="1" dirty="0"/>
            </a:br>
            <a:endParaRPr lang="en-US" sz="3200" dirty="0"/>
          </a:p>
        </p:txBody>
      </p:sp>
      <p:sp>
        <p:nvSpPr>
          <p:cNvPr id="3" name="Content Placeholder 2"/>
          <p:cNvSpPr>
            <a:spLocks noGrp="1"/>
          </p:cNvSpPr>
          <p:nvPr>
            <p:ph idx="1"/>
          </p:nvPr>
        </p:nvSpPr>
        <p:spPr>
          <a:xfrm>
            <a:off x="457200" y="2209800"/>
            <a:ext cx="8229600" cy="4114800"/>
          </a:xfrm>
        </p:spPr>
        <p:txBody>
          <a:bodyPr/>
          <a:lstStyle/>
          <a:p>
            <a:pPr marL="342900" lvl="1" indent="-342900">
              <a:buClr>
                <a:schemeClr val="hlink"/>
              </a:buClr>
              <a:buSzPct val="120000"/>
              <a:buFontTx/>
              <a:buChar char="•"/>
            </a:pPr>
            <a:r>
              <a:rPr lang="en-US" dirty="0"/>
              <a:t>no perioperative complications in either cohort</a:t>
            </a:r>
          </a:p>
          <a:p>
            <a:pPr marL="0" indent="-400050"/>
            <a:r>
              <a:rPr lang="en-US" sz="2800" dirty="0"/>
              <a:t>none of the patients in outpatient protocol returned to the hospital for any reason</a:t>
            </a:r>
          </a:p>
          <a:p>
            <a:pPr marL="0" indent="-400050"/>
            <a:r>
              <a:rPr lang="en-US" sz="2800" dirty="0"/>
              <a:t> mean </a:t>
            </a:r>
            <a:r>
              <a:rPr lang="en-US" sz="2800" dirty="0" err="1"/>
              <a:t>followup</a:t>
            </a:r>
            <a:r>
              <a:rPr lang="en-US" sz="2800" dirty="0"/>
              <a:t> of 24 months</a:t>
            </a:r>
          </a:p>
          <a:p>
            <a:pPr marL="400050" lvl="1" indent="-400050"/>
            <a:r>
              <a:rPr lang="en-US" dirty="0"/>
              <a:t>Mean Knee Society knee scores </a:t>
            </a:r>
          </a:p>
          <a:p>
            <a:pPr marL="800100" lvl="2" indent="-400050"/>
            <a:r>
              <a:rPr lang="en-US" sz="2800" dirty="0"/>
              <a:t>Outpatient 96</a:t>
            </a:r>
          </a:p>
          <a:p>
            <a:pPr marL="800100" lvl="2" indent="-400050"/>
            <a:r>
              <a:rPr lang="en-US" sz="2800" dirty="0"/>
              <a:t>Inpatient 95</a:t>
            </a:r>
          </a:p>
          <a:p>
            <a:endParaRPr lang="en-US" dirty="0"/>
          </a:p>
        </p:txBody>
      </p:sp>
    </p:spTree>
    <p:extLst>
      <p:ext uri="{BB962C8B-B14F-4D97-AF65-F5344CB8AC3E}">
        <p14:creationId xmlns:p14="http://schemas.microsoft.com/office/powerpoint/2010/main" val="1213461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43000"/>
            <a:ext cx="8229600" cy="1384300"/>
          </a:xfrm>
        </p:spPr>
        <p:txBody>
          <a:bodyPr/>
          <a:lstStyle/>
          <a:p>
            <a:r>
              <a:rPr lang="en-US" sz="3200" b="1" dirty="0"/>
              <a:t>Comparison of Outpatient versus Inpatient Total Knee </a:t>
            </a:r>
            <a:r>
              <a:rPr lang="en-US" sz="3200" b="1" dirty="0" err="1"/>
              <a:t>Arthroplasty</a:t>
            </a:r>
            <a:br>
              <a:rPr lang="en-US" sz="3200" b="1" dirty="0"/>
            </a:br>
            <a:br>
              <a:rPr lang="en-US" sz="3200" b="1" dirty="0"/>
            </a:br>
            <a:br>
              <a:rPr lang="en-US" b="1" dirty="0"/>
            </a:br>
            <a:endParaRPr lang="en-US" dirty="0"/>
          </a:p>
        </p:txBody>
      </p:sp>
      <p:sp>
        <p:nvSpPr>
          <p:cNvPr id="3" name="Content Placeholder 2"/>
          <p:cNvSpPr>
            <a:spLocks noGrp="1"/>
          </p:cNvSpPr>
          <p:nvPr>
            <p:ph idx="1"/>
          </p:nvPr>
        </p:nvSpPr>
        <p:spPr>
          <a:xfrm>
            <a:off x="457200" y="2286000"/>
            <a:ext cx="8229600" cy="4114800"/>
          </a:xfrm>
        </p:spPr>
        <p:txBody>
          <a:bodyPr/>
          <a:lstStyle/>
          <a:p>
            <a:r>
              <a:rPr lang="en-US" dirty="0"/>
              <a:t>Outpatient total knee </a:t>
            </a:r>
            <a:r>
              <a:rPr lang="en-US" dirty="0" err="1"/>
              <a:t>arthroplasty</a:t>
            </a:r>
            <a:r>
              <a:rPr lang="en-US" dirty="0"/>
              <a:t> may be a safe procedure in certain selected patients, with similar outcomes to a traditional protocol.</a:t>
            </a:r>
          </a:p>
          <a:p>
            <a:endParaRPr lang="en-US" dirty="0"/>
          </a:p>
        </p:txBody>
      </p:sp>
    </p:spTree>
    <p:extLst>
      <p:ext uri="{BB962C8B-B14F-4D97-AF65-F5344CB8AC3E}">
        <p14:creationId xmlns:p14="http://schemas.microsoft.com/office/powerpoint/2010/main" val="3941456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43000"/>
            <a:ext cx="8229600" cy="1384300"/>
          </a:xfrm>
        </p:spPr>
        <p:txBody>
          <a:bodyPr/>
          <a:lstStyle/>
          <a:p>
            <a:r>
              <a:rPr lang="en-US" sz="3200" b="1" dirty="0"/>
              <a:t>Comparison of Outpatient THA in Ambulatory Surgical Center </a:t>
            </a:r>
            <a:br>
              <a:rPr lang="en-US" sz="3200" b="1" dirty="0"/>
            </a:br>
            <a:r>
              <a:rPr lang="en-US" sz="3200" b="1" dirty="0"/>
              <a:t>versus Hospital Outpatient Settings</a:t>
            </a:r>
            <a:br>
              <a:rPr lang="en-US" sz="3200" b="1" dirty="0"/>
            </a:br>
            <a:br>
              <a:rPr lang="en-US" sz="3200" b="1" dirty="0"/>
            </a:br>
            <a:br>
              <a:rPr lang="en-US" b="1" dirty="0"/>
            </a:br>
            <a:endParaRPr lang="en-US" dirty="0"/>
          </a:p>
        </p:txBody>
      </p:sp>
      <p:sp>
        <p:nvSpPr>
          <p:cNvPr id="3" name="Content Placeholder 2"/>
          <p:cNvSpPr>
            <a:spLocks noGrp="1"/>
          </p:cNvSpPr>
          <p:nvPr>
            <p:ph idx="1"/>
          </p:nvPr>
        </p:nvSpPr>
        <p:spPr>
          <a:xfrm>
            <a:off x="457200" y="2286000"/>
            <a:ext cx="8229600" cy="4114800"/>
          </a:xfrm>
        </p:spPr>
        <p:txBody>
          <a:bodyPr/>
          <a:lstStyle/>
          <a:p>
            <a:r>
              <a:rPr lang="en-US" dirty="0"/>
              <a:t>Journal of Arthroplasty July 2019</a:t>
            </a:r>
          </a:p>
          <a:p>
            <a:pPr marL="914400" lvl="2" indent="0">
              <a:buNone/>
            </a:pPr>
            <a:r>
              <a:rPr lang="en-US" dirty="0"/>
              <a:t>2 Surgeons 2013-2018 </a:t>
            </a:r>
          </a:p>
          <a:p>
            <a:pPr marL="914400" lvl="2" indent="0">
              <a:buNone/>
            </a:pPr>
            <a:r>
              <a:rPr lang="en-US" dirty="0"/>
              <a:t>3,063 THA </a:t>
            </a:r>
          </a:p>
          <a:p>
            <a:pPr marL="914400" lvl="2" indent="0">
              <a:buNone/>
            </a:pPr>
            <a:r>
              <a:rPr lang="en-US" dirty="0"/>
              <a:t>965 were outpatient, ASC 335, HOP 630</a:t>
            </a:r>
          </a:p>
          <a:p>
            <a:pPr marL="914400" lvl="2" indent="0">
              <a:buNone/>
            </a:pPr>
            <a:r>
              <a:rPr lang="en-US" dirty="0"/>
              <a:t>No differences</a:t>
            </a:r>
          </a:p>
          <a:p>
            <a:pPr marL="914400" lvl="2" indent="0">
              <a:buNone/>
            </a:pPr>
            <a:r>
              <a:rPr lang="en-US" dirty="0"/>
              <a:t>   90 day complication rate, revision rate, ED visits, readmission rate</a:t>
            </a:r>
          </a:p>
        </p:txBody>
      </p:sp>
    </p:spTree>
    <p:extLst>
      <p:ext uri="{BB962C8B-B14F-4D97-AF65-F5344CB8AC3E}">
        <p14:creationId xmlns:p14="http://schemas.microsoft.com/office/powerpoint/2010/main" val="1190382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Outpatient Joints what makes it possible</a:t>
            </a:r>
          </a:p>
        </p:txBody>
      </p:sp>
      <p:sp>
        <p:nvSpPr>
          <p:cNvPr id="3" name="Content Placeholder 2"/>
          <p:cNvSpPr>
            <a:spLocks noGrp="1"/>
          </p:cNvSpPr>
          <p:nvPr>
            <p:ph idx="1"/>
          </p:nvPr>
        </p:nvSpPr>
        <p:spPr/>
        <p:txBody>
          <a:bodyPr/>
          <a:lstStyle/>
          <a:p>
            <a:r>
              <a:rPr lang="en-US" dirty="0"/>
              <a:t>Anesthesia techniques</a:t>
            </a:r>
          </a:p>
          <a:p>
            <a:pPr lvl="1"/>
            <a:r>
              <a:rPr lang="en-US" dirty="0"/>
              <a:t>Multi modal pain management</a:t>
            </a:r>
          </a:p>
          <a:p>
            <a:pPr lvl="1"/>
            <a:r>
              <a:rPr lang="en-US" dirty="0"/>
              <a:t>Blocks</a:t>
            </a:r>
          </a:p>
          <a:p>
            <a:pPr lvl="1"/>
            <a:r>
              <a:rPr lang="en-US" dirty="0"/>
              <a:t>Local infiltration of soft tissues</a:t>
            </a:r>
          </a:p>
          <a:p>
            <a:pPr lvl="1"/>
            <a:r>
              <a:rPr lang="en-US" dirty="0"/>
              <a:t>Hydration IV and PO</a:t>
            </a:r>
          </a:p>
          <a:p>
            <a:pPr lvl="1"/>
            <a:r>
              <a:rPr lang="en-US" dirty="0"/>
              <a:t>Aggressive nausea management</a:t>
            </a:r>
          </a:p>
          <a:p>
            <a:pPr lvl="1"/>
            <a:r>
              <a:rPr lang="en-US" dirty="0"/>
              <a:t>NO HYPOTENSION</a:t>
            </a:r>
          </a:p>
          <a:p>
            <a:pPr lvl="1"/>
            <a:r>
              <a:rPr lang="en-US" dirty="0"/>
              <a:t>NO NAUSEA AND VOMITING</a:t>
            </a:r>
          </a:p>
          <a:p>
            <a:pPr lvl="1"/>
            <a:endParaRPr lang="en-US" dirty="0"/>
          </a:p>
          <a:p>
            <a:pPr lvl="1"/>
            <a:endParaRPr lang="en-US" dirty="0"/>
          </a:p>
          <a:p>
            <a:pPr lvl="1"/>
            <a:endParaRPr lang="en-US" dirty="0"/>
          </a:p>
          <a:p>
            <a:pPr lvl="2"/>
            <a:endParaRPr lang="en-US" dirty="0"/>
          </a:p>
        </p:txBody>
      </p:sp>
    </p:spTree>
    <p:extLst>
      <p:ext uri="{BB962C8B-B14F-4D97-AF65-F5344CB8AC3E}">
        <p14:creationId xmlns:p14="http://schemas.microsoft.com/office/powerpoint/2010/main" val="2513239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Outpatient Joints what makes it possible</a:t>
            </a:r>
          </a:p>
        </p:txBody>
      </p:sp>
      <p:sp>
        <p:nvSpPr>
          <p:cNvPr id="3" name="Content Placeholder 2"/>
          <p:cNvSpPr>
            <a:spLocks noGrp="1"/>
          </p:cNvSpPr>
          <p:nvPr>
            <p:ph idx="1"/>
          </p:nvPr>
        </p:nvSpPr>
        <p:spPr/>
        <p:txBody>
          <a:bodyPr/>
          <a:lstStyle/>
          <a:p>
            <a:r>
              <a:rPr lang="en-US" dirty="0"/>
              <a:t>Decreased blood loss </a:t>
            </a:r>
          </a:p>
          <a:p>
            <a:pPr lvl="1"/>
            <a:r>
              <a:rPr lang="en-US" dirty="0"/>
              <a:t>TXA</a:t>
            </a:r>
          </a:p>
          <a:p>
            <a:pPr lvl="1"/>
            <a:r>
              <a:rPr lang="en-US" dirty="0"/>
              <a:t>Safe hypotensive anesthesia</a:t>
            </a:r>
          </a:p>
          <a:p>
            <a:pPr lvl="1"/>
            <a:r>
              <a:rPr lang="en-US" dirty="0"/>
              <a:t>Pretreat vessels with </a:t>
            </a:r>
            <a:r>
              <a:rPr lang="en-US" dirty="0" err="1"/>
              <a:t>aquamantis</a:t>
            </a:r>
            <a:endParaRPr lang="en-US" dirty="0"/>
          </a:p>
          <a:p>
            <a:pPr lvl="1"/>
            <a:endParaRPr lang="en-US" dirty="0"/>
          </a:p>
          <a:p>
            <a:pPr lvl="1"/>
            <a:endParaRPr lang="en-US" dirty="0"/>
          </a:p>
          <a:p>
            <a:pPr lvl="1"/>
            <a:endParaRPr lang="en-US" dirty="0"/>
          </a:p>
          <a:p>
            <a:pPr lvl="2"/>
            <a:endParaRPr lang="en-US" dirty="0"/>
          </a:p>
        </p:txBody>
      </p:sp>
      <p:pic>
        <p:nvPicPr>
          <p:cNvPr id="4" name="Picture 3" descr="IMG_032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4000500"/>
            <a:ext cx="3810000" cy="2857500"/>
          </a:xfrm>
          <a:prstGeom prst="rect">
            <a:avLst/>
          </a:prstGeom>
        </p:spPr>
      </p:pic>
      <p:pic>
        <p:nvPicPr>
          <p:cNvPr id="5" name="Picture 4" descr="TXA.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43" y="4267200"/>
            <a:ext cx="4876800" cy="2090057"/>
          </a:xfrm>
          <a:prstGeom prst="rect">
            <a:avLst/>
          </a:prstGeom>
        </p:spPr>
      </p:pic>
    </p:spTree>
    <p:extLst>
      <p:ext uri="{BB962C8B-B14F-4D97-AF65-F5344CB8AC3E}">
        <p14:creationId xmlns:p14="http://schemas.microsoft.com/office/powerpoint/2010/main" val="2120606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1" name="Picture 2" descr="blood lo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175" y="3033713"/>
            <a:ext cx="2738438" cy="35163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01411" name="Rectangle 3"/>
          <p:cNvSpPr>
            <a:spLocks noGrp="1" noChangeArrowheads="1"/>
          </p:cNvSpPr>
          <p:nvPr>
            <p:ph type="title"/>
          </p:nvPr>
        </p:nvSpPr>
        <p:spPr>
          <a:xfrm>
            <a:off x="457200" y="288925"/>
            <a:ext cx="8229600" cy="1384300"/>
          </a:xfrm>
        </p:spPr>
        <p:txBody>
          <a:bodyPr/>
          <a:lstStyle/>
          <a:p>
            <a:pPr eaLnBrk="1" hangingPunct="1">
              <a:defRPr/>
            </a:pPr>
            <a:r>
              <a:rPr lang="en-US" dirty="0"/>
              <a:t>Patient specific cutting blocks </a:t>
            </a:r>
            <a:r>
              <a:rPr lang="en-US" dirty="0" err="1"/>
              <a:t>vs</a:t>
            </a:r>
            <a:r>
              <a:rPr lang="en-US" dirty="0"/>
              <a:t> standard TKA </a:t>
            </a:r>
          </a:p>
        </p:txBody>
      </p:sp>
      <p:sp>
        <p:nvSpPr>
          <p:cNvPr id="401412" name="Rectangle 4"/>
          <p:cNvSpPr>
            <a:spLocks noGrp="1" noChangeArrowheads="1"/>
          </p:cNvSpPr>
          <p:nvPr>
            <p:ph type="body" idx="1"/>
          </p:nvPr>
        </p:nvSpPr>
        <p:spPr>
          <a:xfrm>
            <a:off x="457200" y="1905000"/>
            <a:ext cx="8229600" cy="914400"/>
          </a:xfrm>
        </p:spPr>
        <p:txBody>
          <a:bodyPr/>
          <a:lstStyle/>
          <a:p>
            <a:pPr lvl="1" eaLnBrk="1" hangingPunct="1">
              <a:lnSpc>
                <a:spcPct val="90000"/>
              </a:lnSpc>
              <a:defRPr/>
            </a:pPr>
            <a:r>
              <a:rPr lang="en-US" sz="2400"/>
              <a:t>Eliminates need to violate the intramedullary canal, reducing blood loss and complications from fat emboli</a:t>
            </a:r>
          </a:p>
          <a:p>
            <a:pPr lvl="1" eaLnBrk="1" hangingPunct="1">
              <a:lnSpc>
                <a:spcPct val="90000"/>
              </a:lnSpc>
              <a:defRPr/>
            </a:pPr>
            <a:endParaRPr lang="en-US" sz="2400"/>
          </a:p>
        </p:txBody>
      </p:sp>
      <p:sp>
        <p:nvSpPr>
          <p:cNvPr id="401413" name="Text Box 5"/>
          <p:cNvSpPr txBox="1">
            <a:spLocks noChangeArrowheads="1"/>
          </p:cNvSpPr>
          <p:nvPr/>
        </p:nvSpPr>
        <p:spPr bwMode="gray">
          <a:xfrm>
            <a:off x="225425" y="6757988"/>
            <a:ext cx="5448300" cy="109537"/>
          </a:xfrm>
          <a:prstGeom prst="rect">
            <a:avLst/>
          </a:prstGeom>
          <a:noFill/>
          <a:ln>
            <a:noFill/>
          </a:ln>
          <a:effectLst/>
          <a:extLst>
            <a:ext uri="{909E8E84-426E-40dd-AFC4-6F175D3DCCD1}">
              <a14:hiddenFill xmlns:a14="http://schemas.microsoft.com/office/drawing/2010/main" xmlns="">
                <a:solidFill>
                  <a:schemeClr val="bg2"/>
                </a:solidFill>
              </a14:hiddenFill>
            </a:ext>
            <a:ext uri="{91240B29-F687-4f45-9708-019B960494DF}">
              <a14:hiddenLine xmlns:a14="http://schemas.microsoft.com/office/drawing/2010/main" xmlns="" w="9525">
                <a:solidFill>
                  <a:schemeClr val="bg2"/>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301752" tIns="0" rIns="301752" bIns="0">
            <a:spAutoFit/>
          </a:bodyPr>
          <a:lstStyle/>
          <a:p>
            <a:pPr>
              <a:lnSpc>
                <a:spcPct val="90000"/>
              </a:lnSpc>
              <a:spcBef>
                <a:spcPct val="50000"/>
              </a:spcBef>
              <a:buSzPct val="75000"/>
              <a:defRPr/>
            </a:pPr>
            <a:r>
              <a:rPr lang="en-US" sz="800">
                <a:solidFill>
                  <a:schemeClr val="bg1"/>
                </a:solidFill>
                <a:latin typeface="Smith&amp;NephewLF" charset="0"/>
                <a:cs typeface="Arial" charset="0"/>
              </a:rPr>
              <a:t>*Source: GENESIS™ II Surgical Technique. </a:t>
            </a:r>
            <a:endParaRPr lang="en-US" sz="800">
              <a:solidFill>
                <a:schemeClr val="bg2"/>
              </a:solidFill>
              <a:latin typeface="Smith&amp;NephewLF" charset="0"/>
              <a:cs typeface="Arial" charset="0"/>
            </a:endParaRPr>
          </a:p>
        </p:txBody>
      </p:sp>
      <p:sp>
        <p:nvSpPr>
          <p:cNvPr id="401414" name="Text Box 6"/>
          <p:cNvSpPr txBox="1">
            <a:spLocks noChangeArrowheads="1"/>
          </p:cNvSpPr>
          <p:nvPr/>
        </p:nvSpPr>
        <p:spPr bwMode="gray">
          <a:xfrm>
            <a:off x="6738938" y="5300663"/>
            <a:ext cx="1468437" cy="549275"/>
          </a:xfrm>
          <a:prstGeom prst="rect">
            <a:avLst/>
          </a:prstGeom>
          <a:noFill/>
          <a:ln>
            <a:noFill/>
          </a:ln>
          <a:effectLst/>
          <a:extLst>
            <a:ext uri="{909E8E84-426E-40dd-AFC4-6F175D3DCCD1}">
              <a14:hiddenFill xmlns:a14="http://schemas.microsoft.com/office/drawing/2010/main" xmlns="">
                <a:solidFill>
                  <a:schemeClr val="bg2"/>
                </a:solidFill>
              </a14:hiddenFill>
            </a:ext>
            <a:ext uri="{91240B29-F687-4f45-9708-019B960494DF}">
              <a14:hiddenLine xmlns:a14="http://schemas.microsoft.com/office/drawing/2010/main" xmlns="" w="9525">
                <a:solidFill>
                  <a:schemeClr val="bg2"/>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301752" tIns="0" rIns="301752" bIns="0">
            <a:spAutoFit/>
          </a:bodyPr>
          <a:lstStyle/>
          <a:p>
            <a:pPr algn="ctr">
              <a:spcBef>
                <a:spcPct val="50000"/>
              </a:spcBef>
              <a:defRPr/>
            </a:pPr>
            <a:endParaRPr lang="en-US" sz="3600">
              <a:solidFill>
                <a:schemeClr val="bg2"/>
              </a:solidFill>
              <a:latin typeface="Smith&amp;NephewLF" charset="0"/>
              <a:cs typeface="Arial" charset="0"/>
            </a:endParaRPr>
          </a:p>
        </p:txBody>
      </p:sp>
      <p:sp>
        <p:nvSpPr>
          <p:cNvPr id="401415" name="Rectangle 7"/>
          <p:cNvSpPr>
            <a:spLocks noChangeArrowheads="1"/>
          </p:cNvSpPr>
          <p:nvPr/>
        </p:nvSpPr>
        <p:spPr bwMode="gray">
          <a:xfrm>
            <a:off x="4270375" y="3154363"/>
            <a:ext cx="603250" cy="549275"/>
          </a:xfrm>
          <a:prstGeom prst="rect">
            <a:avLst/>
          </a:prstGeom>
          <a:noFill/>
          <a:ln>
            <a:noFill/>
          </a:ln>
          <a:effectLst/>
          <a:extLst>
            <a:ext uri="{909E8E84-426E-40dd-AFC4-6F175D3DCCD1}">
              <a14:hiddenFill xmlns:a14="http://schemas.microsoft.com/office/drawing/2010/main" xmlns="">
                <a:solidFill>
                  <a:schemeClr val="bg2"/>
                </a:solidFill>
              </a14:hiddenFill>
            </a:ext>
            <a:ext uri="{91240B29-F687-4f45-9708-019B960494DF}">
              <a14:hiddenLine xmlns:a14="http://schemas.microsoft.com/office/drawing/2010/main" xmlns="" w="9525">
                <a:solidFill>
                  <a:schemeClr val="bg2"/>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301752" tIns="0" rIns="301752" bIns="0">
            <a:spAutoFit/>
          </a:bodyPr>
          <a:lstStyle/>
          <a:p>
            <a:pPr algn="ctr">
              <a:defRPr/>
            </a:pPr>
            <a:endParaRPr lang="en-US" sz="3600">
              <a:solidFill>
                <a:srgbClr val="000000"/>
              </a:solidFill>
              <a:latin typeface="Smith&amp;Nephew-Bold" charset="0"/>
              <a:cs typeface="Arial" charset="0"/>
            </a:endParaRPr>
          </a:p>
        </p:txBody>
      </p:sp>
      <p:pic>
        <p:nvPicPr>
          <p:cNvPr id="163848" name="Picture 9" descr="Visionaire Product and Outlin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4000" y="4981575"/>
            <a:ext cx="2262188" cy="1631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01418" name="CRB^01"/>
          <p:cNvSpPr txBox="1">
            <a:spLocks noChangeArrowheads="1"/>
          </p:cNvSpPr>
          <p:nvPr/>
        </p:nvSpPr>
        <p:spPr bwMode="gray">
          <a:xfrm>
            <a:off x="466725" y="6653213"/>
            <a:ext cx="1328738" cy="106362"/>
          </a:xfrm>
          <a:prstGeom prst="rect">
            <a:avLst/>
          </a:prstGeom>
          <a:noFill/>
          <a:ln>
            <a:noFill/>
          </a:ln>
          <a:effectLst/>
          <a:extLst>
            <a:ext uri="{909E8E84-426E-40dd-AFC4-6F175D3DCCD1}">
              <a14:hiddenFill xmlns:a14="http://schemas.microsoft.com/office/drawing/2010/main" xmlns="">
                <a:solidFill>
                  <a:schemeClr val="bg2"/>
                </a:solidFill>
              </a14:hiddenFill>
            </a:ext>
            <a:ext uri="{91240B29-F687-4f45-9708-019B960494DF}">
              <a14:hiddenLine xmlns:a14="http://schemas.microsoft.com/office/drawing/2010/main" xmlns="" w="9525">
                <a:solidFill>
                  <a:schemeClr val="bg2"/>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0" tIns="0" rIns="0" bIns="0" anchor="b">
            <a:spAutoFit/>
          </a:bodyPr>
          <a:lstStyle/>
          <a:p>
            <a:pPr>
              <a:defRPr/>
            </a:pPr>
            <a:r>
              <a:rPr lang="en-US" sz="700">
                <a:solidFill>
                  <a:schemeClr val="tx2"/>
                </a:solidFill>
                <a:latin typeface="Smith&amp;NephewLF" charset="0"/>
                <a:cs typeface="Arial" charset="0"/>
              </a:rPr>
              <a:t>™Trademark of Smith &amp; Nephew.</a:t>
            </a:r>
          </a:p>
        </p:txBody>
      </p:sp>
    </p:spTree>
    <p:extLst>
      <p:ext uri="{BB962C8B-B14F-4D97-AF65-F5344CB8AC3E}">
        <p14:creationId xmlns:p14="http://schemas.microsoft.com/office/powerpoint/2010/main" val="213631553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62" name="Rectangle 2"/>
          <p:cNvSpPr>
            <a:spLocks noGrp="1" noChangeArrowheads="1"/>
          </p:cNvSpPr>
          <p:nvPr>
            <p:ph type="title"/>
          </p:nvPr>
        </p:nvSpPr>
        <p:spPr>
          <a:xfrm>
            <a:off x="685800" y="228600"/>
            <a:ext cx="7772400" cy="1143000"/>
          </a:xfrm>
        </p:spPr>
        <p:txBody>
          <a:bodyPr/>
          <a:lstStyle/>
          <a:p>
            <a:pPr eaLnBrk="1" hangingPunct="1">
              <a:defRPr/>
            </a:pPr>
            <a:r>
              <a:rPr lang="en-US" dirty="0" err="1">
                <a:solidFill>
                  <a:schemeClr val="hlink"/>
                </a:solidFill>
              </a:rPr>
              <a:t>Iassist</a:t>
            </a:r>
            <a:r>
              <a:rPr lang="en-US" dirty="0">
                <a:solidFill>
                  <a:schemeClr val="hlink"/>
                </a:solidFill>
              </a:rPr>
              <a:t> Knee Navigation</a:t>
            </a:r>
          </a:p>
        </p:txBody>
      </p:sp>
      <p:sp>
        <p:nvSpPr>
          <p:cNvPr id="2" name="TextBox 1"/>
          <p:cNvSpPr txBox="1"/>
          <p:nvPr/>
        </p:nvSpPr>
        <p:spPr>
          <a:xfrm>
            <a:off x="1295400" y="1981200"/>
            <a:ext cx="5791200" cy="2308324"/>
          </a:xfrm>
          <a:prstGeom prst="rect">
            <a:avLst/>
          </a:prstGeom>
          <a:noFill/>
        </p:spPr>
        <p:txBody>
          <a:bodyPr wrap="square" rtlCol="0">
            <a:spAutoFit/>
          </a:bodyPr>
          <a:lstStyle/>
          <a:p>
            <a:r>
              <a:rPr lang="en-US" sz="3600" dirty="0"/>
              <a:t>Makes me more accurate</a:t>
            </a:r>
          </a:p>
          <a:p>
            <a:r>
              <a:rPr lang="en-US" sz="3600" dirty="0"/>
              <a:t>Less blood loss</a:t>
            </a:r>
          </a:p>
          <a:p>
            <a:r>
              <a:rPr lang="en-US" sz="3600" dirty="0"/>
              <a:t>If more accurate- lower failure rate!</a:t>
            </a:r>
          </a:p>
        </p:txBody>
      </p:sp>
    </p:spTree>
    <p:extLst>
      <p:ext uri="{BB962C8B-B14F-4D97-AF65-F5344CB8AC3E}">
        <p14:creationId xmlns:p14="http://schemas.microsoft.com/office/powerpoint/2010/main" val="2599098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62" name="Rectangle 2"/>
          <p:cNvSpPr>
            <a:spLocks noGrp="1" noChangeArrowheads="1"/>
          </p:cNvSpPr>
          <p:nvPr>
            <p:ph type="title"/>
          </p:nvPr>
        </p:nvSpPr>
        <p:spPr>
          <a:xfrm>
            <a:off x="685800" y="228600"/>
            <a:ext cx="7772400" cy="1143000"/>
          </a:xfrm>
        </p:spPr>
        <p:txBody>
          <a:bodyPr/>
          <a:lstStyle/>
          <a:p>
            <a:pPr eaLnBrk="1" hangingPunct="1">
              <a:defRPr/>
            </a:pPr>
            <a:r>
              <a:rPr lang="en-US" dirty="0" err="1">
                <a:solidFill>
                  <a:schemeClr val="hlink"/>
                </a:solidFill>
              </a:rPr>
              <a:t>Iassist</a:t>
            </a:r>
            <a:r>
              <a:rPr lang="en-US" dirty="0">
                <a:solidFill>
                  <a:schemeClr val="hlink"/>
                </a:solidFill>
              </a:rPr>
              <a:t> Knee Navigation</a:t>
            </a:r>
          </a:p>
        </p:txBody>
      </p:sp>
      <p:sp>
        <p:nvSpPr>
          <p:cNvPr id="2" name="TextBox 1"/>
          <p:cNvSpPr txBox="1"/>
          <p:nvPr/>
        </p:nvSpPr>
        <p:spPr>
          <a:xfrm>
            <a:off x="685800" y="1295400"/>
            <a:ext cx="7391400" cy="4401205"/>
          </a:xfrm>
          <a:prstGeom prst="rect">
            <a:avLst/>
          </a:prstGeom>
          <a:noFill/>
        </p:spPr>
        <p:txBody>
          <a:bodyPr wrap="square" rtlCol="0">
            <a:spAutoFit/>
          </a:bodyPr>
          <a:lstStyle/>
          <a:p>
            <a:r>
              <a:rPr lang="en-US" sz="1800" dirty="0"/>
              <a:t>￼</a:t>
            </a:r>
            <a:r>
              <a:rPr lang="en-US" sz="2800" dirty="0" err="1"/>
              <a:t>Accerlerometer</a:t>
            </a:r>
            <a:r>
              <a:rPr lang="en-US" sz="2800" dirty="0"/>
              <a:t> Based </a:t>
            </a:r>
            <a:r>
              <a:rPr lang="en-US" sz="2800" dirty="0" err="1"/>
              <a:t>Navigation￼</a:t>
            </a:r>
            <a:r>
              <a:rPr lang="en-US" sz="1800" dirty="0" err="1"/>
              <a:t>Nam</a:t>
            </a:r>
            <a:r>
              <a:rPr lang="en-US" sz="1800" dirty="0"/>
              <a:t> et al. </a:t>
            </a:r>
          </a:p>
          <a:p>
            <a:r>
              <a:rPr lang="en-US" sz="1800" dirty="0"/>
              <a:t>100 total knee patients</a:t>
            </a:r>
          </a:p>
          <a:p>
            <a:r>
              <a:rPr lang="en-US" sz="1800" dirty="0"/>
              <a:t> traditional </a:t>
            </a:r>
            <a:r>
              <a:rPr lang="en-US" sz="1800" dirty="0" err="1"/>
              <a:t>extramedullary</a:t>
            </a:r>
            <a:r>
              <a:rPr lang="en-US" sz="1800" dirty="0"/>
              <a:t> </a:t>
            </a:r>
            <a:r>
              <a:rPr lang="en-US" sz="1800" dirty="0" err="1"/>
              <a:t>tibial</a:t>
            </a:r>
            <a:r>
              <a:rPr lang="en-US" sz="1800" dirty="0"/>
              <a:t> alignment guide  does not require a large computer console or infrared camera</a:t>
            </a:r>
          </a:p>
          <a:p>
            <a:r>
              <a:rPr lang="en-US" sz="1800" dirty="0"/>
              <a:t> Standard intramedullary femoral navigation </a:t>
            </a:r>
          </a:p>
          <a:p>
            <a:pPr marL="285750" indent="-285750">
              <a:buFont typeface="Arial"/>
              <a:buChar char="•"/>
            </a:pPr>
            <a:r>
              <a:rPr lang="en-US" sz="1800" dirty="0"/>
              <a:t> Long standing radiographs</a:t>
            </a:r>
          </a:p>
          <a:p>
            <a:pPr marL="742950" lvl="1" indent="-285750">
              <a:buFont typeface="Arial"/>
              <a:buChar char="•"/>
            </a:pPr>
            <a:r>
              <a:rPr lang="en-US" sz="1800" dirty="0"/>
              <a:t> 95.7% of accelerometer-based </a:t>
            </a:r>
            <a:r>
              <a:rPr lang="en-US" sz="1800" dirty="0" err="1"/>
              <a:t>tibial</a:t>
            </a:r>
            <a:r>
              <a:rPr lang="en-US" sz="1800" dirty="0"/>
              <a:t> navigation</a:t>
            </a:r>
          </a:p>
          <a:p>
            <a:pPr marL="1200150" lvl="2" indent="-285750">
              <a:buFont typeface="Arial"/>
              <a:buChar char="•"/>
            </a:pPr>
            <a:r>
              <a:rPr lang="en-US" sz="1800" dirty="0">
                <a:solidFill>
                  <a:srgbClr val="FFFF00"/>
                </a:solidFill>
              </a:rPr>
              <a:t>2 degrees of the mechanical axis com</a:t>
            </a:r>
          </a:p>
          <a:p>
            <a:pPr marL="742950" lvl="1" indent="-285750">
              <a:buFont typeface="Arial"/>
              <a:buChar char="•"/>
            </a:pPr>
            <a:r>
              <a:rPr lang="en-US" sz="1800" dirty="0"/>
              <a:t>68.1% in the </a:t>
            </a:r>
            <a:r>
              <a:rPr lang="en-US" sz="1800" dirty="0" err="1"/>
              <a:t>extramedullary</a:t>
            </a:r>
            <a:r>
              <a:rPr lang="en-US" sz="1800" dirty="0"/>
              <a:t> group</a:t>
            </a:r>
          </a:p>
          <a:p>
            <a:pPr marL="742950" lvl="1" indent="-285750">
              <a:buFont typeface="Arial"/>
              <a:buChar char="•"/>
            </a:pPr>
            <a:r>
              <a:rPr lang="en-US" sz="1800" dirty="0"/>
              <a:t>accelerometer-based </a:t>
            </a:r>
            <a:r>
              <a:rPr lang="en-US" sz="1800" dirty="0" err="1"/>
              <a:t>tibial</a:t>
            </a:r>
            <a:r>
              <a:rPr lang="en-US" sz="1800" dirty="0"/>
              <a:t> navigation unit, 89.4% had a mechanical axis within 3 of the plan</a:t>
            </a:r>
          </a:p>
          <a:p>
            <a:pPr marL="742950" lvl="1" indent="-285750">
              <a:buFont typeface="Arial"/>
              <a:buChar char="•"/>
            </a:pPr>
            <a:r>
              <a:rPr lang="en-US" sz="1800" dirty="0"/>
              <a:t>74.5% in the conventional group</a:t>
            </a:r>
          </a:p>
          <a:p>
            <a:pPr marL="1200150" lvl="2" indent="-285750">
              <a:buFont typeface="Arial"/>
              <a:buChar char="•"/>
            </a:pPr>
            <a:r>
              <a:rPr lang="en-US" sz="1800" dirty="0"/>
              <a:t> difference was attributed not to errors in </a:t>
            </a:r>
            <a:r>
              <a:rPr lang="en-US" sz="1800" dirty="0" err="1"/>
              <a:t>tibial</a:t>
            </a:r>
            <a:r>
              <a:rPr lang="en-US" sz="1800" dirty="0"/>
              <a:t> preparation but to variability of the in- </a:t>
            </a:r>
            <a:r>
              <a:rPr lang="en-US" sz="1800" dirty="0" err="1"/>
              <a:t>tramedullary</a:t>
            </a:r>
            <a:r>
              <a:rPr lang="en-US" sz="1800" dirty="0"/>
              <a:t> femoral guide, for which a similar technique was used in both groups.</a:t>
            </a:r>
          </a:p>
        </p:txBody>
      </p:sp>
    </p:spTree>
    <p:extLst>
      <p:ext uri="{BB962C8B-B14F-4D97-AF65-F5344CB8AC3E}">
        <p14:creationId xmlns:p14="http://schemas.microsoft.com/office/powerpoint/2010/main" val="3521411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62" name="Rectangle 2"/>
          <p:cNvSpPr>
            <a:spLocks noGrp="1" noChangeArrowheads="1"/>
          </p:cNvSpPr>
          <p:nvPr>
            <p:ph type="title"/>
          </p:nvPr>
        </p:nvSpPr>
        <p:spPr>
          <a:xfrm>
            <a:off x="685800" y="228600"/>
            <a:ext cx="7772400" cy="1143000"/>
          </a:xfrm>
        </p:spPr>
        <p:txBody>
          <a:bodyPr/>
          <a:lstStyle/>
          <a:p>
            <a:pPr eaLnBrk="1" hangingPunct="1">
              <a:defRPr/>
            </a:pPr>
            <a:r>
              <a:rPr lang="en-US" dirty="0" err="1">
                <a:solidFill>
                  <a:schemeClr val="hlink"/>
                </a:solidFill>
              </a:rPr>
              <a:t>Iassist</a:t>
            </a:r>
            <a:r>
              <a:rPr lang="en-US" dirty="0">
                <a:solidFill>
                  <a:schemeClr val="hlink"/>
                </a:solidFill>
              </a:rPr>
              <a:t> Knee Navigation</a:t>
            </a:r>
          </a:p>
        </p:txBody>
      </p:sp>
      <p:sp>
        <p:nvSpPr>
          <p:cNvPr id="2" name="TextBox 1"/>
          <p:cNvSpPr txBox="1"/>
          <p:nvPr/>
        </p:nvSpPr>
        <p:spPr>
          <a:xfrm>
            <a:off x="1295400" y="1981200"/>
            <a:ext cx="5791200" cy="646331"/>
          </a:xfrm>
          <a:prstGeom prst="rect">
            <a:avLst/>
          </a:prstGeom>
          <a:noFill/>
        </p:spPr>
        <p:txBody>
          <a:bodyPr wrap="square" rtlCol="0">
            <a:spAutoFit/>
          </a:bodyPr>
          <a:lstStyle/>
          <a:p>
            <a:pPr marL="571500" indent="-571500">
              <a:buFont typeface="Arial"/>
              <a:buChar char="•"/>
            </a:pPr>
            <a:endParaRPr lang="en-US" sz="3600" dirty="0"/>
          </a:p>
        </p:txBody>
      </p:sp>
      <p:pic>
        <p:nvPicPr>
          <p:cNvPr id="4" name="Picture 3" descr="iassist.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29378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a:t>Breakdown of the Phases of TKA Rehab</a:t>
            </a:r>
          </a:p>
        </p:txBody>
      </p:sp>
      <p:sp>
        <p:nvSpPr>
          <p:cNvPr id="3" name="TextBox 2"/>
          <p:cNvSpPr txBox="1"/>
          <p:nvPr/>
        </p:nvSpPr>
        <p:spPr>
          <a:xfrm>
            <a:off x="990600" y="1828800"/>
            <a:ext cx="6248400" cy="5755422"/>
          </a:xfrm>
          <a:prstGeom prst="rect">
            <a:avLst/>
          </a:prstGeom>
          <a:noFill/>
        </p:spPr>
        <p:txBody>
          <a:bodyPr wrap="square" rtlCol="0">
            <a:spAutoFit/>
          </a:bodyPr>
          <a:lstStyle/>
          <a:p>
            <a:r>
              <a:rPr lang="en-US" sz="2800" dirty="0"/>
              <a:t>Phase I – Immediate Post Surgical Phase (Day 0-3)</a:t>
            </a:r>
          </a:p>
          <a:p>
            <a:r>
              <a:rPr lang="en-US" sz="2800" dirty="0"/>
              <a:t>Goals</a:t>
            </a:r>
          </a:p>
          <a:p>
            <a:pPr marL="342900" indent="-342900">
              <a:buFont typeface="Arial"/>
              <a:buChar char="•"/>
            </a:pPr>
            <a:r>
              <a:rPr lang="en-US" sz="2800" dirty="0"/>
              <a:t>decrease swelling</a:t>
            </a:r>
          </a:p>
          <a:p>
            <a:pPr marL="342900" indent="-342900">
              <a:buFont typeface="Arial"/>
              <a:buChar char="•"/>
            </a:pPr>
            <a:r>
              <a:rPr lang="en-US" sz="2800" dirty="0"/>
              <a:t>increase range of motion</a:t>
            </a:r>
          </a:p>
          <a:p>
            <a:pPr marL="342900" indent="-342900">
              <a:buFont typeface="Arial"/>
              <a:buChar char="•"/>
            </a:pPr>
            <a:r>
              <a:rPr lang="en-US" sz="2800" dirty="0"/>
              <a:t>enhance muscle control and strength</a:t>
            </a:r>
          </a:p>
          <a:p>
            <a:pPr marL="342900" indent="-342900">
              <a:buFont typeface="Arial"/>
              <a:buChar char="•"/>
            </a:pPr>
            <a:r>
              <a:rPr lang="en-US" sz="2800" dirty="0">
                <a:solidFill>
                  <a:srgbClr val="FFFF00"/>
                </a:solidFill>
              </a:rPr>
              <a:t>New to home Health</a:t>
            </a:r>
            <a:r>
              <a:rPr lang="en-US" sz="2800" dirty="0"/>
              <a:t> 	</a:t>
            </a:r>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3266342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a:t>Breakdown of the Phases of TKA Rehab</a:t>
            </a:r>
          </a:p>
        </p:txBody>
      </p:sp>
      <p:sp>
        <p:nvSpPr>
          <p:cNvPr id="3" name="TextBox 2"/>
          <p:cNvSpPr txBox="1"/>
          <p:nvPr/>
        </p:nvSpPr>
        <p:spPr>
          <a:xfrm>
            <a:off x="990600" y="1828800"/>
            <a:ext cx="6248400" cy="5755421"/>
          </a:xfrm>
          <a:prstGeom prst="rect">
            <a:avLst/>
          </a:prstGeom>
          <a:noFill/>
        </p:spPr>
        <p:txBody>
          <a:bodyPr wrap="square" rtlCol="0">
            <a:spAutoFit/>
          </a:bodyPr>
          <a:lstStyle/>
          <a:p>
            <a:r>
              <a:rPr lang="en-US" sz="2800" dirty="0"/>
              <a:t>Phase I – Immediate Post Surgical Phase (Day 0-3)</a:t>
            </a:r>
          </a:p>
          <a:p>
            <a:r>
              <a:rPr lang="en-US" sz="2800" dirty="0"/>
              <a:t>Goals</a:t>
            </a:r>
          </a:p>
          <a:p>
            <a:pPr marL="342900" indent="-342900">
              <a:buFont typeface="Arial"/>
              <a:buChar char="•"/>
            </a:pPr>
            <a:r>
              <a:rPr lang="en-US" sz="2800" dirty="0"/>
              <a:t>decrease swelling</a:t>
            </a:r>
          </a:p>
          <a:p>
            <a:pPr marL="342900" indent="-342900">
              <a:buFont typeface="Arial"/>
              <a:buChar char="•"/>
            </a:pPr>
            <a:r>
              <a:rPr lang="en-US" sz="2800" dirty="0"/>
              <a:t>increase range of motion</a:t>
            </a:r>
          </a:p>
          <a:p>
            <a:pPr marL="342900" indent="-342900">
              <a:buFont typeface="Arial"/>
              <a:buChar char="•"/>
            </a:pPr>
            <a:r>
              <a:rPr lang="en-US" sz="2800" dirty="0"/>
              <a:t>enhance muscle control and strength </a:t>
            </a:r>
          </a:p>
          <a:p>
            <a:pPr marL="342900" indent="-342900">
              <a:buFont typeface="Arial"/>
              <a:buChar char="•"/>
            </a:pPr>
            <a:r>
              <a:rPr lang="en-US" sz="2800" dirty="0">
                <a:solidFill>
                  <a:srgbClr val="FFFF00"/>
                </a:solidFill>
              </a:rPr>
              <a:t>USUALLY in hospital setting</a:t>
            </a:r>
            <a:r>
              <a:rPr lang="en-US" sz="2800" dirty="0"/>
              <a:t>	</a:t>
            </a:r>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3688703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371600"/>
            <a:ext cx="8229600" cy="4114800"/>
          </a:xfrm>
        </p:spPr>
        <p:txBody>
          <a:bodyPr/>
          <a:lstStyle/>
          <a:p>
            <a:r>
              <a:rPr lang="en-US" sz="2800" dirty="0"/>
              <a:t>Goals: </a:t>
            </a:r>
            <a:br>
              <a:rPr lang="en-US" sz="2800" dirty="0"/>
            </a:br>
            <a:r>
              <a:rPr lang="en-US" sz="2800" dirty="0"/>
              <a:t> bed mobility and transfers with the least amount of assistance</a:t>
            </a:r>
            <a:br>
              <a:rPr lang="en-US" sz="2800" dirty="0"/>
            </a:br>
            <a:r>
              <a:rPr lang="en-US" sz="2800" dirty="0"/>
              <a:t>Ambulate 25-100 feet (old school) </a:t>
            </a:r>
          </a:p>
          <a:p>
            <a:r>
              <a:rPr lang="en-US" sz="2800" dirty="0"/>
              <a:t>ascend/descend stairs </a:t>
            </a:r>
          </a:p>
          <a:p>
            <a:r>
              <a:rPr lang="en-US" sz="2800" dirty="0"/>
              <a:t>Regain at least 80 degrees of passive and active range of motion </a:t>
            </a:r>
          </a:p>
          <a:p>
            <a:r>
              <a:rPr lang="en-US" sz="2800" dirty="0"/>
              <a:t>Gain knee extension less than or equal to -10 degrees. </a:t>
            </a:r>
          </a:p>
          <a:p>
            <a:r>
              <a:rPr lang="en-US" sz="2800" dirty="0"/>
              <a:t>Independently perform Straight Leg Raise (SLR) </a:t>
            </a:r>
            <a:br>
              <a:rPr lang="en-US" sz="2800" dirty="0"/>
            </a:br>
            <a:endParaRPr lang="en-US" sz="2800" dirty="0"/>
          </a:p>
        </p:txBody>
      </p:sp>
    </p:spTree>
    <p:extLst>
      <p:ext uri="{BB962C8B-B14F-4D97-AF65-F5344CB8AC3E}">
        <p14:creationId xmlns:p14="http://schemas.microsoft.com/office/powerpoint/2010/main" val="443817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638800"/>
          </a:xfrm>
        </p:spPr>
        <p:txBody>
          <a:bodyPr/>
          <a:lstStyle/>
          <a:p>
            <a:pPr marL="0" indent="0">
              <a:buNone/>
            </a:pPr>
            <a:r>
              <a:rPr lang="en-US" sz="3600" dirty="0"/>
              <a:t>Observation and Assessment</a:t>
            </a:r>
            <a:endParaRPr lang="en-US" dirty="0"/>
          </a:p>
          <a:p>
            <a:endParaRPr lang="en-US" dirty="0"/>
          </a:p>
          <a:p>
            <a:endParaRPr lang="en-US" dirty="0"/>
          </a:p>
          <a:p>
            <a:r>
              <a:rPr lang="en-US" sz="2800" dirty="0"/>
              <a:t>deep vein thrombosis (DVT)</a:t>
            </a:r>
          </a:p>
          <a:p>
            <a:pPr lvl="1"/>
            <a:r>
              <a:rPr lang="en-US" sz="2400" dirty="0"/>
              <a:t>increased swelling</a:t>
            </a:r>
          </a:p>
          <a:p>
            <a:pPr lvl="1"/>
            <a:r>
              <a:rPr lang="en-US" sz="2400" dirty="0" err="1"/>
              <a:t>erthymia</a:t>
            </a:r>
            <a:endParaRPr lang="en-US" sz="2400" dirty="0"/>
          </a:p>
          <a:p>
            <a:pPr lvl="1"/>
            <a:r>
              <a:rPr lang="en-US" sz="2400" dirty="0"/>
              <a:t>calf pain.</a:t>
            </a:r>
          </a:p>
          <a:p>
            <a:r>
              <a:rPr lang="en-US" sz="2800" dirty="0"/>
              <a:t>Drainage blistering or frail skin </a:t>
            </a:r>
          </a:p>
          <a:p>
            <a:r>
              <a:rPr lang="en-US" sz="2800" dirty="0"/>
              <a:t>Assess patients’ pain using the visual analogue scale</a:t>
            </a:r>
          </a:p>
          <a:p>
            <a:r>
              <a:rPr lang="en-US" sz="2800" dirty="0" err="1"/>
              <a:t>premedicate</a:t>
            </a:r>
            <a:r>
              <a:rPr lang="en-US" sz="2800" dirty="0"/>
              <a:t> with oral pain medication 30-60 minutes prior to treatment. </a:t>
            </a:r>
          </a:p>
        </p:txBody>
      </p:sp>
    </p:spTree>
    <p:extLst>
      <p:ext uri="{BB962C8B-B14F-4D97-AF65-F5344CB8AC3E}">
        <p14:creationId xmlns:p14="http://schemas.microsoft.com/office/powerpoint/2010/main" val="19355445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304800"/>
            <a:ext cx="8229600" cy="4114800"/>
          </a:xfrm>
        </p:spPr>
        <p:txBody>
          <a:bodyPr/>
          <a:lstStyle/>
          <a:p>
            <a:r>
              <a:rPr lang="en-US" dirty="0"/>
              <a:t>Therapeutic exercise and functional mobility: </a:t>
            </a:r>
          </a:p>
          <a:p>
            <a:pPr lvl="1"/>
            <a:r>
              <a:rPr lang="en-US" dirty="0"/>
              <a:t>Active/active assisted/passive exercises  </a:t>
            </a:r>
          </a:p>
          <a:p>
            <a:pPr lvl="1"/>
            <a:r>
              <a:rPr lang="en-US" dirty="0"/>
              <a:t>Patella femoral and </a:t>
            </a:r>
            <a:r>
              <a:rPr lang="en-US" dirty="0" err="1"/>
              <a:t>tibial</a:t>
            </a:r>
            <a:r>
              <a:rPr lang="en-US" dirty="0"/>
              <a:t> femoral joint mobilization </a:t>
            </a:r>
          </a:p>
          <a:p>
            <a:pPr lvl="1"/>
            <a:r>
              <a:rPr lang="en-US" dirty="0"/>
              <a:t>Soft tissue massage</a:t>
            </a:r>
          </a:p>
          <a:p>
            <a:pPr lvl="1"/>
            <a:r>
              <a:rPr lang="en-US" dirty="0"/>
              <a:t>Isometric quadriceps, hamstring, and gluteal isometric exercises. 	</a:t>
            </a:r>
          </a:p>
          <a:p>
            <a:pPr lvl="1"/>
            <a:r>
              <a:rPr lang="en-US" dirty="0"/>
              <a:t>Straight leg raises (SLR) </a:t>
            </a:r>
          </a:p>
          <a:p>
            <a:pPr lvl="1"/>
            <a:r>
              <a:rPr lang="en-US" dirty="0"/>
              <a:t>Lower extremity range of motion </a:t>
            </a:r>
          </a:p>
          <a:p>
            <a:pPr lvl="1"/>
            <a:r>
              <a:rPr lang="en-US" dirty="0"/>
              <a:t>Closed chain exercises</a:t>
            </a:r>
          </a:p>
          <a:p>
            <a:pPr lvl="1"/>
            <a:r>
              <a:rPr lang="en-US" dirty="0"/>
              <a:t>Gait training on flat surfaces and on stairs. </a:t>
            </a:r>
            <a:br>
              <a:rPr lang="en-US" dirty="0"/>
            </a:br>
            <a:r>
              <a:rPr lang="en-US" dirty="0"/>
              <a:t>Transfer training. </a:t>
            </a:r>
            <a:br>
              <a:rPr lang="en-US" dirty="0"/>
            </a:br>
            <a:endParaRPr lang="en-US" dirty="0"/>
          </a:p>
          <a:p>
            <a:endParaRPr lang="en-US" dirty="0"/>
          </a:p>
        </p:txBody>
      </p:sp>
    </p:spTree>
    <p:extLst>
      <p:ext uri="{BB962C8B-B14F-4D97-AF65-F5344CB8AC3E}">
        <p14:creationId xmlns:p14="http://schemas.microsoft.com/office/powerpoint/2010/main" val="2558142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Phases with outpatient joints</a:t>
            </a:r>
          </a:p>
        </p:txBody>
      </p:sp>
      <p:sp>
        <p:nvSpPr>
          <p:cNvPr id="3" name="Content Placeholder 2"/>
          <p:cNvSpPr>
            <a:spLocks noGrp="1"/>
          </p:cNvSpPr>
          <p:nvPr>
            <p:ph idx="1"/>
          </p:nvPr>
        </p:nvSpPr>
        <p:spPr/>
        <p:txBody>
          <a:bodyPr/>
          <a:lstStyle/>
          <a:p>
            <a:r>
              <a:rPr lang="en-US" dirty="0"/>
              <a:t>Preoperative education</a:t>
            </a:r>
          </a:p>
          <a:p>
            <a:pPr lvl="1"/>
            <a:r>
              <a:rPr lang="en-US" dirty="0"/>
              <a:t>Patient and coach</a:t>
            </a:r>
          </a:p>
          <a:p>
            <a:pPr lvl="2"/>
            <a:r>
              <a:rPr lang="en-US" dirty="0"/>
              <a:t>Understand how to use walker and crutches</a:t>
            </a:r>
          </a:p>
          <a:p>
            <a:pPr lvl="2"/>
            <a:r>
              <a:rPr lang="en-US" dirty="0" err="1"/>
              <a:t>Preop</a:t>
            </a:r>
            <a:r>
              <a:rPr lang="en-US" dirty="0"/>
              <a:t> strengthening program</a:t>
            </a:r>
          </a:p>
          <a:p>
            <a:pPr lvl="2"/>
            <a:r>
              <a:rPr lang="en-US" dirty="0"/>
              <a:t>Home assessment</a:t>
            </a:r>
          </a:p>
          <a:p>
            <a:pPr lvl="2"/>
            <a:r>
              <a:rPr lang="en-US" dirty="0"/>
              <a:t>SAFE TRANSFERS</a:t>
            </a:r>
          </a:p>
          <a:p>
            <a:pPr lvl="2"/>
            <a:endParaRPr lang="en-US" dirty="0"/>
          </a:p>
        </p:txBody>
      </p:sp>
    </p:spTree>
    <p:extLst>
      <p:ext uri="{BB962C8B-B14F-4D97-AF65-F5344CB8AC3E}">
        <p14:creationId xmlns:p14="http://schemas.microsoft.com/office/powerpoint/2010/main" val="11997966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228600"/>
            <a:ext cx="8229600" cy="4114800"/>
          </a:xfrm>
        </p:spPr>
        <p:txBody>
          <a:bodyPr/>
          <a:lstStyle/>
          <a:p>
            <a:r>
              <a:rPr lang="en-US" dirty="0"/>
              <a:t>Modalities: </a:t>
            </a:r>
          </a:p>
          <a:p>
            <a:pPr lvl="1"/>
            <a:r>
              <a:rPr lang="en-US" dirty="0"/>
              <a:t>Continuous </a:t>
            </a:r>
            <a:r>
              <a:rPr lang="en-US" dirty="0" err="1"/>
              <a:t>Cryotherapy</a:t>
            </a:r>
            <a:r>
              <a:rPr lang="en-US" dirty="0"/>
              <a:t> for 72 hours after surgery, or at least 5 times/day. </a:t>
            </a:r>
          </a:p>
          <a:p>
            <a:pPr lvl="2"/>
            <a:r>
              <a:rPr lang="en-US" dirty="0"/>
              <a:t>20 minutes before and after their </a:t>
            </a:r>
            <a:br>
              <a:rPr lang="en-US" dirty="0"/>
            </a:br>
            <a:r>
              <a:rPr lang="en-US" dirty="0"/>
              <a:t>independent exercise program. </a:t>
            </a:r>
          </a:p>
          <a:p>
            <a:r>
              <a:rPr lang="en-US" dirty="0"/>
              <a:t>Precautions: </a:t>
            </a:r>
          </a:p>
          <a:p>
            <a:pPr lvl="1"/>
            <a:r>
              <a:rPr lang="en-US" dirty="0"/>
              <a:t>WBAT with assistive device </a:t>
            </a:r>
          </a:p>
          <a:p>
            <a:pPr lvl="1"/>
            <a:r>
              <a:rPr lang="en-US" dirty="0"/>
              <a:t>Monitor wound </a:t>
            </a:r>
          </a:p>
          <a:p>
            <a:pPr lvl="1"/>
            <a:r>
              <a:rPr lang="en-US" dirty="0"/>
              <a:t>Monitor for signs of DVT, pulmonary embolism (PE), and/or loss of peripheral </a:t>
            </a:r>
            <a:br>
              <a:rPr lang="en-US" dirty="0"/>
            </a:br>
            <a:r>
              <a:rPr lang="en-US" dirty="0"/>
              <a:t>nerve integrity</a:t>
            </a:r>
          </a:p>
          <a:p>
            <a:pPr lvl="1"/>
            <a:r>
              <a:rPr lang="en-US" dirty="0"/>
              <a:t>HYPOTENSIVE awareness</a:t>
            </a:r>
          </a:p>
        </p:txBody>
      </p:sp>
    </p:spTree>
    <p:extLst>
      <p:ext uri="{BB962C8B-B14F-4D97-AF65-F5344CB8AC3E}">
        <p14:creationId xmlns:p14="http://schemas.microsoft.com/office/powerpoint/2010/main" val="28191305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Phases with outpatient joints</a:t>
            </a:r>
          </a:p>
        </p:txBody>
      </p:sp>
      <p:sp>
        <p:nvSpPr>
          <p:cNvPr id="3" name="Content Placeholder 2"/>
          <p:cNvSpPr>
            <a:spLocks noGrp="1"/>
          </p:cNvSpPr>
          <p:nvPr>
            <p:ph idx="1"/>
          </p:nvPr>
        </p:nvSpPr>
        <p:spPr/>
        <p:txBody>
          <a:bodyPr/>
          <a:lstStyle/>
          <a:p>
            <a:r>
              <a:rPr lang="en-US" dirty="0"/>
              <a:t>Day of surgery at the center</a:t>
            </a:r>
          </a:p>
          <a:p>
            <a:pPr lvl="1"/>
            <a:r>
              <a:rPr lang="en-US" dirty="0"/>
              <a:t>Ideally, same therapist throughout</a:t>
            </a:r>
          </a:p>
          <a:p>
            <a:pPr lvl="1"/>
            <a:r>
              <a:rPr lang="en-US" dirty="0"/>
              <a:t>Patient and coach</a:t>
            </a:r>
          </a:p>
          <a:p>
            <a:pPr lvl="2"/>
            <a:r>
              <a:rPr lang="en-US" dirty="0"/>
              <a:t>Understand how to use ambulatory aids</a:t>
            </a:r>
          </a:p>
          <a:p>
            <a:pPr lvl="2"/>
            <a:r>
              <a:rPr lang="en-US" dirty="0" err="1"/>
              <a:t>Preop</a:t>
            </a:r>
            <a:r>
              <a:rPr lang="en-US" dirty="0"/>
              <a:t> strengthening program</a:t>
            </a:r>
          </a:p>
          <a:p>
            <a:pPr lvl="2"/>
            <a:r>
              <a:rPr lang="en-US" dirty="0"/>
              <a:t>Home assessment</a:t>
            </a:r>
          </a:p>
          <a:p>
            <a:pPr lvl="2"/>
            <a:r>
              <a:rPr lang="en-US" dirty="0"/>
              <a:t>SAFE TRANSFERS</a:t>
            </a:r>
          </a:p>
          <a:p>
            <a:pPr lvl="2"/>
            <a:endParaRPr lang="en-US" dirty="0"/>
          </a:p>
        </p:txBody>
      </p:sp>
    </p:spTree>
    <p:extLst>
      <p:ext uri="{BB962C8B-B14F-4D97-AF65-F5344CB8AC3E}">
        <p14:creationId xmlns:p14="http://schemas.microsoft.com/office/powerpoint/2010/main" val="27323682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Phases with outpatient joints</a:t>
            </a:r>
          </a:p>
        </p:txBody>
      </p:sp>
      <p:sp>
        <p:nvSpPr>
          <p:cNvPr id="3" name="Content Placeholder 2"/>
          <p:cNvSpPr>
            <a:spLocks noGrp="1"/>
          </p:cNvSpPr>
          <p:nvPr>
            <p:ph idx="1"/>
          </p:nvPr>
        </p:nvSpPr>
        <p:spPr/>
        <p:txBody>
          <a:bodyPr/>
          <a:lstStyle/>
          <a:p>
            <a:r>
              <a:rPr lang="en-US" dirty="0"/>
              <a:t>Meet patient at home!</a:t>
            </a:r>
          </a:p>
          <a:p>
            <a:r>
              <a:rPr lang="en-US" dirty="0"/>
              <a:t>Ambulate</a:t>
            </a:r>
          </a:p>
          <a:p>
            <a:r>
              <a:rPr lang="en-US" dirty="0"/>
              <a:t>House hazards</a:t>
            </a:r>
          </a:p>
          <a:p>
            <a:r>
              <a:rPr lang="en-US" dirty="0"/>
              <a:t>Increased focus on independent PT</a:t>
            </a:r>
          </a:p>
          <a:p>
            <a:endParaRPr lang="en-US" dirty="0"/>
          </a:p>
          <a:p>
            <a:pPr lvl="2"/>
            <a:endParaRPr lang="en-US" dirty="0"/>
          </a:p>
        </p:txBody>
      </p:sp>
    </p:spTree>
    <p:extLst>
      <p:ext uri="{BB962C8B-B14F-4D97-AF65-F5344CB8AC3E}">
        <p14:creationId xmlns:p14="http://schemas.microsoft.com/office/powerpoint/2010/main" val="3678758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Phases with outpatient joints</a:t>
            </a:r>
          </a:p>
        </p:txBody>
      </p:sp>
      <p:sp>
        <p:nvSpPr>
          <p:cNvPr id="3" name="Content Placeholder 2"/>
          <p:cNvSpPr>
            <a:spLocks noGrp="1"/>
          </p:cNvSpPr>
          <p:nvPr>
            <p:ph idx="1"/>
          </p:nvPr>
        </p:nvSpPr>
        <p:spPr/>
        <p:txBody>
          <a:bodyPr/>
          <a:lstStyle/>
          <a:p>
            <a:r>
              <a:rPr lang="en-US" b="1" dirty="0">
                <a:effectLst/>
              </a:rPr>
              <a:t>The Role of Virtual Rehabilitation in Total and </a:t>
            </a:r>
            <a:r>
              <a:rPr lang="en-US" b="1" dirty="0" err="1">
                <a:effectLst/>
              </a:rPr>
              <a:t>Unicompartmental</a:t>
            </a:r>
            <a:r>
              <a:rPr lang="en-US" b="1" dirty="0">
                <a:effectLst/>
              </a:rPr>
              <a:t> Knee Arthroplasty. </a:t>
            </a:r>
          </a:p>
          <a:p>
            <a:r>
              <a:rPr lang="en-US" sz="2400" b="1" dirty="0">
                <a:effectLst/>
              </a:rPr>
              <a:t>Journal of Knee Surgery 2019</a:t>
            </a:r>
          </a:p>
          <a:p>
            <a:endParaRPr lang="en-US" sz="2400" b="1" dirty="0">
              <a:effectLst/>
            </a:endParaRPr>
          </a:p>
          <a:p>
            <a:br>
              <a:rPr lang="en-US" dirty="0"/>
            </a:br>
            <a:endParaRPr lang="en-US" dirty="0"/>
          </a:p>
          <a:p>
            <a:endParaRPr lang="en-US" dirty="0"/>
          </a:p>
          <a:p>
            <a:pPr lvl="2"/>
            <a:endParaRPr lang="en-US" dirty="0"/>
          </a:p>
        </p:txBody>
      </p:sp>
    </p:spTree>
    <p:extLst>
      <p:ext uri="{BB962C8B-B14F-4D97-AF65-F5344CB8AC3E}">
        <p14:creationId xmlns:p14="http://schemas.microsoft.com/office/powerpoint/2010/main" val="1762975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pattFill prst="pct5">
          <a:fgClr>
            <a:srgbClr val="000000"/>
          </a:fgClr>
          <a:bgClr>
            <a:schemeClr val="bg1"/>
          </a:bgClr>
        </a:patt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0"/>
            <a:ext cx="9296400" cy="6629400"/>
          </a:xfrm>
        </p:spPr>
        <p:txBody>
          <a:bodyPr/>
          <a:lstStyle/>
          <a:p>
            <a:r>
              <a:rPr lang="en-US" sz="1800" dirty="0">
                <a:latin typeface="arial" charset="0"/>
              </a:rPr>
              <a:t> </a:t>
            </a:r>
            <a:r>
              <a:rPr lang="en-US" sz="1800" dirty="0" err="1">
                <a:latin typeface="arial" charset="0"/>
              </a:rPr>
              <a:t>Telerehabilitation</a:t>
            </a:r>
            <a:r>
              <a:rPr lang="en-US" sz="1800" dirty="0">
                <a:latin typeface="arial" charset="0"/>
              </a:rPr>
              <a:t> during the postoperative period for patients who underwent total knee arthroplasty (TKA) or </a:t>
            </a:r>
            <a:r>
              <a:rPr lang="en-US" sz="1800" dirty="0" err="1">
                <a:latin typeface="arial" charset="0"/>
              </a:rPr>
              <a:t>unicompartmental</a:t>
            </a:r>
            <a:r>
              <a:rPr lang="en-US" sz="1800" dirty="0">
                <a:latin typeface="arial" charset="0"/>
              </a:rPr>
              <a:t> knee arthroplasty (UKA).</a:t>
            </a:r>
          </a:p>
          <a:p>
            <a:endParaRPr lang="en-US" sz="1400" dirty="0">
              <a:latin typeface="arial" charset="0"/>
            </a:endParaRPr>
          </a:p>
          <a:p>
            <a:r>
              <a:rPr lang="en-US" sz="1800" dirty="0">
                <a:latin typeface="arial" charset="0"/>
              </a:rPr>
              <a:t>(1) patient compliance and adherence to the program</a:t>
            </a:r>
          </a:p>
          <a:p>
            <a:r>
              <a:rPr lang="en-US" sz="1800" dirty="0">
                <a:latin typeface="arial" charset="0"/>
              </a:rPr>
              <a:t>(2) time spent performing physical therapy exercises</a:t>
            </a:r>
          </a:p>
          <a:p>
            <a:r>
              <a:rPr lang="en-US" sz="1800" dirty="0">
                <a:latin typeface="arial" charset="0"/>
              </a:rPr>
              <a:t>(3) the usability of the virtual rehabilitation platform</a:t>
            </a:r>
          </a:p>
          <a:p>
            <a:r>
              <a:rPr lang="en-US" sz="1800" dirty="0">
                <a:latin typeface="arial" charset="0"/>
              </a:rPr>
              <a:t>(4) clinical outcome scores in a selected primary knee arthroplasty cohort</a:t>
            </a:r>
          </a:p>
          <a:p>
            <a:endParaRPr lang="en-US" sz="1800" dirty="0">
              <a:latin typeface="arial" charset="0"/>
            </a:endParaRPr>
          </a:p>
          <a:p>
            <a:r>
              <a:rPr lang="en-US" sz="1400" dirty="0">
                <a:latin typeface="arial" charset="0"/>
              </a:rPr>
              <a:t>157 consecutive patients underwent TKA (</a:t>
            </a:r>
            <a:r>
              <a:rPr lang="en-US" sz="1400" i="1" dirty="0">
                <a:latin typeface="arial" charset="0"/>
              </a:rPr>
              <a:t>n</a:t>
            </a:r>
            <a:r>
              <a:rPr lang="en-US" sz="1400" dirty="0">
                <a:latin typeface="arial" charset="0"/>
              </a:rPr>
              <a:t> = 18) or UKA (</a:t>
            </a:r>
            <a:r>
              <a:rPr lang="en-US" sz="1400" i="1" dirty="0">
                <a:latin typeface="arial" charset="0"/>
              </a:rPr>
              <a:t>n</a:t>
            </a:r>
            <a:r>
              <a:rPr lang="en-US" sz="1400" dirty="0">
                <a:latin typeface="arial" charset="0"/>
              </a:rPr>
              <a:t> = 139</a:t>
            </a:r>
          </a:p>
          <a:p>
            <a:endParaRPr lang="en-US" sz="1400" dirty="0">
              <a:latin typeface="arial" charset="0"/>
            </a:endParaRPr>
          </a:p>
          <a:p>
            <a:r>
              <a:rPr lang="en-US" sz="1400" dirty="0">
                <a:latin typeface="arial" charset="0"/>
              </a:rPr>
              <a:t> </a:t>
            </a:r>
            <a:r>
              <a:rPr lang="en-US" sz="1400" dirty="0">
                <a:solidFill>
                  <a:srgbClr val="FFFF00"/>
                </a:solidFill>
                <a:latin typeface="arial" charset="0"/>
              </a:rPr>
              <a:t>instructional avatar</a:t>
            </a:r>
            <a:r>
              <a:rPr lang="en-US" sz="1400" dirty="0">
                <a:latin typeface="arial" charset="0"/>
              </a:rPr>
              <a:t>, three-dimensional motion measurement and analysis software, and real-time </a:t>
            </a:r>
            <a:r>
              <a:rPr lang="en-US" sz="1400" dirty="0" err="1">
                <a:latin typeface="arial" charset="0"/>
              </a:rPr>
              <a:t>televisit</a:t>
            </a:r>
            <a:r>
              <a:rPr lang="en-US" sz="1400" dirty="0">
                <a:latin typeface="arial" charset="0"/>
              </a:rPr>
              <a:t> capability designed for arthroplasty patients.</a:t>
            </a:r>
          </a:p>
          <a:p>
            <a:endParaRPr lang="en-US" sz="1400" dirty="0">
              <a:latin typeface="arial" charset="0"/>
            </a:endParaRPr>
          </a:p>
          <a:p>
            <a:r>
              <a:rPr lang="en-US" sz="1400" dirty="0">
                <a:latin typeface="arial" charset="0"/>
              </a:rPr>
              <a:t> Compliance was determined by how many times the patients followed prescribed repetitions of exercises</a:t>
            </a:r>
          </a:p>
          <a:p>
            <a:r>
              <a:rPr lang="en-US" sz="1400" dirty="0">
                <a:latin typeface="arial" charset="0"/>
              </a:rPr>
              <a:t>The total time spent performing exercises for each patient was collected. </a:t>
            </a:r>
          </a:p>
          <a:p>
            <a:endParaRPr lang="en-US" sz="1400" dirty="0">
              <a:latin typeface="arial" charset="0"/>
            </a:endParaRPr>
          </a:p>
          <a:p>
            <a:r>
              <a:rPr lang="en-US" sz="1400" dirty="0">
                <a:latin typeface="arial" charset="0"/>
              </a:rPr>
              <a:t>The usability of the virtual rehabilitation platform (on the patient's end) was evaluated using the system usability scale (SUS) questionnaire. </a:t>
            </a:r>
          </a:p>
          <a:p>
            <a:endParaRPr lang="en-US" sz="1400" dirty="0">
              <a:latin typeface="arial" charset="0"/>
            </a:endParaRPr>
          </a:p>
          <a:p>
            <a:r>
              <a:rPr lang="en-US" sz="1400" dirty="0">
                <a:latin typeface="arial" charset="0"/>
              </a:rPr>
              <a:t>The number of in-person and </a:t>
            </a:r>
            <a:r>
              <a:rPr lang="en-US" sz="1400" dirty="0" err="1">
                <a:latin typeface="arial" charset="0"/>
              </a:rPr>
              <a:t>televisits</a:t>
            </a:r>
            <a:r>
              <a:rPr lang="en-US" sz="1400" dirty="0">
                <a:latin typeface="arial" charset="0"/>
              </a:rPr>
              <a:t> was recorded for each patient. </a:t>
            </a:r>
          </a:p>
          <a:p>
            <a:r>
              <a:rPr lang="en-US" sz="1400" dirty="0">
                <a:latin typeface="arial" charset="0"/>
              </a:rPr>
              <a:t>Patient-reported outcomes </a:t>
            </a:r>
          </a:p>
          <a:p>
            <a:r>
              <a:rPr lang="en-US" sz="1400" dirty="0">
                <a:latin typeface="arial" charset="0"/>
              </a:rPr>
              <a:t>Knee Society Score (KSS) for pain and functions</a:t>
            </a:r>
          </a:p>
          <a:p>
            <a:r>
              <a:rPr lang="en-US" sz="1400" dirty="0">
                <a:latin typeface="arial" charset="0"/>
              </a:rPr>
              <a:t>Western Ontario and McMaster Universities Osteoarthritis Index (WOMAC)</a:t>
            </a:r>
          </a:p>
          <a:p>
            <a:r>
              <a:rPr lang="en-US" sz="1400" dirty="0">
                <a:latin typeface="arial" charset="0"/>
              </a:rPr>
              <a:t>Boston University Activity Measure for Post-Acute Care (AM-PAC) score. </a:t>
            </a:r>
          </a:p>
          <a:p>
            <a:endParaRPr lang="en-US" dirty="0"/>
          </a:p>
        </p:txBody>
      </p:sp>
    </p:spTree>
    <p:extLst>
      <p:ext uri="{BB962C8B-B14F-4D97-AF65-F5344CB8AC3E}">
        <p14:creationId xmlns:p14="http://schemas.microsoft.com/office/powerpoint/2010/main" val="2031874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pattFill prst="pct5">
          <a:fgClr>
            <a:srgbClr val="000000"/>
          </a:fgClr>
          <a:bgClr>
            <a:schemeClr val="bg1"/>
          </a:bgClr>
        </a:pattFill>
        <a:effectLst/>
      </p:bgPr>
    </p:bg>
    <p:spTree>
      <p:nvGrpSpPr>
        <p:cNvPr id="1" name=""/>
        <p:cNvGrpSpPr/>
        <p:nvPr/>
      </p:nvGrpSpPr>
      <p:grpSpPr>
        <a:xfrm>
          <a:off x="0" y="0"/>
          <a:ext cx="0" cy="0"/>
          <a:chOff x="0" y="0"/>
          <a:chExt cx="0" cy="0"/>
        </a:xfrm>
      </p:grpSpPr>
      <p:sp>
        <p:nvSpPr>
          <p:cNvPr id="4" name="Rectangle 3"/>
          <p:cNvSpPr/>
          <p:nvPr/>
        </p:nvSpPr>
        <p:spPr>
          <a:xfrm>
            <a:off x="381000" y="228600"/>
            <a:ext cx="8305800" cy="4832092"/>
          </a:xfrm>
          <a:prstGeom prst="rect">
            <a:avLst/>
          </a:prstGeom>
          <a:noFill/>
        </p:spPr>
        <p:txBody>
          <a:bodyPr wrap="square">
            <a:spAutoFit/>
          </a:bodyPr>
          <a:lstStyle/>
          <a:p>
            <a:r>
              <a:rPr lang="en-US" sz="1800" dirty="0">
                <a:latin typeface="arial" charset="0"/>
              </a:rPr>
              <a:t>Patients spent an average of 29.5 days partaking in the therapy. </a:t>
            </a:r>
          </a:p>
          <a:p>
            <a:r>
              <a:rPr lang="en-US" sz="1800" dirty="0">
                <a:latin typeface="arial" charset="0"/>
              </a:rPr>
              <a:t>Patients spent on </a:t>
            </a:r>
            <a:r>
              <a:rPr lang="en-US" sz="1800" dirty="0">
                <a:solidFill>
                  <a:srgbClr val="FFFF00"/>
                </a:solidFill>
                <a:latin typeface="arial" charset="0"/>
              </a:rPr>
              <a:t>average 26.5 minutes per day</a:t>
            </a:r>
            <a:r>
              <a:rPr lang="en-US" sz="1800" dirty="0">
                <a:latin typeface="arial" charset="0"/>
              </a:rPr>
              <a:t> conducting an average of 13.5 exercises. </a:t>
            </a:r>
          </a:p>
          <a:p>
            <a:r>
              <a:rPr lang="en-US" sz="1800" dirty="0">
                <a:latin typeface="arial" charset="0"/>
              </a:rPr>
              <a:t>.</a:t>
            </a:r>
            <a:endParaRPr lang="en-US" sz="1800" dirty="0"/>
          </a:p>
          <a:p>
            <a:r>
              <a:rPr lang="en-US" sz="1600" b="1" dirty="0">
                <a:latin typeface="arial" charset="0"/>
              </a:rPr>
              <a:t>By the end of rehabilitation</a:t>
            </a:r>
          </a:p>
          <a:p>
            <a:r>
              <a:rPr lang="en-US" sz="1400" dirty="0">
                <a:latin typeface="arial" charset="0"/>
              </a:rPr>
              <a:t> </a:t>
            </a:r>
            <a:r>
              <a:rPr lang="en-US" sz="1600" dirty="0">
                <a:latin typeface="arial" charset="0"/>
              </a:rPr>
              <a:t>average of 10.8 hours performing exercises</a:t>
            </a:r>
          </a:p>
          <a:p>
            <a:r>
              <a:rPr lang="en-US" sz="1600" dirty="0">
                <a:latin typeface="arial" charset="0"/>
              </a:rPr>
              <a:t>Mean SUS score in the cohort was 93 points, which was interpreted as being above the 50th percentile point of the scale</a:t>
            </a:r>
          </a:p>
          <a:p>
            <a:r>
              <a:rPr lang="en-US" sz="1600" dirty="0">
                <a:latin typeface="arial" charset="0"/>
              </a:rPr>
              <a:t>KSS pain and function scores improved markedly and the improvements were measured at 368% for TKA and 350% for UKA (pain) and 27% for UKA and 33% for TKA (function</a:t>
            </a:r>
            <a:r>
              <a:rPr lang="en-US" sz="1400" dirty="0">
                <a:latin typeface="arial" charset="0"/>
              </a:rPr>
              <a:t>).</a:t>
            </a:r>
          </a:p>
          <a:p>
            <a:endParaRPr lang="en-US" sz="1400" dirty="0">
              <a:latin typeface="arial" charset="0"/>
            </a:endParaRPr>
          </a:p>
          <a:p>
            <a:r>
              <a:rPr lang="en-US" sz="1600" dirty="0">
                <a:latin typeface="arial" charset="0"/>
              </a:rPr>
              <a:t>WOMAC scores improved by 57% and 66% for UKA and TKA patients </a:t>
            </a:r>
          </a:p>
          <a:p>
            <a:r>
              <a:rPr lang="en-US" sz="1600" dirty="0">
                <a:latin typeface="arial" charset="0"/>
              </a:rPr>
              <a:t>AM-PAC scores was at 22% and 24%. </a:t>
            </a:r>
          </a:p>
          <a:p>
            <a:endParaRPr lang="en-US" sz="1400" dirty="0">
              <a:latin typeface="arial" charset="0"/>
            </a:endParaRPr>
          </a:p>
          <a:p>
            <a:r>
              <a:rPr lang="en-US" sz="1600" dirty="0">
                <a:latin typeface="arial" charset="0"/>
              </a:rPr>
              <a:t>This </a:t>
            </a:r>
            <a:r>
              <a:rPr lang="en-US" sz="1600" dirty="0" err="1">
                <a:latin typeface="arial" charset="0"/>
              </a:rPr>
              <a:t>telerehabilitation</a:t>
            </a:r>
            <a:r>
              <a:rPr lang="en-US" sz="1600" dirty="0">
                <a:latin typeface="arial" charset="0"/>
              </a:rPr>
              <a:t> platform </a:t>
            </a:r>
            <a:r>
              <a:rPr lang="en-US" sz="1600" dirty="0">
                <a:solidFill>
                  <a:srgbClr val="FFFF00"/>
                </a:solidFill>
                <a:latin typeface="arial" charset="0"/>
              </a:rPr>
              <a:t>encouraged clinician-patient interaction </a:t>
            </a:r>
          </a:p>
          <a:p>
            <a:r>
              <a:rPr lang="en-US" sz="1600" dirty="0">
                <a:latin typeface="arial" charset="0"/>
              </a:rPr>
              <a:t>advantage of </a:t>
            </a:r>
            <a:r>
              <a:rPr lang="en-US" sz="1600" dirty="0">
                <a:solidFill>
                  <a:srgbClr val="FFFF00"/>
                </a:solidFill>
                <a:latin typeface="arial" charset="0"/>
              </a:rPr>
              <a:t>cost savings</a:t>
            </a:r>
            <a:r>
              <a:rPr lang="en-US" sz="1600" dirty="0">
                <a:latin typeface="arial" charset="0"/>
              </a:rPr>
              <a:t>, </a:t>
            </a:r>
            <a:r>
              <a:rPr lang="en-US" sz="1600" dirty="0">
                <a:solidFill>
                  <a:srgbClr val="FFFF00"/>
                </a:solidFill>
                <a:latin typeface="arial" charset="0"/>
              </a:rPr>
              <a:t>convenience</a:t>
            </a:r>
            <a:r>
              <a:rPr lang="en-US" sz="1600" dirty="0">
                <a:latin typeface="arial" charset="0"/>
              </a:rPr>
              <a:t>, at-home monitoring, and coordination of care, all of which are </a:t>
            </a:r>
            <a:r>
              <a:rPr lang="en-US" sz="1600" dirty="0">
                <a:solidFill>
                  <a:srgbClr val="FFFF00"/>
                </a:solidFill>
                <a:latin typeface="arial" charset="0"/>
              </a:rPr>
              <a:t>geared to improve adherence and overall patient satisfaction</a:t>
            </a:r>
            <a:r>
              <a:rPr lang="en-US" sz="1600" dirty="0">
                <a:latin typeface="arial" charset="0"/>
              </a:rPr>
              <a:t>.</a:t>
            </a:r>
          </a:p>
          <a:p>
            <a:r>
              <a:rPr lang="en-US" sz="1600" dirty="0">
                <a:latin typeface="arial" charset="0"/>
              </a:rPr>
              <a:t>biometric data can be used to develop custom physical therapy regimens to assure proper rehabilitation</a:t>
            </a:r>
            <a:endParaRPr lang="en-US" sz="1600" dirty="0"/>
          </a:p>
        </p:txBody>
      </p:sp>
    </p:spTree>
    <p:extLst>
      <p:ext uri="{BB962C8B-B14F-4D97-AF65-F5344CB8AC3E}">
        <p14:creationId xmlns:p14="http://schemas.microsoft.com/office/powerpoint/2010/main" val="5591223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Don</a:t>
            </a:r>
            <a:r>
              <a:rPr lang="mr-IN" dirty="0"/>
              <a:t>’</a:t>
            </a:r>
            <a:r>
              <a:rPr lang="en-US" dirty="0"/>
              <a:t>t worry I will be replaced by a robot!</a:t>
            </a:r>
          </a:p>
        </p:txBody>
      </p:sp>
      <p:pic>
        <p:nvPicPr>
          <p:cNvPr id="4" name="Content Placeholder 3"/>
          <p:cNvPicPr>
            <a:picLocks noGrp="1" noChangeAspect="1"/>
          </p:cNvPicPr>
          <p:nvPr>
            <p:ph idx="1"/>
          </p:nvPr>
        </p:nvPicPr>
        <p:blipFill>
          <a:blip r:embed="rId2"/>
          <a:stretch>
            <a:fillRect/>
          </a:stretch>
        </p:blipFill>
        <p:spPr>
          <a:xfrm>
            <a:off x="228600" y="2057400"/>
            <a:ext cx="3314700" cy="3073400"/>
          </a:xfrm>
          <a:prstGeom prst="rect">
            <a:avLst/>
          </a:prstGeom>
        </p:spPr>
      </p:pic>
      <p:pic>
        <p:nvPicPr>
          <p:cNvPr id="5" name="Picture 4"/>
          <p:cNvPicPr>
            <a:picLocks noChangeAspect="1"/>
          </p:cNvPicPr>
          <p:nvPr/>
        </p:nvPicPr>
        <p:blipFill>
          <a:blip r:embed="rId3"/>
          <a:stretch>
            <a:fillRect/>
          </a:stretch>
        </p:blipFill>
        <p:spPr>
          <a:xfrm>
            <a:off x="4382417" y="2133600"/>
            <a:ext cx="4318938" cy="3429000"/>
          </a:xfrm>
          <a:prstGeom prst="rect">
            <a:avLst/>
          </a:prstGeom>
        </p:spPr>
      </p:pic>
    </p:spTree>
    <p:extLst>
      <p:ext uri="{BB962C8B-B14F-4D97-AF65-F5344CB8AC3E}">
        <p14:creationId xmlns:p14="http://schemas.microsoft.com/office/powerpoint/2010/main" val="13049301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344" y="228600"/>
            <a:ext cx="8229600" cy="1384300"/>
          </a:xfrm>
        </p:spPr>
        <p:txBody>
          <a:bodyPr/>
          <a:lstStyle/>
          <a:p>
            <a:r>
              <a:rPr lang="en-US" dirty="0"/>
              <a:t>New Phases with outpatient joints</a:t>
            </a:r>
          </a:p>
        </p:txBody>
      </p:sp>
      <p:sp>
        <p:nvSpPr>
          <p:cNvPr id="3" name="Content Placeholder 2"/>
          <p:cNvSpPr>
            <a:spLocks noGrp="1"/>
          </p:cNvSpPr>
          <p:nvPr>
            <p:ph idx="1"/>
          </p:nvPr>
        </p:nvSpPr>
        <p:spPr/>
        <p:txBody>
          <a:bodyPr/>
          <a:lstStyle/>
          <a:p>
            <a:r>
              <a:rPr lang="en-US" dirty="0"/>
              <a:t>BPCI and bundling are driving costs down</a:t>
            </a:r>
          </a:p>
          <a:p>
            <a:r>
              <a:rPr lang="en-US" dirty="0"/>
              <a:t>Home same day </a:t>
            </a:r>
          </a:p>
          <a:p>
            <a:r>
              <a:rPr lang="en-US" dirty="0"/>
              <a:t>Limit number of nursing and PT visits</a:t>
            </a:r>
          </a:p>
          <a:p>
            <a:pPr lvl="1"/>
            <a:r>
              <a:rPr lang="en-US" dirty="0"/>
              <a:t>2 nursing</a:t>
            </a:r>
          </a:p>
          <a:p>
            <a:pPr lvl="1"/>
            <a:r>
              <a:rPr lang="en-US" dirty="0"/>
              <a:t>5 PT visits over 2 weeks</a:t>
            </a:r>
          </a:p>
          <a:p>
            <a:pPr lvl="1"/>
            <a:r>
              <a:rPr lang="en-US"/>
              <a:t>Crazy!</a:t>
            </a:r>
            <a:endParaRPr lang="en-US" dirty="0"/>
          </a:p>
          <a:p>
            <a:endParaRPr lang="en-US" dirty="0"/>
          </a:p>
          <a:p>
            <a:endParaRPr lang="en-US" dirty="0"/>
          </a:p>
          <a:p>
            <a:pPr lvl="2"/>
            <a:endParaRPr lang="en-US" dirty="0"/>
          </a:p>
        </p:txBody>
      </p:sp>
    </p:spTree>
    <p:extLst>
      <p:ext uri="{BB962C8B-B14F-4D97-AF65-F5344CB8AC3E}">
        <p14:creationId xmlns:p14="http://schemas.microsoft.com/office/powerpoint/2010/main" val="20466861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a:t>Outpatient Total Hip Replacement</a:t>
            </a:r>
          </a:p>
        </p:txBody>
      </p:sp>
      <p:sp>
        <p:nvSpPr>
          <p:cNvPr id="3" name="TextBox 2"/>
          <p:cNvSpPr txBox="1"/>
          <p:nvPr/>
        </p:nvSpPr>
        <p:spPr>
          <a:xfrm>
            <a:off x="990600" y="1828800"/>
            <a:ext cx="6248400" cy="6063197"/>
          </a:xfrm>
          <a:prstGeom prst="rect">
            <a:avLst/>
          </a:prstGeom>
          <a:noFill/>
        </p:spPr>
        <p:txBody>
          <a:bodyPr wrap="square" rtlCol="0">
            <a:spAutoFit/>
          </a:bodyPr>
          <a:lstStyle/>
          <a:p>
            <a:pPr marL="800100" lvl="1" indent="-342900">
              <a:buFont typeface="Arial"/>
              <a:buChar char="•"/>
            </a:pPr>
            <a:r>
              <a:rPr lang="en-US" sz="2800" dirty="0"/>
              <a:t>Anterior Total Hip Replacement</a:t>
            </a:r>
          </a:p>
          <a:p>
            <a:pPr marL="800100" lvl="1" indent="-342900">
              <a:buFont typeface="Arial"/>
              <a:buChar char="•"/>
            </a:pPr>
            <a:endParaRPr lang="en-US" dirty="0"/>
          </a:p>
          <a:p>
            <a:pPr marL="1257300" lvl="2" indent="-342900">
              <a:buFont typeface="Arial"/>
              <a:buChar char="•"/>
            </a:pPr>
            <a:r>
              <a:rPr lang="en-US" dirty="0"/>
              <a:t>Surgery takes about 30 minutes</a:t>
            </a:r>
          </a:p>
          <a:p>
            <a:pPr marL="1257300" lvl="2" indent="-342900">
              <a:buFont typeface="Arial"/>
              <a:buChar char="•"/>
            </a:pPr>
            <a:r>
              <a:rPr lang="en-US" dirty="0"/>
              <a:t>Recovery about 1 Hour</a:t>
            </a:r>
          </a:p>
          <a:p>
            <a:pPr marL="1257300" lvl="2" indent="-342900">
              <a:buFont typeface="Arial"/>
              <a:buChar char="•"/>
            </a:pPr>
            <a:r>
              <a:rPr lang="en-US" dirty="0"/>
              <a:t>PT gets you up and ambulating </a:t>
            </a:r>
          </a:p>
          <a:p>
            <a:pPr marL="1257300" lvl="2" indent="-342900">
              <a:buFont typeface="Arial"/>
              <a:buChar char="•"/>
            </a:pPr>
            <a:r>
              <a:rPr lang="en-US" dirty="0"/>
              <a:t>with walker </a:t>
            </a:r>
          </a:p>
          <a:p>
            <a:pPr marL="1257300" lvl="2" indent="-342900">
              <a:buFont typeface="Arial"/>
              <a:buChar char="•"/>
            </a:pPr>
            <a:r>
              <a:rPr lang="en-US" dirty="0"/>
              <a:t>Coach assists in post op care</a:t>
            </a:r>
          </a:p>
          <a:p>
            <a:pPr marL="1257300" lvl="2" indent="-342900">
              <a:buFont typeface="Arial"/>
              <a:buChar char="•"/>
            </a:pPr>
            <a:r>
              <a:rPr lang="en-US" dirty="0"/>
              <a:t>4 hours after surgery…</a:t>
            </a:r>
          </a:p>
          <a:p>
            <a:pPr marL="1714500" lvl="3" indent="-342900">
              <a:buFont typeface="Arial"/>
              <a:buChar char="•"/>
            </a:pPr>
            <a:r>
              <a:rPr lang="en-US" dirty="0"/>
              <a:t>head home to begin recovery!</a:t>
            </a:r>
          </a:p>
          <a:p>
            <a:pPr marL="800100" lvl="1" indent="-342900">
              <a:buFont typeface="Arial"/>
              <a:buChar char="•"/>
            </a:pPr>
            <a:endParaRPr lang="en-US" dirty="0"/>
          </a:p>
          <a:p>
            <a:pPr marL="1257300" lvl="2"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3932824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3600" dirty="0"/>
              <a:t>Outpatient Total Hip Replacement</a:t>
            </a:r>
          </a:p>
        </p:txBody>
      </p:sp>
      <p:sp>
        <p:nvSpPr>
          <p:cNvPr id="3" name="TextBox 2"/>
          <p:cNvSpPr txBox="1"/>
          <p:nvPr/>
        </p:nvSpPr>
        <p:spPr>
          <a:xfrm>
            <a:off x="990600" y="1828800"/>
            <a:ext cx="6248400" cy="6063198"/>
          </a:xfrm>
          <a:prstGeom prst="rect">
            <a:avLst/>
          </a:prstGeom>
          <a:noFill/>
        </p:spPr>
        <p:txBody>
          <a:bodyPr wrap="square" rtlCol="0">
            <a:spAutoFit/>
          </a:bodyPr>
          <a:lstStyle/>
          <a:p>
            <a:pPr marL="800100" lvl="1" indent="-342900">
              <a:buFont typeface="Arial"/>
              <a:buChar char="•"/>
            </a:pPr>
            <a:r>
              <a:rPr lang="en-US" sz="2800" dirty="0"/>
              <a:t>Anterior Total Hip Replacement</a:t>
            </a:r>
          </a:p>
          <a:p>
            <a:pPr marL="800100" lvl="1" indent="-342900">
              <a:buFont typeface="Arial"/>
              <a:buChar char="•"/>
            </a:pPr>
            <a:endParaRPr lang="en-US" dirty="0"/>
          </a:p>
          <a:p>
            <a:pPr lvl="2"/>
            <a:r>
              <a:rPr lang="en-US" dirty="0"/>
              <a:t>What happens at home…</a:t>
            </a:r>
          </a:p>
          <a:p>
            <a:pPr marL="1257300" lvl="2" indent="-342900">
              <a:buFont typeface="Arial"/>
              <a:buChar char="•"/>
            </a:pPr>
            <a:r>
              <a:rPr lang="en-US" dirty="0"/>
              <a:t>Nursing comes daily</a:t>
            </a:r>
          </a:p>
          <a:p>
            <a:pPr marL="1257300" lvl="2" indent="-342900">
              <a:buFont typeface="Arial"/>
              <a:buChar char="•"/>
            </a:pPr>
            <a:r>
              <a:rPr lang="en-US" dirty="0"/>
              <a:t>Physical therapy comes daily </a:t>
            </a:r>
            <a:r>
              <a:rPr lang="en-US" dirty="0">
                <a:solidFill>
                  <a:srgbClr val="FFFF00"/>
                </a:solidFill>
              </a:rPr>
              <a:t>(not anymore!)</a:t>
            </a:r>
            <a:endParaRPr lang="en-US" dirty="0"/>
          </a:p>
          <a:p>
            <a:pPr marL="1257300" lvl="2" indent="-342900">
              <a:buFont typeface="Arial"/>
              <a:buChar char="•"/>
            </a:pPr>
            <a:r>
              <a:rPr lang="en-US" dirty="0"/>
              <a:t>You have 24 hour hotline to call with any problems or concerns</a:t>
            </a:r>
          </a:p>
          <a:p>
            <a:pPr marL="1257300" lvl="2" indent="-342900">
              <a:buFont typeface="Arial"/>
              <a:buChar char="•"/>
            </a:pPr>
            <a:endParaRPr lang="en-US" dirty="0"/>
          </a:p>
          <a:p>
            <a:pPr marL="1257300" lvl="2" indent="-342900">
              <a:buFont typeface="Arial"/>
              <a:buChar char="•"/>
            </a:pPr>
            <a:endParaRPr lang="en-US" dirty="0"/>
          </a:p>
          <a:p>
            <a:pPr marL="1257300" lvl="2"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a:p>
            <a:pPr marL="800100" lvl="1" indent="-342900">
              <a:buFont typeface="Arial"/>
              <a:buChar char="•"/>
            </a:pPr>
            <a:endParaRPr lang="en-US" dirty="0"/>
          </a:p>
        </p:txBody>
      </p:sp>
    </p:spTree>
    <p:extLst>
      <p:ext uri="{BB962C8B-B14F-4D97-AF65-F5344CB8AC3E}">
        <p14:creationId xmlns:p14="http://schemas.microsoft.com/office/powerpoint/2010/main" val="1855804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 I therapist or nurse?</a:t>
            </a:r>
          </a:p>
        </p:txBody>
      </p:sp>
      <p:sp>
        <p:nvSpPr>
          <p:cNvPr id="3" name="Content Placeholder 2"/>
          <p:cNvSpPr>
            <a:spLocks noGrp="1"/>
          </p:cNvSpPr>
          <p:nvPr>
            <p:ph idx="1"/>
          </p:nvPr>
        </p:nvSpPr>
        <p:spPr/>
        <p:txBody>
          <a:bodyPr/>
          <a:lstStyle/>
          <a:p>
            <a:r>
              <a:rPr lang="en-US" dirty="0"/>
              <a:t>Responsibilities are definitely overlapping</a:t>
            </a:r>
          </a:p>
          <a:p>
            <a:r>
              <a:rPr lang="en-US" dirty="0"/>
              <a:t>Should you have BLS training</a:t>
            </a:r>
          </a:p>
          <a:p>
            <a:r>
              <a:rPr lang="en-US" dirty="0"/>
              <a:t>How to deal with increase pressure to move things along</a:t>
            </a:r>
          </a:p>
          <a:p>
            <a:r>
              <a:rPr lang="en-US" dirty="0"/>
              <a:t>What if I don</a:t>
            </a:r>
            <a:r>
              <a:rPr lang="uk-UA" dirty="0"/>
              <a:t>’</a:t>
            </a:r>
            <a:r>
              <a:rPr lang="en-US" dirty="0"/>
              <a:t>t think this particular patient is safe going home</a:t>
            </a:r>
          </a:p>
          <a:p>
            <a:r>
              <a:rPr lang="en-US" dirty="0"/>
              <a:t>YOUR input is invaluable</a:t>
            </a:r>
          </a:p>
        </p:txBody>
      </p:sp>
    </p:spTree>
    <p:extLst>
      <p:ext uri="{BB962C8B-B14F-4D97-AF65-F5344CB8AC3E}">
        <p14:creationId xmlns:p14="http://schemas.microsoft.com/office/powerpoint/2010/main" val="33563784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 I therapist or nurse?</a:t>
            </a:r>
          </a:p>
        </p:txBody>
      </p:sp>
      <p:sp>
        <p:nvSpPr>
          <p:cNvPr id="3" name="Content Placeholder 2"/>
          <p:cNvSpPr>
            <a:spLocks noGrp="1"/>
          </p:cNvSpPr>
          <p:nvPr>
            <p:ph idx="1"/>
          </p:nvPr>
        </p:nvSpPr>
        <p:spPr/>
        <p:txBody>
          <a:bodyPr/>
          <a:lstStyle/>
          <a:p>
            <a:r>
              <a:rPr lang="en-US" dirty="0"/>
              <a:t>Maybe both?</a:t>
            </a:r>
          </a:p>
        </p:txBody>
      </p:sp>
      <p:pic>
        <p:nvPicPr>
          <p:cNvPr id="4" name="Picture 3" descr="images-2.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7200" y="1828800"/>
            <a:ext cx="3352800" cy="4777740"/>
          </a:xfrm>
          <a:prstGeom prst="rect">
            <a:avLst/>
          </a:prstGeom>
        </p:spPr>
      </p:pic>
    </p:spTree>
    <p:extLst>
      <p:ext uri="{BB962C8B-B14F-4D97-AF65-F5344CB8AC3E}">
        <p14:creationId xmlns:p14="http://schemas.microsoft.com/office/powerpoint/2010/main" val="18971439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71693" y="295524"/>
            <a:ext cx="3043307" cy="6589777"/>
          </a:xfrm>
        </p:spPr>
      </p:pic>
      <p:sp>
        <p:nvSpPr>
          <p:cNvPr id="5" name="TextBox 4"/>
          <p:cNvSpPr txBox="1"/>
          <p:nvPr/>
        </p:nvSpPr>
        <p:spPr>
          <a:xfrm>
            <a:off x="5867400" y="1905000"/>
            <a:ext cx="3199915" cy="461665"/>
          </a:xfrm>
          <a:prstGeom prst="rect">
            <a:avLst/>
          </a:prstGeom>
          <a:noFill/>
        </p:spPr>
        <p:txBody>
          <a:bodyPr wrap="none" rtlCol="0">
            <a:spAutoFit/>
          </a:bodyPr>
          <a:lstStyle/>
          <a:p>
            <a:r>
              <a:rPr lang="en-US" dirty="0">
                <a:solidFill>
                  <a:srgbClr val="FFFF00"/>
                </a:solidFill>
              </a:rPr>
              <a:t>Another Anterior THA!</a:t>
            </a:r>
          </a:p>
        </p:txBody>
      </p:sp>
    </p:spTree>
    <p:extLst>
      <p:ext uri="{BB962C8B-B14F-4D97-AF65-F5344CB8AC3E}">
        <p14:creationId xmlns:p14="http://schemas.microsoft.com/office/powerpoint/2010/main" val="7300573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ChangeArrowheads="1"/>
          </p:cNvSpPr>
          <p:nvPr>
            <p:ph type="ctrTitle"/>
          </p:nvPr>
        </p:nvSpPr>
        <p:spPr>
          <a:xfrm>
            <a:off x="762000" y="152400"/>
            <a:ext cx="7772400" cy="1143000"/>
          </a:xfrm>
        </p:spPr>
        <p:txBody>
          <a:bodyPr/>
          <a:lstStyle/>
          <a:p>
            <a:pPr eaLnBrk="1" hangingPunct="1">
              <a:defRPr/>
            </a:pPr>
            <a:r>
              <a:rPr lang="en-US" dirty="0">
                <a:solidFill>
                  <a:schemeClr val="hlink"/>
                </a:solidFill>
              </a:rPr>
              <a:t>Outpatient TJA Conclusions</a:t>
            </a:r>
          </a:p>
        </p:txBody>
      </p:sp>
      <p:sp>
        <p:nvSpPr>
          <p:cNvPr id="258051" name="Rectangle 3"/>
          <p:cNvSpPr>
            <a:spLocks noGrp="1" noChangeArrowheads="1"/>
          </p:cNvSpPr>
          <p:nvPr>
            <p:ph type="subTitle" idx="1"/>
          </p:nvPr>
        </p:nvSpPr>
        <p:spPr>
          <a:xfrm>
            <a:off x="1371600" y="1752600"/>
            <a:ext cx="6400800" cy="2667000"/>
          </a:xfrm>
        </p:spPr>
        <p:txBody>
          <a:bodyPr/>
          <a:lstStyle/>
          <a:p>
            <a:pPr algn="l" eaLnBrk="1" hangingPunct="1">
              <a:defRPr/>
            </a:pPr>
            <a:r>
              <a:rPr lang="en-US" dirty="0"/>
              <a:t>Minimally invasive total and partial joint replacements allow for accelerated recovery and improved outcomes.</a:t>
            </a:r>
          </a:p>
          <a:p>
            <a:pPr algn="l" eaLnBrk="1" hangingPunct="1">
              <a:defRPr/>
            </a:pPr>
            <a:r>
              <a:rPr lang="en-US" dirty="0"/>
              <a:t>Best done by high volume, specialty trained surgeons.</a:t>
            </a:r>
          </a:p>
          <a:p>
            <a:pPr algn="l" eaLnBrk="1" hangingPunct="1">
              <a:defRPr/>
            </a:pPr>
            <a:r>
              <a:rPr lang="en-US" dirty="0"/>
              <a:t>Patient selection and education is the key to success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2"/>
          <p:cNvSpPr>
            <a:spLocks noGrp="1" noChangeArrowheads="1"/>
          </p:cNvSpPr>
          <p:nvPr>
            <p:ph type="title"/>
          </p:nvPr>
        </p:nvSpPr>
        <p:spPr>
          <a:xfrm>
            <a:off x="457200" y="-127000"/>
            <a:ext cx="8229600" cy="1384300"/>
          </a:xfrm>
        </p:spPr>
        <p:txBody>
          <a:bodyPr/>
          <a:lstStyle/>
          <a:p>
            <a:pPr algn="ctr" eaLnBrk="1" hangingPunct="1">
              <a:defRPr/>
            </a:pPr>
            <a:r>
              <a:rPr lang="en-US" dirty="0"/>
              <a:t>Thank You!</a:t>
            </a:r>
          </a:p>
        </p:txBody>
      </p:sp>
      <p:pic>
        <p:nvPicPr>
          <p:cNvPr id="19763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90349" y="228600"/>
            <a:ext cx="2473754" cy="3270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7635"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94030" y="838200"/>
            <a:ext cx="2438400" cy="32515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33" y="1464074"/>
            <a:ext cx="3938469" cy="5251291"/>
          </a:xfrm>
          <a:prstGeom prst="rect">
            <a:avLst/>
          </a:prstGeom>
        </p:spPr>
      </p:pic>
      <p:sp>
        <p:nvSpPr>
          <p:cNvPr id="4" name="TextBox 3"/>
          <p:cNvSpPr txBox="1"/>
          <p:nvPr/>
        </p:nvSpPr>
        <p:spPr>
          <a:xfrm>
            <a:off x="304800" y="4724400"/>
            <a:ext cx="2971800" cy="523220"/>
          </a:xfrm>
          <a:prstGeom prst="rect">
            <a:avLst/>
          </a:prstGeom>
          <a:noFill/>
        </p:spPr>
        <p:txBody>
          <a:bodyPr wrap="square" rtlCol="0">
            <a:spAutoFit/>
          </a:bodyPr>
          <a:lstStyle/>
          <a:p>
            <a:r>
              <a:rPr lang="en-US" sz="2800" dirty="0">
                <a:solidFill>
                  <a:srgbClr val="FFFF00"/>
                </a:solidFill>
              </a:rPr>
              <a:t>Thanks for lunch!</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62425" y="3318668"/>
            <a:ext cx="4781550" cy="3586163"/>
          </a:xfrm>
          <a:prstGeom prst="rect">
            <a:avLst/>
          </a:prstGeom>
        </p:spPr>
      </p:pic>
    </p:spTree>
  </p:cSld>
  <p:clrMapOvr>
    <a:masterClrMapping/>
  </p:clrMapOvr>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ＭＳ Ｐゴシック"/>
        <a:cs typeface="Arial"/>
      </a:majorFont>
      <a:minorFont>
        <a:latin typeface="Tahoma"/>
        <a:ea typeface="ＭＳ Ｐゴシック"/>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extLst>
          <a:ext uri="{AF507438-7753-43e0-B8FC-AC1667EBCBE1}">
            <a14:hiddenEffects xmlns:a14="http://schemas.microsoft.com/office/drawing/2010/main" xmlns="">
              <a:effectLst>
                <a:outerShdw blurRad="63500"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Tahoma" charset="0"/>
            <a:ea typeface="ＭＳ Ｐゴシック"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extLst>
          <a:ext uri="{AF507438-7753-43e0-B8FC-AC1667EBCBE1}">
            <a14:hiddenEffects xmlns:a14="http://schemas.microsoft.com/office/drawing/2010/main" xmlns="">
              <a:effectLst>
                <a:outerShdw blurRad="63500"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Tahoma" charset="0"/>
            <a:ea typeface="ＭＳ Ｐゴシック" charset="0"/>
            <a:cs typeface="Arial" charset="0"/>
          </a:defRPr>
        </a:defPPr>
      </a:lstStyle>
    </a:lnDef>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Ocean</Template>
  <TotalTime>301018</TotalTime>
  <Words>1326</Words>
  <Application>Microsoft Office PowerPoint</Application>
  <PresentationFormat>On-screen Show (4:3)</PresentationFormat>
  <Paragraphs>319</Paragraphs>
  <Slides>43</Slides>
  <Notes>9</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vt:lpstr>
      <vt:lpstr>Arial</vt:lpstr>
      <vt:lpstr>Arial Narrow</vt:lpstr>
      <vt:lpstr>Smith&amp;Nephew-Bold</vt:lpstr>
      <vt:lpstr>Smith&amp;NephewLF</vt:lpstr>
      <vt:lpstr>Tahoma</vt:lpstr>
      <vt:lpstr>Times</vt:lpstr>
      <vt:lpstr>Times New Roman</vt:lpstr>
      <vt:lpstr>Wingdings</vt:lpstr>
      <vt:lpstr>Ocean</vt:lpstr>
      <vt:lpstr>6th Annual Gulfcoast Orthopaedic Rehabilitation Conference </vt:lpstr>
      <vt:lpstr>Therapist Role – Outpatient Total Joints</vt:lpstr>
      <vt:lpstr>Outpatient total joints are here to stay</vt:lpstr>
      <vt:lpstr>Bilateral TKA’s</vt:lpstr>
      <vt:lpstr>PowerPoint Presentation</vt:lpstr>
      <vt:lpstr>PowerPoint Presentation</vt:lpstr>
      <vt:lpstr>Outpatient Joint Replacement</vt:lpstr>
      <vt:lpstr>Outpatient Joint Replacement</vt:lpstr>
      <vt:lpstr>Outpatient Joint Replacement</vt:lpstr>
      <vt:lpstr>Outpatient Joint Replacement</vt:lpstr>
      <vt:lpstr>Outpatient Total Joint Replacement</vt:lpstr>
      <vt:lpstr>Comparison of Outpatient versus Inpatient Total Knee Arthroplasty   Frank R. Kolisek, MD,1 Mike S. McGrath, MD,2 Nenette M. Jessup, MPH,1 Eric A. Monesmith, MD,1 and Michael A. Mont, MD2 Clinical Orthopedics 2009►</vt:lpstr>
      <vt:lpstr>Comparison of Outpatient versus Inpatient Total Knee Arthroplasty   </vt:lpstr>
      <vt:lpstr>Comparison of Outpatient versus Inpatient Total Knee Arthroplasty   </vt:lpstr>
      <vt:lpstr>Comparison of Outpatient versus Inpatient Total Knee Arthroplasty   </vt:lpstr>
      <vt:lpstr>Comparison of Outpatient THA in Ambulatory Surgical Center  versus Hospital Outpatient Settings   </vt:lpstr>
      <vt:lpstr>Outpatient Joints what makes it possible</vt:lpstr>
      <vt:lpstr>Outpatient Joints what makes it possible</vt:lpstr>
      <vt:lpstr>Patient specific cutting blocks vs standard TKA </vt:lpstr>
      <vt:lpstr>Iassist Knee Navigation</vt:lpstr>
      <vt:lpstr>Iassist Knee Navigation</vt:lpstr>
      <vt:lpstr>Iassist Knee Navigation</vt:lpstr>
      <vt:lpstr>Breakdown of the Phases of TKA Rehab</vt:lpstr>
      <vt:lpstr>Breakdown of the Phases of TKA Rehab</vt:lpstr>
      <vt:lpstr>PowerPoint Presentation</vt:lpstr>
      <vt:lpstr>PowerPoint Presentation</vt:lpstr>
      <vt:lpstr>PowerPoint Presentation</vt:lpstr>
      <vt:lpstr>New Phases with outpatient joints</vt:lpstr>
      <vt:lpstr>PowerPoint Presentation</vt:lpstr>
      <vt:lpstr>New Phases with outpatient joints</vt:lpstr>
      <vt:lpstr>New Phases with outpatient joints</vt:lpstr>
      <vt:lpstr>New Phases with outpatient joints</vt:lpstr>
      <vt:lpstr>PowerPoint Presentation</vt:lpstr>
      <vt:lpstr>PowerPoint Presentation</vt:lpstr>
      <vt:lpstr>Don’t worry I will be replaced by a robot!</vt:lpstr>
      <vt:lpstr>New Phases with outpatient joints</vt:lpstr>
      <vt:lpstr>Outpatient Total Hip Replacement</vt:lpstr>
      <vt:lpstr>Outpatient Total Hip Replacement</vt:lpstr>
      <vt:lpstr>Am I therapist or nurse?</vt:lpstr>
      <vt:lpstr>Am I therapist or nurse?</vt:lpstr>
      <vt:lpstr>PowerPoint Presentation</vt:lpstr>
      <vt:lpstr>Outpatient TJA Conclusions</vt:lpstr>
      <vt:lpstr>Thank You!</vt:lpstr>
    </vt:vector>
  </TitlesOfParts>
  <Company>CCF</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Latest Advances in Hip and Knee Replacements</dc:title>
  <dc:creator>Edward Stolarski, M.D.</dc:creator>
  <cp:lastModifiedBy>April Mason</cp:lastModifiedBy>
  <cp:revision>138</cp:revision>
  <cp:lastPrinted>2009-04-22T19:24:48Z</cp:lastPrinted>
  <dcterms:created xsi:type="dcterms:W3CDTF">2005-03-16T12:31:30Z</dcterms:created>
  <dcterms:modified xsi:type="dcterms:W3CDTF">2019-08-26T19:24:34Z</dcterms:modified>
</cp:coreProperties>
</file>