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30"/>
  </p:notesMasterIdLst>
  <p:sldIdLst>
    <p:sldId id="360" r:id="rId2"/>
    <p:sldId id="361" r:id="rId3"/>
    <p:sldId id="362" r:id="rId4"/>
    <p:sldId id="363" r:id="rId5"/>
    <p:sldId id="347" r:id="rId6"/>
    <p:sldId id="344" r:id="rId7"/>
    <p:sldId id="349" r:id="rId8"/>
    <p:sldId id="343" r:id="rId9"/>
    <p:sldId id="348" r:id="rId10"/>
    <p:sldId id="345" r:id="rId11"/>
    <p:sldId id="346" r:id="rId12"/>
    <p:sldId id="364" r:id="rId13"/>
    <p:sldId id="350" r:id="rId14"/>
    <p:sldId id="335" r:id="rId15"/>
    <p:sldId id="351" r:id="rId16"/>
    <p:sldId id="320" r:id="rId17"/>
    <p:sldId id="353" r:id="rId18"/>
    <p:sldId id="354" r:id="rId19"/>
    <p:sldId id="336" r:id="rId20"/>
    <p:sldId id="355" r:id="rId21"/>
    <p:sldId id="359" r:id="rId22"/>
    <p:sldId id="356" r:id="rId23"/>
    <p:sldId id="357" r:id="rId24"/>
    <p:sldId id="358" r:id="rId25"/>
    <p:sldId id="352" r:id="rId26"/>
    <p:sldId id="319" r:id="rId27"/>
    <p:sldId id="342" r:id="rId28"/>
    <p:sldId id="314" r:id="rId2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40" autoAdjust="0"/>
    <p:restoredTop sz="94627" autoAdjust="0"/>
  </p:normalViewPr>
  <p:slideViewPr>
    <p:cSldViewPr>
      <p:cViewPr varScale="1">
        <p:scale>
          <a:sx n="114" d="100"/>
          <a:sy n="114" d="100"/>
        </p:scale>
        <p:origin x="216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F91F54B-E59C-41CE-88BB-0B4E78939CD6}" type="datetimeFigureOut">
              <a:rPr lang="en-US"/>
              <a:pPr>
                <a:defRPr/>
              </a:pPr>
              <a:t>8/28/2018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BBF2004-672B-4F2F-B5DB-F1252400B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41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8C4854-8179-4146-9F8B-44B99D3D9240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87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ED4589-8BB8-4EBB-B37D-91B40D9FFEA4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1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9C4667-6A70-4C9B-8611-68CAD334FE28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4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BF2004-672B-4F2F-B5DB-F1252400B52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38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3D45FD-4903-44F2-80E6-C875C3FAF6E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7C53F-196F-4E6E-A0DD-F313DFE10513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02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6FEACA-C402-4014-ACD0-7AAE15115D6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23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7C53F-196F-4E6E-A0DD-F313DFE10513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52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F11E77-A286-4FBE-A94E-C4234E5A5E65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30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4609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9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7B1309-2DE7-413E-A95B-75FC21B71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05588-5739-48C6-A47C-896F938CA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E2E48-520E-4EBF-888C-E05002C2C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2104F-35F1-45D9-A2F3-E705B3942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D3CD-9E66-4FD5-91E9-8F2082049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1522A-3AB5-4335-BDDB-7B6254AB4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1EA78-49C1-4C77-9F7D-D7EFED7CC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AD793-7461-4C0E-9D1F-5BFF9F5BC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194DC-A576-496B-9198-9EFF14EB3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9C385-5D27-4809-828D-0D6C2420D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DE8CA-1E7F-4712-976F-6FA34D788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5059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5062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063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064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065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066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06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068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069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07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4507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7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7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9852DDF-EDE8-4577-BD86-633EBDE02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86" r:id="rId3"/>
    <p:sldLayoutId id="2147483685" r:id="rId4"/>
    <p:sldLayoutId id="2147483684" r:id="rId5"/>
    <p:sldLayoutId id="2147483683" r:id="rId6"/>
    <p:sldLayoutId id="2147483682" r:id="rId7"/>
    <p:sldLayoutId id="2147483681" r:id="rId8"/>
    <p:sldLayoutId id="2147483680" r:id="rId9"/>
    <p:sldLayoutId id="2147483679" r:id="rId10"/>
    <p:sldLayoutId id="21474836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8077200" cy="1431925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FFFF00"/>
                </a:solidFill>
              </a:rPr>
              <a:t>Ankle Sprains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543800" cy="4114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dirty="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dirty="0"/>
              <a:t>Patrick J. O’Neill, M.D.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dirty="0"/>
              <a:t>Foot and Ankle Fellowship Trained Orthopaedic Surgeon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dirty="0">
              <a:solidFill>
                <a:srgbClr val="FFFF00"/>
              </a:solidFill>
            </a:endParaRPr>
          </a:p>
          <a:p>
            <a:pPr algn="ctr" eaLnBrk="1" hangingPunct="1">
              <a:buNone/>
            </a:pPr>
            <a:r>
              <a:rPr lang="en-US" dirty="0">
                <a:solidFill>
                  <a:srgbClr val="FFFF00"/>
                </a:solidFill>
                <a:effectLst/>
              </a:rPr>
              <a:t>5</a:t>
            </a:r>
            <a:r>
              <a:rPr lang="en-US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dirty="0">
                <a:solidFill>
                  <a:srgbClr val="FFFF00"/>
                </a:solidFill>
                <a:effectLst/>
              </a:rPr>
              <a:t> Annual Gulfcoast Orthopaedic Rehabilitation Conference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8/25/18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06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Clinical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7696200" cy="4114800"/>
          </a:xfrm>
        </p:spPr>
        <p:txBody>
          <a:bodyPr/>
          <a:lstStyle/>
          <a:p>
            <a:r>
              <a:rPr lang="en-US" dirty="0"/>
              <a:t>Symptoms</a:t>
            </a:r>
          </a:p>
          <a:p>
            <a:pPr lvl="1"/>
            <a:r>
              <a:rPr lang="en-US" dirty="0"/>
              <a:t>Pain, Difficulty Walking, Swelling, Bruising</a:t>
            </a:r>
          </a:p>
          <a:p>
            <a:r>
              <a:rPr lang="en-US" dirty="0"/>
              <a:t>Severity-Based on Severity of Sprain</a:t>
            </a:r>
          </a:p>
          <a:p>
            <a:pPr lvl="1"/>
            <a:r>
              <a:rPr lang="en-US" dirty="0"/>
              <a:t>Ligaments</a:t>
            </a:r>
          </a:p>
          <a:p>
            <a:r>
              <a:rPr lang="en-US" dirty="0"/>
              <a:t>Exam</a:t>
            </a:r>
          </a:p>
          <a:p>
            <a:pPr lvl="1"/>
            <a:r>
              <a:rPr lang="en-US" dirty="0"/>
              <a:t>Tenderness on ATFL +/- CFL, Deltoid</a:t>
            </a:r>
          </a:p>
          <a:p>
            <a:pPr lvl="1"/>
            <a:r>
              <a:rPr lang="en-US" dirty="0"/>
              <a:t>Ligament testing </a:t>
            </a:r>
          </a:p>
          <a:p>
            <a:pPr lvl="2"/>
            <a:r>
              <a:rPr lang="en-US" dirty="0"/>
              <a:t>Anterior Drawer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205" y="4419349"/>
            <a:ext cx="1770595" cy="23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43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X-rays </a:t>
            </a:r>
          </a:p>
          <a:p>
            <a:pPr lvl="1"/>
            <a:r>
              <a:rPr lang="en-US" dirty="0"/>
              <a:t>Usually negative but could have small fractures</a:t>
            </a:r>
          </a:p>
          <a:p>
            <a:r>
              <a:rPr lang="en-US" dirty="0"/>
              <a:t>MRI will show “tear” of ATFL/CFL	</a:t>
            </a:r>
          </a:p>
          <a:p>
            <a:pPr lvl="1"/>
            <a:r>
              <a:rPr lang="en-US" dirty="0"/>
              <a:t>Definition of sprain</a:t>
            </a:r>
          </a:p>
          <a:p>
            <a:pPr lvl="1"/>
            <a:r>
              <a:rPr lang="en-US" dirty="0"/>
              <a:t>Will Always be positive for every sprain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7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053268"/>
              </p:ext>
            </p:extLst>
          </p:nvPr>
        </p:nvGraphicFramePr>
        <p:xfrm>
          <a:off x="2100652" y="-1"/>
          <a:ext cx="5290747" cy="6846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4" imgW="5829298" imgH="7543706" progId="AcroExch.Document.11">
                  <p:embed/>
                </p:oleObj>
              </mc:Choice>
              <mc:Fallback>
                <p:oleObj name="Acrobat Document" r:id="rId4" imgW="5829298" imgH="754370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00652" y="-1"/>
                        <a:ext cx="5290747" cy="6846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24200" y="166661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aaaaaaaa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62300" y="187358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aaaaaa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26393" y="1785718"/>
            <a:ext cx="1600200" cy="4572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34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Treatment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Heal ASAP</a:t>
            </a:r>
          </a:p>
          <a:p>
            <a:pPr lvl="1"/>
            <a:r>
              <a:rPr lang="en-US" dirty="0"/>
              <a:t>Treat the injured tissues</a:t>
            </a:r>
          </a:p>
          <a:p>
            <a:pPr lvl="1"/>
            <a:r>
              <a:rPr lang="en-US" dirty="0"/>
              <a:t>Return to ADL’s/sports quickly</a:t>
            </a:r>
          </a:p>
          <a:p>
            <a:r>
              <a:rPr lang="en-US" dirty="0"/>
              <a:t>Prevent Further Injury         Instability</a:t>
            </a:r>
          </a:p>
          <a:p>
            <a:pPr lvl="1"/>
            <a:r>
              <a:rPr lang="en-US" dirty="0"/>
              <a:t>Functional Instability</a:t>
            </a:r>
          </a:p>
          <a:p>
            <a:pPr lvl="2"/>
            <a:r>
              <a:rPr lang="en-US" dirty="0"/>
              <a:t>Inability of ankle to protect itself</a:t>
            </a:r>
          </a:p>
          <a:p>
            <a:pPr marL="914400" lvl="2" indent="0">
              <a:buNone/>
            </a:pPr>
            <a:r>
              <a:rPr lang="en-US" dirty="0"/>
              <a:t>   from further injury</a:t>
            </a:r>
          </a:p>
          <a:p>
            <a:pPr lvl="2"/>
            <a:r>
              <a:rPr lang="en-US" dirty="0"/>
              <a:t> Structures + Neuro components</a:t>
            </a:r>
          </a:p>
          <a:p>
            <a:pPr lvl="1"/>
            <a:r>
              <a:rPr lang="en-US" dirty="0"/>
              <a:t>Avoid any more sprains</a:t>
            </a:r>
          </a:p>
        </p:txBody>
      </p:sp>
      <p:pic>
        <p:nvPicPr>
          <p:cNvPr id="4" name="Picture 6" descr="IMG_3654"/>
          <p:cNvPicPr>
            <a:picLocks noChangeAspect="1" noChangeArrowheads="1"/>
          </p:cNvPicPr>
          <p:nvPr/>
        </p:nvPicPr>
        <p:blipFill>
          <a:blip r:embed="rId2"/>
          <a:srcRect l="12721" t="13690" r="7793" b="12054"/>
          <a:stretch>
            <a:fillRect/>
          </a:stretch>
        </p:blipFill>
        <p:spPr bwMode="auto">
          <a:xfrm>
            <a:off x="7543800" y="4876800"/>
            <a:ext cx="1524000" cy="189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 bwMode="auto">
          <a:xfrm>
            <a:off x="5562600" y="3706368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34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Treatment – Non-Op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00800" y="4800600"/>
            <a:ext cx="2679700" cy="2009775"/>
          </a:xfrm>
          <a:noFill/>
        </p:spPr>
      </p:pic>
      <p:sp>
        <p:nvSpPr>
          <p:cNvPr id="6758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219200" y="1600200"/>
            <a:ext cx="5486400" cy="47244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dirty="0"/>
              <a:t>Successful most of the time</a:t>
            </a:r>
          </a:p>
          <a:p>
            <a:pPr eaLnBrk="1" hangingPunct="1">
              <a:defRPr/>
            </a:pPr>
            <a:r>
              <a:rPr lang="en-US" dirty="0"/>
              <a:t>Rest is key	</a:t>
            </a:r>
          </a:p>
          <a:p>
            <a:pPr lvl="1" eaLnBrk="1" hangingPunct="1">
              <a:defRPr/>
            </a:pPr>
            <a:r>
              <a:rPr lang="en-US" dirty="0"/>
              <a:t>2-4 weeks based on severity</a:t>
            </a:r>
          </a:p>
          <a:p>
            <a:pPr lvl="2" eaLnBrk="1" hangingPunct="1">
              <a:defRPr/>
            </a:pPr>
            <a:r>
              <a:rPr lang="en-US" dirty="0"/>
              <a:t>ICE, </a:t>
            </a:r>
            <a:r>
              <a:rPr lang="en-US" dirty="0" err="1"/>
              <a:t>Nsaids</a:t>
            </a:r>
            <a:r>
              <a:rPr lang="en-US" dirty="0"/>
              <a:t>, rest, boot </a:t>
            </a:r>
          </a:p>
          <a:p>
            <a:pPr lvl="2" eaLnBrk="1" hangingPunct="1">
              <a:defRPr/>
            </a:pPr>
            <a:r>
              <a:rPr lang="en-US" dirty="0"/>
              <a:t>Transition to brace</a:t>
            </a:r>
          </a:p>
          <a:p>
            <a:pPr lvl="1" eaLnBrk="1" hangingPunct="1">
              <a:defRPr/>
            </a:pPr>
            <a:r>
              <a:rPr lang="en-US" dirty="0"/>
              <a:t>Therapy</a:t>
            </a:r>
          </a:p>
          <a:p>
            <a:pPr eaLnBrk="1" hangingPunct="1">
              <a:defRPr/>
            </a:pPr>
            <a:r>
              <a:rPr lang="en-US" dirty="0"/>
              <a:t>Time</a:t>
            </a:r>
          </a:p>
          <a:p>
            <a:pPr lvl="1" eaLnBrk="1" hangingPunct="1">
              <a:defRPr/>
            </a:pPr>
            <a:r>
              <a:rPr lang="en-US" dirty="0"/>
              <a:t>Can be 3-4 months for severe</a:t>
            </a:r>
          </a:p>
          <a:p>
            <a:pPr eaLnBrk="1" hangingPunct="1">
              <a:defRPr/>
            </a:pPr>
            <a:r>
              <a:rPr lang="en-US" dirty="0"/>
              <a:t>Most improve and heal	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 l="16747" t="3912" r="17336" b="19385"/>
          <a:stretch>
            <a:fillRect/>
          </a:stretch>
        </p:blipFill>
        <p:spPr bwMode="auto">
          <a:xfrm>
            <a:off x="7436980" y="2193073"/>
            <a:ext cx="1630820" cy="253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Treatment – Non-Op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543800" cy="4114800"/>
          </a:xfrm>
        </p:spPr>
        <p:txBody>
          <a:bodyPr/>
          <a:lstStyle/>
          <a:p>
            <a:r>
              <a:rPr lang="en-US" dirty="0"/>
              <a:t>Instability</a:t>
            </a:r>
          </a:p>
          <a:p>
            <a:pPr lvl="1"/>
            <a:r>
              <a:rPr lang="en-US" dirty="0"/>
              <a:t>Prevent any more sprains!</a:t>
            </a:r>
          </a:p>
          <a:p>
            <a:pPr lvl="2"/>
            <a:r>
              <a:rPr lang="en-US" dirty="0"/>
              <a:t>Let ligaments/muscles/proprioception heal</a:t>
            </a:r>
          </a:p>
          <a:p>
            <a:pPr lvl="1"/>
            <a:r>
              <a:rPr lang="en-US" dirty="0"/>
              <a:t>Avoid risky activities</a:t>
            </a:r>
          </a:p>
          <a:p>
            <a:pPr lvl="2"/>
            <a:r>
              <a:rPr lang="en-US" dirty="0"/>
              <a:t>Brace/tape if going back early</a:t>
            </a:r>
          </a:p>
          <a:p>
            <a:pPr lvl="1"/>
            <a:r>
              <a:rPr lang="en-US" dirty="0"/>
              <a:t>Physical Therapy</a:t>
            </a:r>
          </a:p>
          <a:p>
            <a:pPr lvl="2"/>
            <a:r>
              <a:rPr lang="en-US" dirty="0"/>
              <a:t>Peroneal strengthening</a:t>
            </a:r>
          </a:p>
          <a:p>
            <a:pPr lvl="2"/>
            <a:r>
              <a:rPr lang="en-US" dirty="0"/>
              <a:t>Proprioceptive training</a:t>
            </a:r>
          </a:p>
          <a:p>
            <a:pPr lvl="3"/>
            <a:r>
              <a:rPr lang="en-US" dirty="0"/>
              <a:t>Teach ankle to be</a:t>
            </a:r>
          </a:p>
          <a:p>
            <a:pPr marL="1371600" lvl="3" indent="0">
              <a:buNone/>
            </a:pPr>
            <a:r>
              <a:rPr lang="en-US" dirty="0"/>
              <a:t>	An ankle again!</a:t>
            </a:r>
          </a:p>
          <a:p>
            <a:pPr marL="1371600" lvl="3" indent="0">
              <a:buNone/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25" y="4572000"/>
            <a:ext cx="1632175" cy="2160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6"/>
          <a:stretch/>
        </p:blipFill>
        <p:spPr>
          <a:xfrm>
            <a:off x="7300798" y="4572000"/>
            <a:ext cx="1757477" cy="21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Surgery?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Surgery is rarely needed</a:t>
            </a:r>
          </a:p>
          <a:p>
            <a:pPr lvl="1"/>
            <a:r>
              <a:rPr lang="en-US" dirty="0"/>
              <a:t>Not due to pain</a:t>
            </a:r>
          </a:p>
          <a:p>
            <a:pPr lvl="2"/>
            <a:r>
              <a:rPr lang="en-US" dirty="0"/>
              <a:t>Patients with continued pain have other issue</a:t>
            </a:r>
          </a:p>
          <a:p>
            <a:pPr lvl="1"/>
            <a:r>
              <a:rPr lang="en-US" dirty="0"/>
              <a:t>Patients with recurrent ankle sprain (functional instability)</a:t>
            </a:r>
          </a:p>
          <a:p>
            <a:pPr lvl="1"/>
            <a:r>
              <a:rPr lang="en-US" dirty="0"/>
              <a:t>Failed brace, therapy,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Associated injuries	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4" descr="IMG_3660"/>
          <p:cNvPicPr>
            <a:picLocks noChangeAspect="1" noChangeArrowheads="1"/>
          </p:cNvPicPr>
          <p:nvPr/>
        </p:nvPicPr>
        <p:blipFill>
          <a:blip r:embed="rId3"/>
          <a:srcRect l="14265" t="7372" r="2426" b="9926"/>
          <a:stretch>
            <a:fillRect/>
          </a:stretch>
        </p:blipFill>
        <p:spPr bwMode="auto">
          <a:xfrm>
            <a:off x="7620000" y="4876800"/>
            <a:ext cx="1441450" cy="190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Treatment -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Repair ATFL and CFL</a:t>
            </a:r>
          </a:p>
          <a:p>
            <a:pPr lvl="1"/>
            <a:r>
              <a:rPr lang="en-US" dirty="0"/>
              <a:t>Ligament to bone (fibula)	</a:t>
            </a:r>
          </a:p>
          <a:p>
            <a:pPr lvl="1"/>
            <a:r>
              <a:rPr lang="en-US" dirty="0"/>
              <a:t>Most techniques work well </a:t>
            </a:r>
          </a:p>
          <a:p>
            <a:pPr lvl="2"/>
            <a:r>
              <a:rPr lang="en-US" dirty="0"/>
              <a:t>Anchors, bone tunnels, </a:t>
            </a:r>
            <a:r>
              <a:rPr lang="en-US" dirty="0" err="1"/>
              <a:t>etc</a:t>
            </a:r>
            <a:endParaRPr lang="en-US" dirty="0"/>
          </a:p>
          <a:p>
            <a:pPr lvl="2"/>
            <a:r>
              <a:rPr lang="en-US" dirty="0"/>
              <a:t>Roughen the bone surface, then attach</a:t>
            </a:r>
          </a:p>
          <a:p>
            <a:pPr lvl="1"/>
            <a:r>
              <a:rPr lang="en-US" dirty="0"/>
              <a:t>Very successful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16606" r="29646" b="22446"/>
          <a:stretch/>
        </p:blipFill>
        <p:spPr bwMode="auto">
          <a:xfrm>
            <a:off x="6476999" y="4495799"/>
            <a:ext cx="2667001" cy="23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8308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Surgery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28800"/>
            <a:ext cx="7543800" cy="4114800"/>
          </a:xfrm>
        </p:spPr>
        <p:txBody>
          <a:bodyPr/>
          <a:lstStyle/>
          <a:p>
            <a:r>
              <a:rPr lang="en-US" dirty="0"/>
              <a:t>Recovery</a:t>
            </a:r>
          </a:p>
          <a:p>
            <a:pPr lvl="1"/>
            <a:r>
              <a:rPr lang="en-US" dirty="0"/>
              <a:t>4 weeks NWB</a:t>
            </a:r>
          </a:p>
          <a:p>
            <a:pPr lvl="1"/>
            <a:r>
              <a:rPr lang="en-US" dirty="0"/>
              <a:t>4 weeks WBAT in boot</a:t>
            </a:r>
          </a:p>
          <a:p>
            <a:pPr lvl="2"/>
            <a:r>
              <a:rPr lang="en-US" dirty="0"/>
              <a:t>Start therapy @6 weeks</a:t>
            </a:r>
          </a:p>
          <a:p>
            <a:pPr lvl="1"/>
            <a:r>
              <a:rPr lang="en-US" dirty="0"/>
              <a:t>No inversion for 3 months</a:t>
            </a:r>
          </a:p>
          <a:p>
            <a:pPr lvl="1"/>
            <a:r>
              <a:rPr lang="en-US" dirty="0"/>
              <a:t>Progress with sports/activities</a:t>
            </a:r>
          </a:p>
          <a:p>
            <a:pPr lvl="1"/>
            <a:r>
              <a:rPr lang="en-US" dirty="0"/>
              <a:t>Protect ankle for 6 months</a:t>
            </a:r>
          </a:p>
          <a:p>
            <a:pPr lvl="1"/>
            <a:r>
              <a:rPr lang="en-US" dirty="0"/>
              <a:t>Very successful</a:t>
            </a:r>
          </a:p>
          <a:p>
            <a:pPr lvl="2"/>
            <a:r>
              <a:rPr lang="en-US" dirty="0"/>
              <a:t>“Reset” the system”</a:t>
            </a:r>
          </a:p>
          <a:p>
            <a:pPr lvl="3"/>
            <a:r>
              <a:rPr lang="en-US" dirty="0"/>
              <a:t>Ligaments and Neuro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799" y="5257800"/>
            <a:ext cx="2032001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60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Associated Injuries?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Bones </a:t>
            </a:r>
          </a:p>
          <a:p>
            <a:pPr eaLnBrk="1" hangingPunct="1">
              <a:defRPr/>
            </a:pPr>
            <a:r>
              <a:rPr lang="en-US" dirty="0"/>
              <a:t>Tendons </a:t>
            </a:r>
          </a:p>
          <a:p>
            <a:pPr eaLnBrk="1" hangingPunct="1">
              <a:defRPr/>
            </a:pPr>
            <a:r>
              <a:rPr lang="en-US" dirty="0"/>
              <a:t>Cartilage</a:t>
            </a:r>
          </a:p>
          <a:p>
            <a:pPr eaLnBrk="1" hangingPunct="1">
              <a:defRPr/>
            </a:pPr>
            <a:r>
              <a:rPr lang="en-US" dirty="0"/>
              <a:t>Nerves</a:t>
            </a:r>
          </a:p>
          <a:p>
            <a:pPr eaLnBrk="1" hangingPunct="1">
              <a:defRPr/>
            </a:pPr>
            <a:r>
              <a:rPr lang="en-US" dirty="0"/>
              <a:t>High Ankle Sprain</a:t>
            </a:r>
          </a:p>
        </p:txBody>
      </p:sp>
      <p:pic>
        <p:nvPicPr>
          <p:cNvPr id="11" name="Picture 10" descr="FullSizeRend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962400"/>
            <a:ext cx="2133600" cy="284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My Background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828800"/>
            <a:ext cx="7543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Medical training in Baltimore, MD</a:t>
            </a:r>
          </a:p>
          <a:p>
            <a:pPr eaLnBrk="1" hangingPunct="1">
              <a:defRPr/>
            </a:pPr>
            <a:r>
              <a:rPr lang="en-US" dirty="0"/>
              <a:t>Medical School </a:t>
            </a:r>
            <a:r>
              <a:rPr lang="en-US" sz="2400" dirty="0"/>
              <a:t>(Johns Hopkins 4 years) </a:t>
            </a:r>
          </a:p>
          <a:p>
            <a:pPr eaLnBrk="1" hangingPunct="1">
              <a:defRPr/>
            </a:pPr>
            <a:r>
              <a:rPr lang="en-US" dirty="0"/>
              <a:t>Orthopaedic Residency </a:t>
            </a:r>
            <a:r>
              <a:rPr lang="en-US" sz="2400" dirty="0"/>
              <a:t>(5 years)</a:t>
            </a:r>
          </a:p>
          <a:p>
            <a:pPr eaLnBrk="1" hangingPunct="1">
              <a:defRPr/>
            </a:pPr>
            <a:r>
              <a:rPr lang="en-US" dirty="0"/>
              <a:t>Foot &amp; Ankle Fellowship </a:t>
            </a:r>
          </a:p>
          <a:p>
            <a:pPr eaLnBrk="1" hangingPunct="1">
              <a:defRPr/>
            </a:pPr>
            <a:r>
              <a:rPr lang="en-US" dirty="0"/>
              <a:t>Sarasota</a:t>
            </a:r>
          </a:p>
          <a:p>
            <a:pPr lvl="1" eaLnBrk="1" hangingPunct="1">
              <a:defRPr/>
            </a:pPr>
            <a:r>
              <a:rPr lang="en-US" dirty="0"/>
              <a:t>10 years</a:t>
            </a: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066924" cy="257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62484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FFFFFF"/>
                </a:solidFill>
              </a:rPr>
              <a:t>Pat O’Neill-Drafted 5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Round NFL 1994</a:t>
            </a:r>
            <a:endParaRPr lang="en-US" sz="16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14783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Associated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Bones</a:t>
            </a:r>
          </a:p>
          <a:p>
            <a:pPr lvl="1"/>
            <a:r>
              <a:rPr lang="en-US" dirty="0"/>
              <a:t>Tender on bone!</a:t>
            </a:r>
          </a:p>
          <a:p>
            <a:pPr lvl="2"/>
            <a:r>
              <a:rPr lang="en-US" dirty="0"/>
              <a:t>Medial, lateral</a:t>
            </a:r>
          </a:p>
          <a:p>
            <a:pPr lvl="1"/>
            <a:r>
              <a:rPr lang="en-US" dirty="0" err="1"/>
              <a:t>Xrays</a:t>
            </a:r>
            <a:r>
              <a:rPr lang="en-US" dirty="0"/>
              <a:t> show any fractures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38888" r="31312" b="14446"/>
          <a:stretch/>
        </p:blipFill>
        <p:spPr>
          <a:xfrm>
            <a:off x="6781800" y="3124200"/>
            <a:ext cx="2209800" cy="356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68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Associated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Ankle Sprain</a:t>
            </a:r>
          </a:p>
          <a:p>
            <a:pPr lvl="1"/>
            <a:r>
              <a:rPr lang="en-US" dirty="0"/>
              <a:t>Above the ankle	</a:t>
            </a:r>
          </a:p>
          <a:p>
            <a:pPr lvl="1"/>
            <a:r>
              <a:rPr lang="en-US" dirty="0"/>
              <a:t>Tender across/above front of ankle</a:t>
            </a:r>
          </a:p>
          <a:p>
            <a:pPr lvl="1"/>
            <a:r>
              <a:rPr lang="en-US" dirty="0"/>
              <a:t>Displaced mortise	</a:t>
            </a:r>
          </a:p>
          <a:p>
            <a:pPr lvl="1"/>
            <a:r>
              <a:rPr lang="en-US" dirty="0"/>
              <a:t>Rare isolated injury</a:t>
            </a:r>
          </a:p>
          <a:p>
            <a:pPr lvl="2"/>
            <a:r>
              <a:rPr lang="en-US" dirty="0"/>
              <a:t>Usually has fractures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t="6944" r="8470" b="4167"/>
          <a:stretch/>
        </p:blipFill>
        <p:spPr bwMode="auto">
          <a:xfrm>
            <a:off x="5638799" y="3910555"/>
            <a:ext cx="3405181" cy="286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9730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Associated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Tendons</a:t>
            </a:r>
          </a:p>
          <a:p>
            <a:pPr lvl="1"/>
            <a:r>
              <a:rPr lang="en-US" dirty="0"/>
              <a:t>Peroneal</a:t>
            </a:r>
          </a:p>
          <a:p>
            <a:pPr lvl="1"/>
            <a:r>
              <a:rPr lang="en-US" dirty="0"/>
              <a:t>Posterior </a:t>
            </a:r>
            <a:r>
              <a:rPr lang="en-US" dirty="0" err="1"/>
              <a:t>tibial</a:t>
            </a:r>
            <a:endParaRPr lang="en-US" dirty="0"/>
          </a:p>
          <a:p>
            <a:pPr lvl="1"/>
            <a:r>
              <a:rPr lang="en-US" dirty="0"/>
              <a:t>Achilles Rupture</a:t>
            </a:r>
          </a:p>
          <a:p>
            <a:pPr lvl="1"/>
            <a:r>
              <a:rPr lang="en-US" dirty="0"/>
              <a:t>Anterior </a:t>
            </a:r>
            <a:r>
              <a:rPr lang="en-US" dirty="0" err="1"/>
              <a:t>tibial</a:t>
            </a:r>
            <a:endParaRPr lang="en-US" dirty="0"/>
          </a:p>
          <a:p>
            <a:r>
              <a:rPr lang="en-US" dirty="0"/>
              <a:t>Tender on the tendon</a:t>
            </a:r>
          </a:p>
          <a:p>
            <a:pPr lvl="1"/>
            <a:r>
              <a:rPr lang="en-US" dirty="0"/>
              <a:t>MRI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44577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 bwMode="auto">
          <a:xfrm>
            <a:off x="4572000" y="4073525"/>
            <a:ext cx="2895600" cy="1260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8000" r="30000" b="6000"/>
          <a:stretch/>
        </p:blipFill>
        <p:spPr>
          <a:xfrm>
            <a:off x="4953000" y="1868352"/>
            <a:ext cx="1644127" cy="217024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3429000" y="2822178"/>
            <a:ext cx="1600200" cy="4893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4"/>
          <a:srcRect l="28132" t="28781" r="21797" b="23929"/>
          <a:stretch/>
        </p:blipFill>
        <p:spPr bwMode="auto">
          <a:xfrm>
            <a:off x="6705600" y="2362200"/>
            <a:ext cx="2362201" cy="167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0586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Associated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Ankle joint cartilage injury</a:t>
            </a:r>
          </a:p>
          <a:p>
            <a:pPr lvl="1"/>
            <a:r>
              <a:rPr lang="en-US" dirty="0"/>
              <a:t>Talus osteochondral lesion (OLT)</a:t>
            </a:r>
          </a:p>
          <a:p>
            <a:pPr lvl="1"/>
            <a:r>
              <a:rPr lang="en-US" dirty="0"/>
              <a:t>Tender across front of ankle</a:t>
            </a:r>
          </a:p>
          <a:p>
            <a:pPr lvl="1"/>
            <a:r>
              <a:rPr lang="en-US" dirty="0"/>
              <a:t>Various patterns of pain</a:t>
            </a:r>
          </a:p>
          <a:p>
            <a:pPr lvl="2"/>
            <a:r>
              <a:rPr lang="en-US" dirty="0"/>
              <a:t>Could hurt right away, in future, or never</a:t>
            </a:r>
          </a:p>
          <a:p>
            <a:pPr lvl="1"/>
            <a:r>
              <a:rPr lang="en-US" dirty="0"/>
              <a:t>CT or MRI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r="31250" b="59375"/>
          <a:stretch/>
        </p:blipFill>
        <p:spPr>
          <a:xfrm>
            <a:off x="4038600" y="4800600"/>
            <a:ext cx="1600200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7" t="16767" r="28124" b="42187"/>
          <a:stretch/>
        </p:blipFill>
        <p:spPr>
          <a:xfrm>
            <a:off x="5943600" y="4800600"/>
            <a:ext cx="1752600" cy="200164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2133600" y="5029200"/>
            <a:ext cx="270510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619500" y="4953000"/>
            <a:ext cx="331470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41148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 l="3008" b="3795"/>
          <a:stretch>
            <a:fillRect/>
          </a:stretch>
        </p:blipFill>
        <p:spPr bwMode="auto">
          <a:xfrm>
            <a:off x="6239616" y="1441734"/>
            <a:ext cx="25352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Associated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Nerve</a:t>
            </a:r>
          </a:p>
          <a:p>
            <a:pPr lvl="1"/>
            <a:r>
              <a:rPr lang="en-US" dirty="0"/>
              <a:t>Sural, SPN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Tingly, Numb,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      Radiating pain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l="5774" t="6236" b="2295"/>
          <a:stretch>
            <a:fillRect/>
          </a:stretch>
        </p:blipFill>
        <p:spPr bwMode="auto">
          <a:xfrm>
            <a:off x="6047582" y="2455125"/>
            <a:ext cx="2919306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_4027.JPG"/>
          <p:cNvPicPr>
            <a:picLocks noChangeAspect="1"/>
          </p:cNvPicPr>
          <p:nvPr/>
        </p:nvPicPr>
        <p:blipFill>
          <a:blip r:embed="rId4" cstate="print"/>
          <a:srcRect l="6289" t="12245" r="7233" b="30612"/>
          <a:stretch>
            <a:fillRect/>
          </a:stretch>
        </p:blipFill>
        <p:spPr>
          <a:xfrm>
            <a:off x="5701393" y="3191571"/>
            <a:ext cx="3442607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3616" y="4302248"/>
            <a:ext cx="1447800" cy="3693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/>
          <a:srcRect l="22965" t="28781" r="17093" b="23929"/>
          <a:stretch/>
        </p:blipFill>
        <p:spPr bwMode="auto">
          <a:xfrm>
            <a:off x="4066271" y="4910254"/>
            <a:ext cx="2946768" cy="174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 bwMode="auto">
          <a:xfrm>
            <a:off x="2784765" y="3016250"/>
            <a:ext cx="1614091" cy="2393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599213" y="3016250"/>
            <a:ext cx="2210423" cy="9861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18346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Associated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Careful exam</a:t>
            </a:r>
          </a:p>
          <a:p>
            <a:pPr lvl="1"/>
            <a:r>
              <a:rPr lang="en-US" dirty="0"/>
              <a:t>Sprains hurt only on the ATFL/CFL</a:t>
            </a:r>
          </a:p>
          <a:p>
            <a:r>
              <a:rPr lang="en-US" dirty="0"/>
              <a:t>Follow the severe sprains closely</a:t>
            </a:r>
          </a:p>
          <a:p>
            <a:pPr lvl="1"/>
            <a:r>
              <a:rPr lang="en-US" dirty="0"/>
              <a:t>Continued pain after sprain and time?</a:t>
            </a:r>
          </a:p>
          <a:p>
            <a:pPr lvl="2"/>
            <a:r>
              <a:rPr lang="en-US" dirty="0"/>
              <a:t>Exam</a:t>
            </a:r>
          </a:p>
          <a:p>
            <a:pPr lvl="2"/>
            <a:r>
              <a:rPr lang="en-US" dirty="0"/>
              <a:t>Image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199" y="4901412"/>
            <a:ext cx="2514601" cy="18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3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Important Points to Remember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2057400"/>
            <a:ext cx="7543800" cy="4114800"/>
          </a:xfrm>
        </p:spPr>
        <p:txBody>
          <a:bodyPr/>
          <a:lstStyle/>
          <a:p>
            <a:r>
              <a:rPr lang="en-US" dirty="0"/>
              <a:t>Sprain = Ligament Tear!</a:t>
            </a:r>
          </a:p>
          <a:p>
            <a:r>
              <a:rPr lang="en-US" dirty="0"/>
              <a:t>Give the sprain time to heal</a:t>
            </a:r>
          </a:p>
          <a:p>
            <a:pPr lvl="1"/>
            <a:r>
              <a:rPr lang="en-US" dirty="0"/>
              <a:t>Can be up to 4-6 weeks initially</a:t>
            </a:r>
          </a:p>
          <a:p>
            <a:r>
              <a:rPr lang="en-US" dirty="0"/>
              <a:t>Surgery rarely needed, but successful</a:t>
            </a:r>
          </a:p>
          <a:p>
            <a:r>
              <a:rPr lang="en-US" dirty="0"/>
              <a:t>Therapy can improve most sprains</a:t>
            </a:r>
          </a:p>
          <a:p>
            <a:r>
              <a:rPr lang="en-US" dirty="0"/>
              <a:t>If not improving, back off/send back to me!</a:t>
            </a:r>
          </a:p>
          <a:p>
            <a:r>
              <a:rPr lang="en-US" dirty="0"/>
              <a:t>Watch out for other injuries	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Dr. O’Neill’s Daily Rules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Be nice to your feet</a:t>
            </a:r>
          </a:p>
          <a:p>
            <a:r>
              <a:rPr lang="en-US" dirty="0">
                <a:solidFill>
                  <a:srgbClr val="FFFF00"/>
                </a:solidFill>
              </a:rPr>
              <a:t>There’s no magic pill</a:t>
            </a:r>
          </a:p>
          <a:p>
            <a:r>
              <a:rPr lang="en-US" dirty="0">
                <a:solidFill>
                  <a:srgbClr val="FFFF00"/>
                </a:solidFill>
              </a:rPr>
              <a:t>If you’re </a:t>
            </a:r>
            <a:r>
              <a:rPr lang="en-US" dirty="0" err="1">
                <a:solidFill>
                  <a:srgbClr val="FFFF00"/>
                </a:solidFill>
              </a:rPr>
              <a:t>gonna</a:t>
            </a:r>
            <a:r>
              <a:rPr lang="en-US" dirty="0">
                <a:solidFill>
                  <a:srgbClr val="FFFF00"/>
                </a:solidFill>
              </a:rPr>
              <a:t> be dumb, you better be tough</a:t>
            </a:r>
          </a:p>
          <a:p>
            <a:r>
              <a:rPr lang="en-US" dirty="0">
                <a:solidFill>
                  <a:srgbClr val="FFFF00"/>
                </a:solidFill>
              </a:rPr>
              <a:t>Can’t fix stupid </a:t>
            </a:r>
          </a:p>
        </p:txBody>
      </p:sp>
      <p:pic>
        <p:nvPicPr>
          <p:cNvPr id="4" name="Picture 3" descr="IMG_01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2" b="20329"/>
          <a:stretch/>
        </p:blipFill>
        <p:spPr>
          <a:xfrm>
            <a:off x="5562600" y="5077999"/>
            <a:ext cx="3505200" cy="1703801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 bwMode="auto">
          <a:xfrm>
            <a:off x="4343400" y="4267200"/>
            <a:ext cx="609600" cy="457200"/>
          </a:xfrm>
          <a:prstGeom prst="smileyF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37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457200"/>
            <a:ext cx="75438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9600" dirty="0">
                <a:solidFill>
                  <a:srgbClr val="FFFF00"/>
                </a:solidFill>
              </a:rPr>
              <a:t>THANK YOU!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09801"/>
            <a:ext cx="5791200" cy="43433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Why See Me?</a:t>
            </a:r>
            <a:r>
              <a:rPr lang="en-US" dirty="0"/>
              <a:t>	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take care of my patients!</a:t>
            </a:r>
          </a:p>
          <a:p>
            <a:r>
              <a:rPr lang="en-US" dirty="0"/>
              <a:t>The only board certified Ortho foot/ankle in Sarasota</a:t>
            </a:r>
          </a:p>
          <a:p>
            <a:pPr lvl="1"/>
            <a:r>
              <a:rPr lang="en-US" dirty="0"/>
              <a:t>vs podiatrist/general ortho</a:t>
            </a:r>
          </a:p>
          <a:p>
            <a:pPr lvl="1"/>
            <a:r>
              <a:rPr lang="en-US" dirty="0"/>
              <a:t>95% Foot/Ankle</a:t>
            </a:r>
          </a:p>
          <a:p>
            <a:r>
              <a:rPr lang="en-US" dirty="0"/>
              <a:t>I see everything big and</a:t>
            </a:r>
          </a:p>
          <a:p>
            <a:pPr marL="457200" lvl="1" indent="0">
              <a:buNone/>
            </a:pPr>
            <a:r>
              <a:rPr lang="en-US" dirty="0"/>
              <a:t>small (except toenails)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8" name="Picture 5" descr="IMG_3655"/>
          <p:cNvPicPr>
            <a:picLocks noChangeAspect="1" noChangeArrowheads="1"/>
          </p:cNvPicPr>
          <p:nvPr/>
        </p:nvPicPr>
        <p:blipFill>
          <a:blip r:embed="rId3" cstate="print"/>
          <a:srcRect l="8710" t="14885" r="9262" b="4962"/>
          <a:stretch>
            <a:fillRect/>
          </a:stretch>
        </p:blipFill>
        <p:spPr bwMode="auto">
          <a:xfrm>
            <a:off x="6781800" y="37338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3467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543800" cy="143192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Kennedy-White Orthopaedic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6962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-Bill Kennedy – Joints</a:t>
            </a:r>
          </a:p>
          <a:p>
            <a:pPr marL="0" indent="0">
              <a:buNone/>
            </a:pPr>
            <a:r>
              <a:rPr lang="en-US" sz="1800" dirty="0"/>
              <a:t>-Ron White – Joints</a:t>
            </a:r>
          </a:p>
          <a:p>
            <a:pPr marL="0" indent="0">
              <a:buNone/>
            </a:pPr>
            <a:r>
              <a:rPr lang="en-US" sz="1800" dirty="0"/>
              <a:t>-Ash Patel – Spine</a:t>
            </a:r>
          </a:p>
          <a:p>
            <a:pPr marL="0" indent="0">
              <a:buNone/>
            </a:pPr>
            <a:r>
              <a:rPr lang="en-US" sz="1800" dirty="0"/>
              <a:t>-Chuck Rush – Joints/Sports</a:t>
            </a:r>
          </a:p>
          <a:p>
            <a:pPr marL="0" indent="0">
              <a:buNone/>
            </a:pPr>
            <a:r>
              <a:rPr lang="en-US" sz="1800" dirty="0"/>
              <a:t>-Gary Shapiro – Joints/Sports</a:t>
            </a:r>
          </a:p>
          <a:p>
            <a:pPr marL="0" indent="0">
              <a:buNone/>
            </a:pPr>
            <a:r>
              <a:rPr lang="en-US" sz="1800" dirty="0"/>
              <a:t>-David Klein – Upper Extremity</a:t>
            </a:r>
          </a:p>
          <a:p>
            <a:pPr marL="0" indent="0">
              <a:buNone/>
            </a:pPr>
            <a:r>
              <a:rPr lang="en-US" sz="1800" dirty="0"/>
              <a:t>-Mike </a:t>
            </a:r>
            <a:r>
              <a:rPr lang="en-US" sz="1800" dirty="0" err="1"/>
              <a:t>Feiertag</a:t>
            </a:r>
            <a:r>
              <a:rPr lang="en-US" sz="1800" dirty="0"/>
              <a:t> – Spine</a:t>
            </a:r>
          </a:p>
          <a:p>
            <a:pPr marL="0" indent="0">
              <a:buNone/>
            </a:pPr>
            <a:r>
              <a:rPr lang="en-US" sz="1800" dirty="0"/>
              <a:t>-Sean Dingle – Joints</a:t>
            </a:r>
          </a:p>
          <a:p>
            <a:pPr marL="0" indent="0">
              <a:buNone/>
            </a:pPr>
            <a:r>
              <a:rPr lang="en-US" sz="1800" dirty="0"/>
              <a:t>-Ed </a:t>
            </a:r>
            <a:r>
              <a:rPr lang="en-US" sz="1800" dirty="0" err="1"/>
              <a:t>Stolarski</a:t>
            </a:r>
            <a:r>
              <a:rPr lang="en-US" sz="1800" dirty="0"/>
              <a:t> – Joints</a:t>
            </a:r>
          </a:p>
          <a:p>
            <a:pPr marL="0" indent="0">
              <a:buNone/>
            </a:pPr>
            <a:r>
              <a:rPr lang="en-US" sz="1800" dirty="0"/>
              <a:t>-Lam Nguyen – Spine</a:t>
            </a:r>
          </a:p>
          <a:p>
            <a:pPr marL="0" indent="0">
              <a:buNone/>
            </a:pPr>
            <a:r>
              <a:rPr lang="en-US" sz="1800" dirty="0"/>
              <a:t>-Mike </a:t>
            </a:r>
            <a:r>
              <a:rPr lang="en-US" sz="1800" dirty="0" err="1"/>
              <a:t>Moustoukas</a:t>
            </a:r>
            <a:r>
              <a:rPr lang="en-US" sz="1800" dirty="0"/>
              <a:t> – Upper Extremity</a:t>
            </a:r>
          </a:p>
          <a:p>
            <a:pPr marL="0" indent="0">
              <a:buNone/>
            </a:pPr>
            <a:r>
              <a:rPr lang="en-US" sz="1800" dirty="0"/>
              <a:t>-Daryl Miller – Sports/General</a:t>
            </a:r>
          </a:p>
          <a:p>
            <a:pPr marL="0" indent="0">
              <a:buNone/>
            </a:pPr>
            <a:r>
              <a:rPr lang="en-US" sz="1800" dirty="0"/>
              <a:t>-Erik Herman – PMR/EMG/Non-surgical </a:t>
            </a:r>
            <a:r>
              <a:rPr lang="en-US" sz="1800" dirty="0" err="1"/>
              <a:t>mgmt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-Don </a:t>
            </a:r>
            <a:r>
              <a:rPr lang="en-US" sz="1800" dirty="0" err="1"/>
              <a:t>Erb</a:t>
            </a:r>
            <a:r>
              <a:rPr lang="en-US" sz="1800" dirty="0"/>
              <a:t> – Pain Management</a:t>
            </a:r>
          </a:p>
          <a:p>
            <a:pPr marL="0" indent="0">
              <a:buNone/>
            </a:pPr>
            <a:r>
              <a:rPr lang="en-US" sz="1800" dirty="0"/>
              <a:t>-Paul </a:t>
            </a:r>
            <a:r>
              <a:rPr lang="en-US" sz="1800" dirty="0" err="1"/>
              <a:t>Satia</a:t>
            </a:r>
            <a:r>
              <a:rPr lang="en-US" sz="1800" dirty="0"/>
              <a:t> – Pain Management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4358640" cy="20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3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Ankle Sprains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</a:t>
            </a:r>
          </a:p>
          <a:p>
            <a:pPr lvl="1"/>
            <a:r>
              <a:rPr lang="en-US" dirty="0"/>
              <a:t>Most common athletic injury</a:t>
            </a:r>
          </a:p>
          <a:p>
            <a:pPr lvl="2"/>
            <a:r>
              <a:rPr lang="en-US" dirty="0"/>
              <a:t>Basketball, soccer</a:t>
            </a:r>
          </a:p>
          <a:p>
            <a:pPr lvl="1"/>
            <a:r>
              <a:rPr lang="en-US" dirty="0"/>
              <a:t>Can occur in all ages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IMG_0033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19100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2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What’s a </a:t>
            </a:r>
            <a:r>
              <a:rPr lang="en-US" dirty="0" err="1">
                <a:solidFill>
                  <a:srgbClr val="FFFF00"/>
                </a:solidFill>
              </a:rPr>
              <a:t>Sprainf</a:t>
            </a:r>
            <a:r>
              <a:rPr lang="en-US" dirty="0">
                <a:solidFill>
                  <a:srgbClr val="FFFF00"/>
                </a:solidFill>
              </a:rPr>
              <a:t>? 	</a:t>
            </a: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433" t="16763" r="16763" b="13873"/>
          <a:stretch>
            <a:fillRect/>
          </a:stretch>
        </p:blipFill>
        <p:spPr bwMode="auto">
          <a:xfrm>
            <a:off x="3833974" y="2248444"/>
            <a:ext cx="4700426" cy="422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9"/>
          <p:cNvSpPr>
            <a:spLocks/>
          </p:cNvSpPr>
          <p:nvPr/>
        </p:nvSpPr>
        <p:spPr bwMode="auto">
          <a:xfrm>
            <a:off x="4495800" y="4648200"/>
            <a:ext cx="2286000" cy="698500"/>
          </a:xfrm>
          <a:custGeom>
            <a:avLst/>
            <a:gdLst>
              <a:gd name="T0" fmla="*/ 0 w 1440"/>
              <a:gd name="T1" fmla="*/ 76200 h 440"/>
              <a:gd name="T2" fmla="*/ 1066800 w 1440"/>
              <a:gd name="T3" fmla="*/ 685800 h 440"/>
              <a:gd name="T4" fmla="*/ 2286000 w 1440"/>
              <a:gd name="T5" fmla="*/ 0 h 440"/>
              <a:gd name="T6" fmla="*/ 0 60000 65536"/>
              <a:gd name="T7" fmla="*/ 0 60000 65536"/>
              <a:gd name="T8" fmla="*/ 0 60000 65536"/>
              <a:gd name="T9" fmla="*/ 0 w 1440"/>
              <a:gd name="T10" fmla="*/ 0 h 440"/>
              <a:gd name="T11" fmla="*/ 1440 w 1440"/>
              <a:gd name="T12" fmla="*/ 440 h 4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440">
                <a:moveTo>
                  <a:pt x="0" y="48"/>
                </a:moveTo>
                <a:cubicBezTo>
                  <a:pt x="216" y="244"/>
                  <a:pt x="432" y="440"/>
                  <a:pt x="672" y="432"/>
                </a:cubicBezTo>
                <a:cubicBezTo>
                  <a:pt x="912" y="424"/>
                  <a:pt x="1312" y="72"/>
                  <a:pt x="144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V="1">
            <a:off x="6553200" y="4572000"/>
            <a:ext cx="304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28918" y="3124200"/>
            <a:ext cx="20952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Mechanism=</a:t>
            </a:r>
          </a:p>
          <a:p>
            <a:r>
              <a:rPr lang="en-US" sz="2400" dirty="0"/>
              <a:t>Traumatic Inversion or Twist/Ankle “rolls” during  plantarflexion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3469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1:29, 2:17, 3:27, 4:00, 4:30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Stephen Curry's Many Ankle Injuries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59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00" y="19812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65145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What’s Injured?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2965" t="28781" r="17093" b="23929"/>
          <a:stretch/>
        </p:blipFill>
        <p:spPr bwMode="auto">
          <a:xfrm>
            <a:off x="4976647" y="4343400"/>
            <a:ext cx="412005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natomy Graphic"/>
          <p:cNvPicPr>
            <a:picLocks noChangeAspect="1" noChangeArrowheads="1"/>
          </p:cNvPicPr>
          <p:nvPr/>
        </p:nvPicPr>
        <p:blipFill rotWithShape="1">
          <a:blip r:embed="rId3"/>
          <a:srcRect l="1399" t="6460" r="11888" b="11705"/>
          <a:stretch/>
        </p:blipFill>
        <p:spPr bwMode="auto">
          <a:xfrm>
            <a:off x="914400" y="1889125"/>
            <a:ext cx="4724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124200" y="2743200"/>
            <a:ext cx="609600" cy="762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514600" y="3021051"/>
            <a:ext cx="609600" cy="762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248400" y="5181600"/>
            <a:ext cx="609600" cy="762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5638800" y="5486400"/>
            <a:ext cx="609600" cy="762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657600" y="1994210"/>
            <a:ext cx="1447800" cy="762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762000" y="2514600"/>
            <a:ext cx="1371600" cy="762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81800" y="45836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ATFL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6477000" y="4953000"/>
            <a:ext cx="8382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876800" y="5943600"/>
            <a:ext cx="11430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810000" y="63362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CFL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19439" y="2457837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Lateral Ankle Ligaments - </a:t>
            </a:r>
          </a:p>
          <a:p>
            <a:r>
              <a:rPr lang="en-US" sz="2400" dirty="0"/>
              <a:t>ATFL and CFL</a:t>
            </a:r>
          </a:p>
        </p:txBody>
      </p:sp>
    </p:spTree>
    <p:extLst>
      <p:ext uri="{BB962C8B-B14F-4D97-AF65-F5344CB8AC3E}">
        <p14:creationId xmlns:p14="http://schemas.microsoft.com/office/powerpoint/2010/main" val="139041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44" y="3516672"/>
            <a:ext cx="4808893" cy="334132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t="6944" r="8470" b="4167"/>
          <a:stretch/>
        </p:blipFill>
        <p:spPr>
          <a:xfrm>
            <a:off x="76200" y="76200"/>
            <a:ext cx="4471981" cy="3765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248438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Lateral Ankle Sprain</a:t>
            </a:r>
            <a:r>
              <a:rPr lang="en-US" sz="2800" dirty="0"/>
              <a:t>=common, ATFL/CFL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1943100" y="1600200"/>
            <a:ext cx="266700" cy="24704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1600200" y="1790960"/>
            <a:ext cx="266700" cy="24704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562600" y="2133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Ankle Sprain = rare, ankle ligament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1866900" y="1135323"/>
            <a:ext cx="3848100" cy="115067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228600" y="4070688"/>
            <a:ext cx="3276600" cy="194911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70424"/>
      </p:ext>
    </p:extLst>
  </p:cSld>
  <p:clrMapOvr>
    <a:masterClrMapping/>
  </p:clrMapOvr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6678</TotalTime>
  <Words>697</Words>
  <Application>Microsoft Office PowerPoint</Application>
  <PresentationFormat>On-screen Show (4:3)</PresentationFormat>
  <Paragraphs>206</Paragraphs>
  <Slides>28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Tahoma</vt:lpstr>
      <vt:lpstr>Wingdings</vt:lpstr>
      <vt:lpstr>Shimmer</vt:lpstr>
      <vt:lpstr>Acrobat Document</vt:lpstr>
      <vt:lpstr>Ankle Sprains</vt:lpstr>
      <vt:lpstr>My Background</vt:lpstr>
      <vt:lpstr>Why See Me? </vt:lpstr>
      <vt:lpstr>Kennedy-White Orthopaedic Center</vt:lpstr>
      <vt:lpstr>Ankle Sprains</vt:lpstr>
      <vt:lpstr>What’s a Sprainf?  </vt:lpstr>
      <vt:lpstr>1:29, 2:17, 3:27, 4:00, 4:30 </vt:lpstr>
      <vt:lpstr>What’s Injured?</vt:lpstr>
      <vt:lpstr>PowerPoint Presentation</vt:lpstr>
      <vt:lpstr>Clinical Findings</vt:lpstr>
      <vt:lpstr>Imaging</vt:lpstr>
      <vt:lpstr>PowerPoint Presentation</vt:lpstr>
      <vt:lpstr>Treatment Goals</vt:lpstr>
      <vt:lpstr>Treatment – Non-Op</vt:lpstr>
      <vt:lpstr>Treatment – Non-Op</vt:lpstr>
      <vt:lpstr>Surgery?</vt:lpstr>
      <vt:lpstr>Treatment - Surgery</vt:lpstr>
      <vt:lpstr>Surgery </vt:lpstr>
      <vt:lpstr>Associated Injuries?</vt:lpstr>
      <vt:lpstr>Associated Injuries</vt:lpstr>
      <vt:lpstr>Associated Injuries</vt:lpstr>
      <vt:lpstr>Associated Injuries</vt:lpstr>
      <vt:lpstr>Associated Injuries</vt:lpstr>
      <vt:lpstr>Associated Injuries</vt:lpstr>
      <vt:lpstr>Associated Problems</vt:lpstr>
      <vt:lpstr>Important Points to Remember</vt:lpstr>
      <vt:lpstr>Dr. O’Neill’s Daily Rules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orthres</dc:creator>
  <cp:lastModifiedBy>April Mason</cp:lastModifiedBy>
  <cp:revision>168</cp:revision>
  <dcterms:created xsi:type="dcterms:W3CDTF">2008-10-27T03:10:24Z</dcterms:created>
  <dcterms:modified xsi:type="dcterms:W3CDTF">2018-08-28T20:14:21Z</dcterms:modified>
</cp:coreProperties>
</file>