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401" r:id="rId3"/>
    <p:sldId id="353" r:id="rId4"/>
    <p:sldId id="310" r:id="rId5"/>
    <p:sldId id="373" r:id="rId6"/>
    <p:sldId id="402" r:id="rId7"/>
    <p:sldId id="376" r:id="rId8"/>
    <p:sldId id="375" r:id="rId9"/>
    <p:sldId id="379" r:id="rId10"/>
    <p:sldId id="371" r:id="rId11"/>
    <p:sldId id="372" r:id="rId12"/>
    <p:sldId id="378" r:id="rId13"/>
    <p:sldId id="377" r:id="rId14"/>
    <p:sldId id="398" r:id="rId15"/>
    <p:sldId id="384" r:id="rId16"/>
    <p:sldId id="380" r:id="rId17"/>
    <p:sldId id="374" r:id="rId18"/>
    <p:sldId id="381" r:id="rId19"/>
    <p:sldId id="383" r:id="rId20"/>
    <p:sldId id="382" r:id="rId21"/>
    <p:sldId id="385" r:id="rId22"/>
    <p:sldId id="396" r:id="rId23"/>
    <p:sldId id="386" r:id="rId24"/>
    <p:sldId id="387" r:id="rId25"/>
    <p:sldId id="389" r:id="rId26"/>
    <p:sldId id="390" r:id="rId27"/>
    <p:sldId id="392" r:id="rId28"/>
    <p:sldId id="391" r:id="rId29"/>
    <p:sldId id="388" r:id="rId30"/>
    <p:sldId id="394" r:id="rId31"/>
    <p:sldId id="393" r:id="rId32"/>
    <p:sldId id="395" r:id="rId33"/>
    <p:sldId id="397" r:id="rId34"/>
    <p:sldId id="39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3784" autoAdjust="0"/>
  </p:normalViewPr>
  <p:slideViewPr>
    <p:cSldViewPr snapToGrid="0">
      <p:cViewPr varScale="1">
        <p:scale>
          <a:sx n="84" d="100"/>
          <a:sy n="84" d="100"/>
        </p:scale>
        <p:origin x="16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63ABB-1E16-4B82-B0DE-44D90874709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98559-6A77-4D89-BFCC-6ADD3707E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19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also a PT</a:t>
            </a:r>
          </a:p>
          <a:p>
            <a:r>
              <a:rPr lang="en-US" dirty="0"/>
              <a:t>Acknowledge therapists and their good 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0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MAYO study</a:t>
            </a:r>
          </a:p>
          <a:p>
            <a:r>
              <a:rPr lang="en-US" dirty="0"/>
              <a:t>Mayo wrist score improved 48 </a:t>
            </a:r>
            <a:r>
              <a:rPr lang="en-US" dirty="0">
                <a:sym typeface="Wingdings" panose="05000000000000000000" pitchFamily="2" charset="2"/>
              </a:rPr>
              <a:t> 77</a:t>
            </a:r>
            <a:endParaRPr lang="en-US" dirty="0"/>
          </a:p>
          <a:p>
            <a:r>
              <a:rPr lang="en-US" dirty="0"/>
              <a:t>Primary outcome was need for revision surgery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0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study, ? technique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27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Curtis Hand Center Baltimore retro case series</a:t>
            </a:r>
          </a:p>
          <a:p>
            <a:r>
              <a:rPr lang="en-US" dirty="0"/>
              <a:t>ASSH presentation 2017</a:t>
            </a:r>
          </a:p>
          <a:p>
            <a:r>
              <a:rPr lang="en-US" dirty="0"/>
              <a:t>Branches PCBMN, DRSN, LABC</a:t>
            </a:r>
          </a:p>
          <a:p>
            <a:r>
              <a:rPr lang="en-US" dirty="0"/>
              <a:t>Light </a:t>
            </a:r>
            <a:r>
              <a:rPr lang="en-US" dirty="0" err="1"/>
              <a:t>activites</a:t>
            </a:r>
            <a:r>
              <a:rPr lang="en-US" dirty="0"/>
              <a:t> @ 1wk, no restrictions @ 6 </a:t>
            </a:r>
            <a:r>
              <a:rPr lang="en-US" dirty="0" err="1"/>
              <a:t>wks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603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51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TRACK RECORD GOOD SUCCESS</a:t>
            </a:r>
          </a:p>
          <a:p>
            <a:r>
              <a:rPr lang="en-US" dirty="0"/>
              <a:t>ULNAR IMPINGEMENT</a:t>
            </a:r>
          </a:p>
          <a:p>
            <a:r>
              <a:rPr lang="en-US" dirty="0"/>
              <a:t>OSSIFICATION PSEUDOARTHROSIS</a:t>
            </a:r>
          </a:p>
          <a:p>
            <a:r>
              <a:rPr lang="en-US" dirty="0"/>
              <a:t>EXTENSOR TENDON RUPTURE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530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405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PIN – dorsal RC, intercarpal, 2-4 CMC</a:t>
            </a:r>
          </a:p>
          <a:p>
            <a:r>
              <a:rPr lang="en-US" dirty="0"/>
              <a:t>DRSN – RC, 1</a:t>
            </a:r>
            <a:r>
              <a:rPr lang="en-US" baseline="30000" dirty="0"/>
              <a:t>st</a:t>
            </a:r>
            <a:r>
              <a:rPr lang="en-US" dirty="0"/>
              <a:t> CMC</a:t>
            </a:r>
          </a:p>
          <a:p>
            <a:r>
              <a:rPr lang="en-US" dirty="0"/>
              <a:t>Articular branch 1</a:t>
            </a:r>
            <a:r>
              <a:rPr lang="en-US" baseline="30000" dirty="0"/>
              <a:t>st</a:t>
            </a:r>
            <a:r>
              <a:rPr lang="en-US" dirty="0"/>
              <a:t> IO space – 1-2 CMC</a:t>
            </a:r>
          </a:p>
          <a:p>
            <a:r>
              <a:rPr lang="en-US" dirty="0"/>
              <a:t>DUCN – UC, 4-5 CMC</a:t>
            </a:r>
          </a:p>
          <a:p>
            <a:r>
              <a:rPr lang="en-US" dirty="0"/>
              <a:t>Deep ulnar perforators – 2-5 CMC, intercarpal</a:t>
            </a:r>
          </a:p>
          <a:p>
            <a:r>
              <a:rPr lang="en-US" dirty="0"/>
              <a:t>AIN – volar RC &amp; volar DRUJ</a:t>
            </a:r>
          </a:p>
          <a:p>
            <a:r>
              <a:rPr lang="en-US" dirty="0"/>
              <a:t>PCBMN – 1</a:t>
            </a:r>
            <a:r>
              <a:rPr lang="en-US" baseline="30000" dirty="0"/>
              <a:t>st</a:t>
            </a:r>
            <a:r>
              <a:rPr lang="en-US" dirty="0"/>
              <a:t> CMC</a:t>
            </a:r>
          </a:p>
          <a:p>
            <a:r>
              <a:rPr lang="en-US" dirty="0"/>
              <a:t>LABC – RC, 1</a:t>
            </a:r>
            <a:r>
              <a:rPr lang="en-US" baseline="30000" dirty="0"/>
              <a:t>st</a:t>
            </a:r>
            <a:r>
              <a:rPr lang="en-US" dirty="0"/>
              <a:t> CMC</a:t>
            </a:r>
          </a:p>
          <a:p>
            <a:r>
              <a:rPr lang="en-US" dirty="0"/>
              <a:t>MABC - UC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05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74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08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DEVELOPMENT OF CHARCOT JOINTS IN LIT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012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Switzerland</a:t>
            </a:r>
          </a:p>
          <a:p>
            <a:r>
              <a:rPr lang="en-US" dirty="0"/>
              <a:t>TOTAL denervation</a:t>
            </a:r>
          </a:p>
          <a:p>
            <a:r>
              <a:rPr lang="en-US" dirty="0"/>
              <a:t>Age 45 </a:t>
            </a:r>
            <a:r>
              <a:rPr lang="en-US" dirty="0" err="1"/>
              <a:t>yo</a:t>
            </a:r>
            <a:r>
              <a:rPr lang="en-US" dirty="0"/>
              <a:t> @ surgery, 55 </a:t>
            </a:r>
            <a:r>
              <a:rPr lang="en-US" dirty="0" err="1"/>
              <a:t>yo</a:t>
            </a:r>
            <a:r>
              <a:rPr lang="en-US" dirty="0"/>
              <a:t> @ f/u</a:t>
            </a:r>
          </a:p>
          <a:p>
            <a:r>
              <a:rPr lang="en-US" dirty="0"/>
              <a:t>61/70 </a:t>
            </a:r>
            <a:r>
              <a:rPr lang="en-US" dirty="0" err="1"/>
              <a:t>pt</a:t>
            </a:r>
            <a:r>
              <a:rPr lang="en-US" dirty="0"/>
              <a:t> returned to occupation</a:t>
            </a:r>
          </a:p>
          <a:p>
            <a:r>
              <a:rPr lang="en-US" dirty="0"/>
              <a:t>Best result SLAC</a:t>
            </a:r>
          </a:p>
          <a:p>
            <a:r>
              <a:rPr lang="en-US" dirty="0"/>
              <a:t>Worst results old DR FX</a:t>
            </a:r>
          </a:p>
          <a:p>
            <a:r>
              <a:rPr lang="en-US" dirty="0"/>
              <a:t>Results did deteriorate over time in successful pts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98559-6A77-4D89-BFCC-6ADD3707E8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2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53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0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8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2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2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9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23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7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7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2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910F7-F9A6-4C73-A767-2EE271DBA5B4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F4AEB-8EF9-403A-B9CD-C08A7B04D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6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Denervation: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When, Why, and How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7481"/>
            <a:ext cx="9144000" cy="2246312"/>
          </a:xfrm>
        </p:spPr>
        <p:txBody>
          <a:bodyPr>
            <a:normAutofit fontScale="47500" lnSpcReduction="20000"/>
          </a:bodyPr>
          <a:lstStyle/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Chan, MD, PT</a:t>
            </a:r>
          </a:p>
          <a:p>
            <a:endParaRPr lang="en-US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Suncoast </a:t>
            </a:r>
            <a:r>
              <a:rPr lang="en-US" sz="6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Surgery &amp; Sports Medicine</a:t>
            </a: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Venice, FL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8EE836-32EC-4E3C-879A-02D3EB077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670" y="1678669"/>
            <a:ext cx="8746330" cy="203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3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KIENBOCK’S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9F377A-661E-463C-ABDC-1DAF91F38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3" t="7704" r="7558" b="9272"/>
          <a:stretch/>
        </p:blipFill>
        <p:spPr>
          <a:xfrm>
            <a:off x="3952326" y="1825625"/>
            <a:ext cx="428734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43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PREISER’S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06A7C-0A3A-414A-9E35-EDADFE8D1F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26756-52B8-44DA-9D21-CDB61B1C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015" y="1785144"/>
            <a:ext cx="4421969" cy="43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77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ARTHROPLASTY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488A6A-48C5-41F8-8F77-8316BB6FC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1944" y="1533525"/>
            <a:ext cx="3771900" cy="4959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2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DARRACH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066667D-0EAC-44D2-8617-5E2E705855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039144"/>
            <a:ext cx="3810000" cy="39243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613DCD7-0CCE-42A3-BED6-2886ED1D0F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94484" y="1825625"/>
            <a:ext cx="3737031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9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SAUVE-KAPANDJI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859C8-1A6B-417F-BC60-65BABFFFB0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18" y="1825625"/>
            <a:ext cx="358602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67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THUMC CMC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A2BCCF0-E95F-4A3B-8A89-3020F548AF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5463" y="1825625"/>
            <a:ext cx="378707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7131EC6-3BCF-45C5-A9FD-9A453EE3AF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830406" y="1825625"/>
            <a:ext cx="38651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45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PERIOPERATIVE MORBIDITY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PROLONGED RECOVERY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921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DENERVATION -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AVOID (OR DELAY) DEFINITIVE SALVAGE OPERATIONS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58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DENERVATION -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DECREASE PAIN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MINIMIZE MORBIDITY &amp; COMPLICATIONS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MAINTAIN MOTION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EXPEDITE RECOVERY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1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DENERVATION – HOW?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928543-B065-4F41-8193-B32DFC76C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6956" y="1825625"/>
            <a:ext cx="765808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41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Wrist Denervation: </a:t>
            </a:r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When, Why, and How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7481"/>
            <a:ext cx="9144000" cy="2246312"/>
          </a:xfrm>
        </p:spPr>
        <p:txBody>
          <a:bodyPr>
            <a:normAutofit fontScale="47500" lnSpcReduction="20000"/>
          </a:bodyPr>
          <a:lstStyle/>
          <a:p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8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Chan, MD, PT</a:t>
            </a:r>
          </a:p>
          <a:p>
            <a:endParaRPr lang="en-US" sz="6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Suncoast </a:t>
            </a:r>
            <a:r>
              <a:rPr lang="en-US" sz="6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Orthopaedic</a:t>
            </a:r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Surgery &amp; Sports Medicine</a:t>
            </a:r>
          </a:p>
          <a:p>
            <a:r>
              <a:rPr lang="en-US" sz="6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Venice, FL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0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DESCRIPTION 1959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ALBRECHT WILHELM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DENERVATION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E683BF-1F29-45D0-AC96-6641FEA176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17323"/>
            <a:ext cx="5181600" cy="3010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54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CONTINENTAL DIVIDE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DENERVATION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EUROPE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DENERVATION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USA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31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8201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dorsal 3 cm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inicision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 – floor 4</a:t>
            </a: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compartment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Incise IOM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 -  between IOM &amp; pronator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F098CEF2-041A-4368-B17F-0F7DC157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3622"/>
            <a:ext cx="5729204" cy="325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67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POSTERIOR INTEROSSEOUS NERVE</a:t>
            </a:r>
          </a:p>
        </p:txBody>
      </p:sp>
      <p:pic>
        <p:nvPicPr>
          <p:cNvPr id="6" name="Content Placeholder 5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BACA7D04-6C54-4CB5-848D-4FDF219A6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95" y="1775619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7" name="Picture 6" descr="A picture containing indoor, sitting&#10;&#10;Description generated with high confidence">
            <a:extLst>
              <a:ext uri="{FF2B5EF4-FFF2-40B4-BE49-F238E27FC236}">
                <a16:creationId xmlns:a16="http://schemas.microsoft.com/office/drawing/2014/main" id="{06DEBBD7-3535-410D-AD8D-C4402C07F1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1" t="35191" r="30145" b="35745"/>
          <a:stretch/>
        </p:blipFill>
        <p:spPr>
          <a:xfrm>
            <a:off x="6096000" y="2000357"/>
            <a:ext cx="5505067" cy="390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23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 INTEROSSEOUS NERVE</a:t>
            </a:r>
          </a:p>
        </p:txBody>
      </p:sp>
      <p:pic>
        <p:nvPicPr>
          <p:cNvPr id="6" name="Content Placeholder 5" descr="A picture containing indoor, laying&#10;&#10;Description generated with very high confidence">
            <a:extLst>
              <a:ext uri="{FF2B5EF4-FFF2-40B4-BE49-F238E27FC236}">
                <a16:creationId xmlns:a16="http://schemas.microsoft.com/office/drawing/2014/main" id="{1F5C2F0B-4E70-4C7C-9FBA-AB79F2F77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28" y="1769267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8" name="Picture 7" descr="A picture containing indoor, laying&#10;&#10;Description generated with very high confidence">
            <a:extLst>
              <a:ext uri="{FF2B5EF4-FFF2-40B4-BE49-F238E27FC236}">
                <a16:creationId xmlns:a16="http://schemas.microsoft.com/office/drawing/2014/main" id="{60A364BE-97E9-4BA5-9091-B74FC3CF78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30016" r="30405" b="20890"/>
          <a:stretch/>
        </p:blipFill>
        <p:spPr>
          <a:xfrm>
            <a:off x="6996112" y="1550969"/>
            <a:ext cx="4121944" cy="47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504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LABC &amp; DRSN PERFORATORS</a:t>
            </a:r>
          </a:p>
        </p:txBody>
      </p:sp>
      <p:pic>
        <p:nvPicPr>
          <p:cNvPr id="6" name="Content Placeholder 5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6744A428-46E2-457B-A029-3950F7302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5" y="1834432"/>
            <a:ext cx="580178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9" name="Picture 8" descr="A picture containing person, indoor, man&#10;&#10;Description generated with very high confidence">
            <a:extLst>
              <a:ext uri="{FF2B5EF4-FFF2-40B4-BE49-F238E27FC236}">
                <a16:creationId xmlns:a16="http://schemas.microsoft.com/office/drawing/2014/main" id="{00BF3161-9655-4CE9-85C8-87C131F44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2" t="34237" r="30876" b="24193"/>
          <a:stretch/>
        </p:blipFill>
        <p:spPr>
          <a:xfrm>
            <a:off x="6854297" y="2055813"/>
            <a:ext cx="4280428" cy="39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SAFE?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63CEF5-9A9A-4242-8D47-5D67B9AEA6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71455" y="1662766"/>
            <a:ext cx="6649089" cy="2416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1EB4E9-B1BF-4EDB-B240-9131446D8B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2794625" y="4328294"/>
            <a:ext cx="6649088" cy="22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60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TOTAL DENERVATION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follow-up evaluation of denervation of the wrist. Schweizer et al. JHS 2006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 = 71, avg age 45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10 year 67% good results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69% would do again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14% second surgery (5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6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61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PARTIAL DENERVATION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Buying time: long-term results of wrist denervation and time to repeat surgery. Berger et al. Hand 2018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20 year retrospective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n=100, age = 54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6.75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avg f/u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69% avoided secondary surgery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31% revision surgery @ avg 26 months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58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 CMC 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 CMC joint denervation for primary OA: prospective study 31 thumbs.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Giesen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Hand Surgery &amp; Rehabilitation June 2017.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year improvement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pain reduction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key pinch strength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failures – Stage IV OA in 4/6 failed pts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9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ZIP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ZILCH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NADA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6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THUMB CMC OA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 thumb CMC joint denervation for painful arthritis: clinical outcomes and cadaveric study.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Lifchez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Journal of Hand Surgery 2018.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n=12, 15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f/u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7/12 Eaton grade III or IV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11/12 complete or near complete resolution of pain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56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MONTHS, n = 6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#1 – 73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yoF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Preiser’s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(golfing at 3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#2 – 77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SLAC 3 (aerodyne trainer &amp; bicycling @ 2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#3 – 72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Kienbocks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Stage 4 (golfing @ 2.5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#4 – 58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yoF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SLAC 2 (pain relief 1</a:t>
            </a: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postop, moved out FL)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#5 – 64yoM SLAC 3 (excellent 1</a:t>
            </a:r>
            <a:r>
              <a:rPr lang="en-US" baseline="30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postop, did not f/u)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#6 – 71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DRUJ &amp; RC </a:t>
            </a:r>
            <a:r>
              <a:rPr lang="en-US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PsGout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(pain better 40% @ 2mo)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02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 RETURN TO FULL FUNCTION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PROGRAM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EXACERBATION MITIGATION &amp; PREVENTION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20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869" y="1185862"/>
            <a:ext cx="3007519" cy="4755357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THANK YOU</a:t>
            </a:r>
            <a:endParaRPr lang="en-US" sz="44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28457748-7A4D-47FB-BDA6-3A0AC1A29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723" cy="68667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35648-5C74-4956-B214-B7163AD5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5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INDICATIONS FOR DENERVATION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SURGICAL TECHNIQUES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37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WRIST ARTHRITIS (RC, MC, DRUJ, CMC)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POSTTRAUMATIC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SLAC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SNAC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DEGENERATIVE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OA, RA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6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INDICATIONS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AVASCULAR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PREISER’S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KIENBOCK’S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DYNAMIC INSTABILITY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CONTROVERSIAL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CONSENSUS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ANYTHING REQUIRING ARTHRODESIS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00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SCAPHOIDECTOMY &amp; PARTIAL INTERCARPAL ARTHRODESIS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0FBBDB5-F43A-4B5A-83F8-F70B943D27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06958" y="1825625"/>
            <a:ext cx="4444084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2A82455-0C5C-4AD9-986D-47F3CB8B56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17607" y="1825625"/>
            <a:ext cx="349078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ROW CARPECTOMY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49A990-A2AF-489A-BB74-E7D61E450EE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9316" y="1825625"/>
            <a:ext cx="4159367" cy="4351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E7FC3B-96F3-4F81-BBCA-B7D0C80C83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27277" y="1825625"/>
            <a:ext cx="3471446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87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WRIST ARTHRODESIS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BBE6F2-7A56-4B77-897F-EF4B11F53B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65799" y="1825625"/>
            <a:ext cx="4126402" cy="4351338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DE7DF1-16F8-4A64-A832-5F8C6E5CC0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57242" y="1825625"/>
            <a:ext cx="2811515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991590" cy="7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43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17989</TotalTime>
  <Words>454</Words>
  <Application>Microsoft Office PowerPoint</Application>
  <PresentationFormat>Widescreen</PresentationFormat>
  <Paragraphs>196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Wingdings</vt:lpstr>
      <vt:lpstr>Office Theme</vt:lpstr>
      <vt:lpstr>Wrist Denervation:  When, Why, and How</vt:lpstr>
      <vt:lpstr>Wrist Denervation:  When, Why, and How</vt:lpstr>
      <vt:lpstr>FINANCIAL DISCLOSURES</vt:lpstr>
      <vt:lpstr>DISCUSSION GOALS</vt:lpstr>
      <vt:lpstr>WHEN?</vt:lpstr>
      <vt:lpstr>WHEN?</vt:lpstr>
      <vt:lpstr> SCAPHOIDECTOMY &amp; PARTIAL INTERCARPAL ARTHRODESIS</vt:lpstr>
      <vt:lpstr>PROXIMAL ROW CARPECTOMY</vt:lpstr>
      <vt:lpstr>TOTAL WRIST ARTHRODESIS</vt:lpstr>
      <vt:lpstr>KIENBOCK’S DISEASE</vt:lpstr>
      <vt:lpstr>PREISER’S DISEASE</vt:lpstr>
      <vt:lpstr>WRIST ARTHROPLASTY</vt:lpstr>
      <vt:lpstr>DARRACH</vt:lpstr>
      <vt:lpstr>SAUVE-KAPANDJI</vt:lpstr>
      <vt:lpstr>THUMC CMC</vt:lpstr>
      <vt:lpstr>COMMONALITY</vt:lpstr>
      <vt:lpstr>DENERVATION - WHY?</vt:lpstr>
      <vt:lpstr>DENERVATION - WHY?</vt:lpstr>
      <vt:lpstr>DENERVATION – HOW?</vt:lpstr>
      <vt:lpstr>COMPLETE</vt:lpstr>
      <vt:lpstr>CONTINENTAL DIVIDE</vt:lpstr>
      <vt:lpstr>PARTIAL</vt:lpstr>
      <vt:lpstr>POSTERIOR INTEROSSEOUS NERVE</vt:lpstr>
      <vt:lpstr>ANTERIOR INTEROSSEOUS NERVE</vt:lpstr>
      <vt:lpstr>LABC &amp; DRSN PERFORATORS</vt:lpstr>
      <vt:lpstr>IS IT SAFE?</vt:lpstr>
      <vt:lpstr>RESULTS TOTAL DENERVATION</vt:lpstr>
      <vt:lpstr>RESULTS PARTIAL DENERVATION</vt:lpstr>
      <vt:lpstr>THUMB CMC OA</vt:lpstr>
      <vt:lpstr>THUMB CMC OA</vt:lpstr>
      <vt:lpstr>PERSONAL RESULTS</vt:lpstr>
      <vt:lpstr>THERAPY CONSIDERATIONS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Distal Radius Fractures: Post Op Rehab Goals</dc:title>
  <dc:creator>David Chan</dc:creator>
  <cp:lastModifiedBy>April Mason</cp:lastModifiedBy>
  <cp:revision>172</cp:revision>
  <dcterms:created xsi:type="dcterms:W3CDTF">2016-08-20T16:07:46Z</dcterms:created>
  <dcterms:modified xsi:type="dcterms:W3CDTF">2018-08-28T20:09:38Z</dcterms:modified>
</cp:coreProperties>
</file>