
<file path=[Content_Types].xml><?xml version="1.0" encoding="utf-8"?>
<Types xmlns="http://schemas.openxmlformats.org/package/2006/content-types">
  <Default Extension="bin" ContentType="application/vnd.openxmlformats-officedocument.oleObject"/>
  <Default Extension="jpeg" ContentType="image/jpeg"/>
  <Default Extension="m4v" ContentType="video/mp4"/>
  <Default Extension="mov" ContentType="video/quicktime"/>
  <Default Extension="mp4" ContentType="video/mp4"/>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tags/tag6.xml" ContentType="application/vnd.openxmlformats-officedocument.presentationml.tags+xml"/>
  <Override PartName="/ppt/notesSlides/notesSlide9.xml" ContentType="application/vnd.openxmlformats-officedocument.presentationml.notesSlide+xml"/>
  <Override PartName="/ppt/tags/tag7.xml" ContentType="application/vnd.openxmlformats-officedocument.presentationml.tags+xml"/>
  <Override PartName="/ppt/notesSlides/notesSlide10.xml" ContentType="application/vnd.openxmlformats-officedocument.presentationml.notesSlide+xml"/>
  <Override PartName="/ppt/tags/tag8.xml" ContentType="application/vnd.openxmlformats-officedocument.presentationml.tags+xml"/>
  <Override PartName="/ppt/notesSlides/notesSlide11.xml" ContentType="application/vnd.openxmlformats-officedocument.presentationml.notesSlide+xml"/>
  <Override PartName="/ppt/tags/tag9.xml" ContentType="application/vnd.openxmlformats-officedocument.presentationml.tags+xml"/>
  <Override PartName="/ppt/notesSlides/notesSlide12.xml" ContentType="application/vnd.openxmlformats-officedocument.presentationml.notesSlide+xml"/>
  <Override PartName="/ppt/tags/tag10.xml" ContentType="application/vnd.openxmlformats-officedocument.presentationml.tags+xml"/>
  <Override PartName="/ppt/notesSlides/notesSlide13.xml" ContentType="application/vnd.openxmlformats-officedocument.presentationml.notesSlide+xml"/>
  <Override PartName="/ppt/tags/tag11.xml" ContentType="application/vnd.openxmlformats-officedocument.presentationml.tags+xml"/>
  <Override PartName="/ppt/notesSlides/notesSlide14.xml" ContentType="application/vnd.openxmlformats-officedocument.presentationml.notesSlide+xml"/>
  <Override PartName="/ppt/tags/tag12.xml" ContentType="application/vnd.openxmlformats-officedocument.presentationml.tags+xml"/>
  <Override PartName="/ppt/notesSlides/notesSlide15.xml" ContentType="application/vnd.openxmlformats-officedocument.presentationml.notesSlide+xml"/>
  <Override PartName="/ppt/tags/tag13.xml" ContentType="application/vnd.openxmlformats-officedocument.presentationml.tags+xml"/>
  <Override PartName="/ppt/notesSlides/notesSlide16.xml" ContentType="application/vnd.openxmlformats-officedocument.presentationml.notesSlide+xml"/>
  <Override PartName="/ppt/tags/tag14.xml" ContentType="application/vnd.openxmlformats-officedocument.presentationml.tags+xml"/>
  <Override PartName="/ppt/notesSlides/notesSlide17.xml" ContentType="application/vnd.openxmlformats-officedocument.presentationml.notesSlide+xml"/>
  <Override PartName="/ppt/tags/tag15.xml" ContentType="application/vnd.openxmlformats-officedocument.presentationml.tags+xml"/>
  <Override PartName="/ppt/notesSlides/notesSlide18.xml" ContentType="application/vnd.openxmlformats-officedocument.presentationml.notesSlide+xml"/>
  <Override PartName="/ppt/tags/tag16.xml" ContentType="application/vnd.openxmlformats-officedocument.presentationml.tags+xml"/>
  <Override PartName="/ppt/notesSlides/notesSlide19.xml" ContentType="application/vnd.openxmlformats-officedocument.presentationml.notesSlide+xml"/>
  <Override PartName="/ppt/tags/tag17.xml" ContentType="application/vnd.openxmlformats-officedocument.presentationml.tags+xml"/>
  <Override PartName="/ppt/notesSlides/notesSlide20.xml" ContentType="application/vnd.openxmlformats-officedocument.presentationml.notesSlide+xml"/>
  <Override PartName="/ppt/tags/tag18.xml" ContentType="application/vnd.openxmlformats-officedocument.presentationml.tags+xml"/>
  <Override PartName="/ppt/notesSlides/notesSlide21.xml" ContentType="application/vnd.openxmlformats-officedocument.presentationml.notesSlide+xml"/>
  <Override PartName="/ppt/tags/tag19.xml" ContentType="application/vnd.openxmlformats-officedocument.presentationml.tags+xml"/>
  <Override PartName="/ppt/notesSlides/notesSlide22.xml" ContentType="application/vnd.openxmlformats-officedocument.presentationml.notesSlide+xml"/>
  <Override PartName="/ppt/tags/tag20.xml" ContentType="application/vnd.openxmlformats-officedocument.presentationml.tags+xml"/>
  <Override PartName="/ppt/notesSlides/notesSlide23.xml" ContentType="application/vnd.openxmlformats-officedocument.presentationml.notesSlide+xml"/>
  <Override PartName="/ppt/tags/tag21.xml" ContentType="application/vnd.openxmlformats-officedocument.presentationml.tags+xml"/>
  <Override PartName="/ppt/notesSlides/notesSlide24.xml" ContentType="application/vnd.openxmlformats-officedocument.presentationml.notesSlide+xml"/>
  <Override PartName="/ppt/tags/tag22.xml" ContentType="application/vnd.openxmlformats-officedocument.presentationml.tags+xml"/>
  <Override PartName="/ppt/notesSlides/notesSlide25.xml" ContentType="application/vnd.openxmlformats-officedocument.presentationml.notesSlide+xml"/>
  <Override PartName="/ppt/tags/tag23.xml" ContentType="application/vnd.openxmlformats-officedocument.presentationml.tags+xml"/>
  <Override PartName="/ppt/notesSlides/notesSlide26.xml" ContentType="application/vnd.openxmlformats-officedocument.presentationml.notesSlide+xml"/>
  <Override PartName="/ppt/tags/tag24.xml" ContentType="application/vnd.openxmlformats-officedocument.presentationml.tags+xml"/>
  <Override PartName="/ppt/notesSlides/notesSlide27.xml" ContentType="application/vnd.openxmlformats-officedocument.presentationml.notesSlide+xml"/>
  <Override PartName="/ppt/tags/tag25.xml" ContentType="application/vnd.openxmlformats-officedocument.presentationml.tags+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8"/>
  </p:notesMasterIdLst>
  <p:sldIdLst>
    <p:sldId id="290" r:id="rId2"/>
    <p:sldId id="334" r:id="rId3"/>
    <p:sldId id="335" r:id="rId4"/>
    <p:sldId id="291" r:id="rId5"/>
    <p:sldId id="336" r:id="rId6"/>
    <p:sldId id="337" r:id="rId7"/>
    <p:sldId id="338" r:id="rId8"/>
    <p:sldId id="339" r:id="rId9"/>
    <p:sldId id="340" r:id="rId10"/>
    <p:sldId id="341" r:id="rId11"/>
    <p:sldId id="342" r:id="rId12"/>
    <p:sldId id="343" r:id="rId13"/>
    <p:sldId id="344" r:id="rId14"/>
    <p:sldId id="345" r:id="rId15"/>
    <p:sldId id="346" r:id="rId16"/>
    <p:sldId id="292" r:id="rId17"/>
    <p:sldId id="347" r:id="rId18"/>
    <p:sldId id="348" r:id="rId19"/>
    <p:sldId id="349" r:id="rId20"/>
    <p:sldId id="293" r:id="rId21"/>
    <p:sldId id="294" r:id="rId22"/>
    <p:sldId id="295" r:id="rId23"/>
    <p:sldId id="296" r:id="rId24"/>
    <p:sldId id="297" r:id="rId25"/>
    <p:sldId id="298" r:id="rId26"/>
    <p:sldId id="299" r:id="rId27"/>
    <p:sldId id="300" r:id="rId28"/>
    <p:sldId id="301" r:id="rId29"/>
    <p:sldId id="302" r:id="rId30"/>
    <p:sldId id="303" r:id="rId31"/>
    <p:sldId id="304" r:id="rId32"/>
    <p:sldId id="305" r:id="rId33"/>
    <p:sldId id="306" r:id="rId34"/>
    <p:sldId id="307" r:id="rId35"/>
    <p:sldId id="308" r:id="rId36"/>
    <p:sldId id="309" r:id="rId37"/>
    <p:sldId id="310" r:id="rId38"/>
    <p:sldId id="311" r:id="rId39"/>
    <p:sldId id="312" r:id="rId40"/>
    <p:sldId id="313" r:id="rId41"/>
    <p:sldId id="314" r:id="rId42"/>
    <p:sldId id="315" r:id="rId43"/>
    <p:sldId id="316" r:id="rId44"/>
    <p:sldId id="317" r:id="rId45"/>
    <p:sldId id="318" r:id="rId46"/>
    <p:sldId id="319" r:id="rId47"/>
    <p:sldId id="353" r:id="rId48"/>
    <p:sldId id="350" r:id="rId49"/>
    <p:sldId id="352" r:id="rId50"/>
    <p:sldId id="351" r:id="rId51"/>
    <p:sldId id="329" r:id="rId52"/>
    <p:sldId id="330" r:id="rId53"/>
    <p:sldId id="331" r:id="rId54"/>
    <p:sldId id="354" r:id="rId55"/>
    <p:sldId id="332" r:id="rId56"/>
    <p:sldId id="356" r:id="rId57"/>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0000"/>
        </a:solidFill>
        <a:effectLst/>
        <a:uFillTx/>
        <a:latin typeface="Helvetica Light"/>
        <a:ea typeface="Helvetica Light"/>
        <a:cs typeface="Helvetica Light"/>
        <a:sym typeface="Helvetica Light"/>
      </a:defRPr>
    </a:lvl1pPr>
    <a:lvl2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0000"/>
        </a:solidFill>
        <a:effectLst/>
        <a:uFillTx/>
        <a:latin typeface="Helvetica Light"/>
        <a:ea typeface="Helvetica Light"/>
        <a:cs typeface="Helvetica Light"/>
        <a:sym typeface="Helvetica Light"/>
      </a:defRPr>
    </a:lvl2pPr>
    <a:lvl3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0000"/>
        </a:solidFill>
        <a:effectLst/>
        <a:uFillTx/>
        <a:latin typeface="Helvetica Light"/>
        <a:ea typeface="Helvetica Light"/>
        <a:cs typeface="Helvetica Light"/>
        <a:sym typeface="Helvetica Light"/>
      </a:defRPr>
    </a:lvl3pPr>
    <a:lvl4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0000"/>
        </a:solidFill>
        <a:effectLst/>
        <a:uFillTx/>
        <a:latin typeface="Helvetica Light"/>
        <a:ea typeface="Helvetica Light"/>
        <a:cs typeface="Helvetica Light"/>
        <a:sym typeface="Helvetica Light"/>
      </a:defRPr>
    </a:lvl4pPr>
    <a:lvl5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0000"/>
        </a:solidFill>
        <a:effectLst/>
        <a:uFillTx/>
        <a:latin typeface="Helvetica Light"/>
        <a:ea typeface="Helvetica Light"/>
        <a:cs typeface="Helvetica Light"/>
        <a:sym typeface="Helvetica Light"/>
      </a:defRPr>
    </a:lvl5pPr>
    <a:lvl6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0000"/>
        </a:solidFill>
        <a:effectLst/>
        <a:uFillTx/>
        <a:latin typeface="Helvetica Light"/>
        <a:ea typeface="Helvetica Light"/>
        <a:cs typeface="Helvetica Light"/>
        <a:sym typeface="Helvetica Light"/>
      </a:defRPr>
    </a:lvl6pPr>
    <a:lvl7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0000"/>
        </a:solidFill>
        <a:effectLst/>
        <a:uFillTx/>
        <a:latin typeface="Helvetica Light"/>
        <a:ea typeface="Helvetica Light"/>
        <a:cs typeface="Helvetica Light"/>
        <a:sym typeface="Helvetica Light"/>
      </a:defRPr>
    </a:lvl7pPr>
    <a:lvl8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0000"/>
        </a:solidFill>
        <a:effectLst/>
        <a:uFillTx/>
        <a:latin typeface="Helvetica Light"/>
        <a:ea typeface="Helvetica Light"/>
        <a:cs typeface="Helvetica Light"/>
        <a:sym typeface="Helvetica Light"/>
      </a:defRPr>
    </a:lvl8pPr>
    <a:lvl9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0000"/>
        </a:solidFill>
        <a:effectLst/>
        <a:uFillTx/>
        <a:latin typeface="Helvetica Light"/>
        <a:ea typeface="Helvetica Light"/>
        <a:cs typeface="Helvetica Light"/>
        <a:sym typeface="Helvetica Light"/>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Light"/>
          <a:ea typeface="Helvetica Light"/>
          <a:cs typeface="Helvetica Light"/>
        </a:font>
        <a:srgbClr val="FF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2E9"/>
          </a:solidFill>
        </a:fill>
      </a:tcStyle>
    </a:wholeTbl>
    <a:band2H>
      <a:tcTxStyle/>
      <a:tcStyle>
        <a:tcBdr/>
        <a:fill>
          <a:solidFill>
            <a:srgbClr val="E6EA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Light"/>
          <a:ea typeface="Helvetica Light"/>
          <a:cs typeface="Helvetica Light"/>
        </a:font>
        <a:srgbClr val="FF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ADB"/>
          </a:solidFill>
        </a:fill>
      </a:tcStyle>
    </a:wholeTbl>
    <a:band2H>
      <a:tcTxStyle/>
      <a:tcStyle>
        <a:tcBdr/>
        <a:fill>
          <a:solidFill>
            <a:srgbClr val="E6EDEE"/>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Light"/>
          <a:ea typeface="Helvetica Light"/>
          <a:cs typeface="Helvetica Light"/>
        </a:font>
        <a:srgbClr val="FF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7D7CB"/>
          </a:solidFill>
        </a:fill>
      </a:tcStyle>
    </a:wholeTbl>
    <a:band2H>
      <a:tcTxStyle/>
      <a:tcStyle>
        <a:tcBdr/>
        <a:fill>
          <a:solidFill>
            <a:srgbClr val="F3EC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Light"/>
          <a:ea typeface="Helvetica Light"/>
          <a:cs typeface="Helvetica Light"/>
        </a:font>
        <a:srgbClr val="FF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FF0000"/>
        </a:fontRef>
        <a:srgbClr val="FF0000"/>
      </a:tcTxStyle>
      <a:tcStyle>
        <a:tcBdr>
          <a:left>
            <a:ln w="12700" cap="flat">
              <a:noFill/>
              <a:miter lim="400000"/>
            </a:ln>
          </a:left>
          <a:right>
            <a:ln w="12700" cap="flat">
              <a:noFill/>
              <a:miter lim="400000"/>
            </a:ln>
          </a:right>
          <a:top>
            <a:ln w="50800" cap="flat">
              <a:solidFill>
                <a:srgbClr val="FF0000"/>
              </a:solidFill>
              <a:prstDash val="solid"/>
              <a:round/>
            </a:ln>
          </a:top>
          <a:bottom>
            <a:ln w="25400" cap="flat">
              <a:solidFill>
                <a:srgbClr val="FF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FF0000"/>
              </a:solidFill>
              <a:prstDash val="solid"/>
              <a:round/>
            </a:ln>
          </a:top>
          <a:bottom>
            <a:ln w="25400" cap="flat">
              <a:solidFill>
                <a:srgbClr val="FF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Light"/>
          <a:ea typeface="Helvetica Light"/>
          <a:cs typeface="Helvetica Light"/>
        </a:font>
        <a:srgbClr val="FF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ACA"/>
          </a:solidFill>
        </a:fill>
      </a:tcStyle>
    </a:wholeTbl>
    <a:band2H>
      <a:tcTxStyle/>
      <a:tcStyle>
        <a:tcBdr/>
        <a:fill>
          <a:solidFill>
            <a:srgbClr val="FF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0000"/>
          </a:solidFill>
        </a:fill>
      </a:tcStyle>
    </a:firstRow>
  </a:tblStyle>
  <a:tblStyle styleId="{2708684C-4D16-4618-839F-0558EEFCDFE6}" styleName="">
    <a:tblBg/>
    <a:wholeTbl>
      <a:tcTxStyle b="off" i="off">
        <a:font>
          <a:latin typeface="Helvetica Light"/>
          <a:ea typeface="Helvetica Light"/>
          <a:cs typeface="Helvetica Light"/>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508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254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snapToObjects="1">
      <p:cViewPr varScale="1">
        <p:scale>
          <a:sx n="147" d="100"/>
          <a:sy n="147" d="100"/>
        </p:scale>
        <p:origin x="-2040" y="-112"/>
      </p:cViewPr>
      <p:guideLst>
        <p:guide orient="horz" pos="3072"/>
        <p:guide pos="4096"/>
      </p:guideLst>
    </p:cSldViewPr>
  </p:slid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5" name="Shape 75"/>
          <p:cNvSpPr>
            <a:spLocks noGrp="1" noRot="1" noChangeAspect="1"/>
          </p:cNvSpPr>
          <p:nvPr>
            <p:ph type="sldImg"/>
          </p:nvPr>
        </p:nvSpPr>
        <p:spPr>
          <a:xfrm>
            <a:off x="1143000" y="685800"/>
            <a:ext cx="4572000" cy="3429000"/>
          </a:xfrm>
          <a:prstGeom prst="rect">
            <a:avLst/>
          </a:prstGeom>
        </p:spPr>
        <p:txBody>
          <a:bodyPr/>
          <a:lstStyle/>
          <a:p>
            <a:endParaRPr/>
          </a:p>
        </p:txBody>
      </p:sp>
      <p:sp>
        <p:nvSpPr>
          <p:cNvPr id="76" name="Shape 76"/>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942845354"/>
      </p:ext>
    </p:extLst>
  </p:cSld>
  <p:clrMap bg1="lt1" tx1="dk1" bg2="lt2" tx2="dk2" accent1="accent1" accent2="accent2" accent3="accent3" accent4="accent4" accent5="accent5" accent6="accent6" hlink="hlink" folHlink="folHlink"/>
  <p:notesStyle>
    <a:lvl1pPr defTabSz="457200" latinLnBrk="0">
      <a:lnSpc>
        <a:spcPct val="125000"/>
      </a:lnSpc>
      <a:defRPr sz="2400">
        <a:latin typeface="+mj-lt"/>
        <a:ea typeface="+mj-ea"/>
        <a:cs typeface="+mj-cs"/>
        <a:sym typeface="Avenir Roman"/>
      </a:defRPr>
    </a:lvl1pPr>
    <a:lvl2pPr indent="228600" defTabSz="457200" latinLnBrk="0">
      <a:lnSpc>
        <a:spcPct val="125000"/>
      </a:lnSpc>
      <a:defRPr sz="2400">
        <a:latin typeface="+mj-lt"/>
        <a:ea typeface="+mj-ea"/>
        <a:cs typeface="+mj-cs"/>
        <a:sym typeface="Avenir Roman"/>
      </a:defRPr>
    </a:lvl2pPr>
    <a:lvl3pPr indent="457200" defTabSz="457200" latinLnBrk="0">
      <a:lnSpc>
        <a:spcPct val="125000"/>
      </a:lnSpc>
      <a:defRPr sz="2400">
        <a:latin typeface="+mj-lt"/>
        <a:ea typeface="+mj-ea"/>
        <a:cs typeface="+mj-cs"/>
        <a:sym typeface="Avenir Roman"/>
      </a:defRPr>
    </a:lvl3pPr>
    <a:lvl4pPr indent="685800" defTabSz="457200" latinLnBrk="0">
      <a:lnSpc>
        <a:spcPct val="125000"/>
      </a:lnSpc>
      <a:defRPr sz="2400">
        <a:latin typeface="+mj-lt"/>
        <a:ea typeface="+mj-ea"/>
        <a:cs typeface="+mj-cs"/>
        <a:sym typeface="Avenir Roman"/>
      </a:defRPr>
    </a:lvl4pPr>
    <a:lvl5pPr indent="914400" defTabSz="457200" latinLnBrk="0">
      <a:lnSpc>
        <a:spcPct val="125000"/>
      </a:lnSpc>
      <a:defRPr sz="2400">
        <a:latin typeface="+mj-lt"/>
        <a:ea typeface="+mj-ea"/>
        <a:cs typeface="+mj-cs"/>
        <a:sym typeface="Avenir Roman"/>
      </a:defRPr>
    </a:lvl5pPr>
    <a:lvl6pPr indent="1143000" defTabSz="457200" latinLnBrk="0">
      <a:lnSpc>
        <a:spcPct val="125000"/>
      </a:lnSpc>
      <a:defRPr sz="2400">
        <a:latin typeface="+mj-lt"/>
        <a:ea typeface="+mj-ea"/>
        <a:cs typeface="+mj-cs"/>
        <a:sym typeface="Avenir Roman"/>
      </a:defRPr>
    </a:lvl6pPr>
    <a:lvl7pPr indent="1371600" defTabSz="457200" latinLnBrk="0">
      <a:lnSpc>
        <a:spcPct val="125000"/>
      </a:lnSpc>
      <a:defRPr sz="2400">
        <a:latin typeface="+mj-lt"/>
        <a:ea typeface="+mj-ea"/>
        <a:cs typeface="+mj-cs"/>
        <a:sym typeface="Avenir Roman"/>
      </a:defRPr>
    </a:lvl7pPr>
    <a:lvl8pPr indent="1600200" defTabSz="457200" latinLnBrk="0">
      <a:lnSpc>
        <a:spcPct val="125000"/>
      </a:lnSpc>
      <a:defRPr sz="2400">
        <a:latin typeface="+mj-lt"/>
        <a:ea typeface="+mj-ea"/>
        <a:cs typeface="+mj-cs"/>
        <a:sym typeface="Avenir Roman"/>
      </a:defRPr>
    </a:lvl8pPr>
    <a:lvl9pPr indent="1828800" defTabSz="457200" latinLnBrk="0">
      <a:lnSpc>
        <a:spcPct val="125000"/>
      </a:lnSpc>
      <a:defRPr sz="2400">
        <a:latin typeface="+mj-lt"/>
        <a:ea typeface="+mj-ea"/>
        <a:cs typeface="+mj-cs"/>
        <a:sym typeface="Avenir Roman"/>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Good  Morning! I’m very honored and grateful to be able to present  needle fasciotomy for Dupuytren’s, based on my personal experience with this technique  on over 8000 hands .  </a:t>
            </a:r>
          </a:p>
        </p:txBody>
      </p:sp>
      <p:sp>
        <p:nvSpPr>
          <p:cNvPr id="22532" name="Slide Number Placeholder 3"/>
          <p:cNvSpPr>
            <a:spLocks noGrp="1"/>
          </p:cNvSpPr>
          <p:nvPr>
            <p:ph type="sldNum" sz="quarter" idx="5"/>
          </p:nvPr>
        </p:nvSpPr>
        <p:spPr bwMode="auto">
          <a:xfrm>
            <a:off x="3884613" y="8685213"/>
            <a:ext cx="2971800" cy="457200"/>
          </a:xfrm>
          <a:prstGeom prst="rect">
            <a:avLst/>
          </a:prstGeom>
          <a:ln>
            <a:miter lim="800000"/>
            <a:headEnd/>
            <a:tailEnd/>
          </a:ln>
        </p:spPr>
        <p:txBody>
          <a:bodyPr/>
          <a:lstStyle/>
          <a:p>
            <a:fld id="{865602F2-7BDB-624D-8DE1-5C50245BE101}" type="slidenum">
              <a:rPr lang="en-US"/>
              <a:pPr/>
              <a:t>4</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A 25 gauge needle costs 11 cents and works great as a miniature scalpel. You cut with edges of the needle, not  the point. </a:t>
            </a:r>
          </a:p>
        </p:txBody>
      </p:sp>
      <p:sp>
        <p:nvSpPr>
          <p:cNvPr id="28676" name="Slide Number Placeholder 3"/>
          <p:cNvSpPr>
            <a:spLocks noGrp="1"/>
          </p:cNvSpPr>
          <p:nvPr>
            <p:ph type="sldNum" sz="quarter" idx="5"/>
          </p:nvPr>
        </p:nvSpPr>
        <p:spPr bwMode="auto">
          <a:xfrm>
            <a:off x="3884613" y="8685213"/>
            <a:ext cx="2971800" cy="457200"/>
          </a:xfrm>
          <a:prstGeom prst="rect">
            <a:avLst/>
          </a:prstGeom>
          <a:ln>
            <a:miter lim="800000"/>
            <a:headEnd/>
            <a:tailEnd/>
          </a:ln>
        </p:spPr>
        <p:txBody>
          <a:bodyPr/>
          <a:lstStyle/>
          <a:p>
            <a:fld id="{7A3AF7CF-C070-814D-ABC8-EB1EE84CF81A}" type="slidenum">
              <a:rPr lang="en-US"/>
              <a:pPr/>
              <a:t>27</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t>The answer to this question is that if the fingertip is not numb and the needle doesn’t provoke paresthesias and active finger flexion doesn’t catch the needle, you have done no harm.</a:t>
            </a:r>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90363236-53B3-CF49-8B3F-202F43447969}" type="slidenum">
              <a:rPr lang="en-US"/>
              <a:pPr/>
              <a:t>28</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t>Needle release is the most logical option for some medical risk factors  and when the patient  just can not risk a long recovery.</a:t>
            </a:r>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2A859CF9-E63D-384F-B94C-5B1E0FD75F77}" type="slidenum">
              <a:rPr lang="en-US"/>
              <a:pPr/>
              <a:t>29</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t>Coumadin, aspirin, plavix, aggrenox , combinations of these – not deal breakers. All of these patients were anticoagulated at the time of needle release.</a:t>
            </a:r>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50C446CE-62B8-704E-BE29-36107E01CF9B}" type="slidenum">
              <a:rPr lang="en-US"/>
              <a:pPr/>
              <a:t>30</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p:spPr>
      </p:sp>
      <p:sp>
        <p:nvSpPr>
          <p:cNvPr id="5017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t>Lymphedema – problem for an open procedure, collagenase is contraindicated; not a problem for needle release.</a:t>
            </a:r>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08F2014B-502A-7541-A72D-B8B7D0B9B200}" type="slidenum">
              <a:rPr lang="en-US"/>
              <a:pPr/>
              <a:t>31</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p:spPr>
      </p:sp>
      <p:sp>
        <p:nvSpPr>
          <p:cNvPr id="5120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t>Range of motion improvement is similar to fasciectomy. Recurrences are earlier, but you can repeat NA as long as you have skin reserve and a palpable cord.</a:t>
            </a:r>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EF141E41-DDAD-E94D-9061-B9F824003045}" type="slidenum">
              <a:rPr lang="en-US"/>
              <a:pPr/>
              <a:t>32</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p:spPr>
      </p:sp>
      <p:sp>
        <p:nvSpPr>
          <p:cNvPr id="522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Simple technique: skin wheal anesthesia, work distal to proximal, repeatedly check nerve and tendon status.</a:t>
            </a:r>
          </a:p>
        </p:txBody>
      </p:sp>
      <p:sp>
        <p:nvSpPr>
          <p:cNvPr id="36868" name="Slide Number Placeholder 3"/>
          <p:cNvSpPr>
            <a:spLocks noGrp="1"/>
          </p:cNvSpPr>
          <p:nvPr>
            <p:ph type="sldNum" sz="quarter" idx="5"/>
          </p:nvPr>
        </p:nvSpPr>
        <p:spPr bwMode="auto">
          <a:xfrm>
            <a:off x="3884613" y="8685213"/>
            <a:ext cx="2971800" cy="457200"/>
          </a:xfrm>
          <a:prstGeom prst="rect">
            <a:avLst/>
          </a:prstGeom>
          <a:ln>
            <a:miter lim="800000"/>
            <a:headEnd/>
            <a:tailEnd/>
          </a:ln>
        </p:spPr>
        <p:txBody>
          <a:bodyPr/>
          <a:lstStyle/>
          <a:p>
            <a:fld id="{B7F298D5-EEA3-D84D-922C-2CCF4C1A4664}" type="slidenum">
              <a:rPr lang="en-US"/>
              <a:pPr/>
              <a:t>33</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Tension on the fascia bowstrings the cord up and away from the deeper structures. Subcutaneous </a:t>
            </a:r>
            <a:r>
              <a:rPr lang="en-US" dirty="0" err="1"/>
              <a:t>fasciotomy</a:t>
            </a:r>
            <a:r>
              <a:rPr lang="en-US" dirty="0"/>
              <a:t> opens a </a:t>
            </a:r>
            <a:r>
              <a:rPr lang="en-US" dirty="0" err="1"/>
              <a:t>lenticular</a:t>
            </a:r>
            <a:r>
              <a:rPr lang="en-US" dirty="0"/>
              <a:t> shaped defect and the fingers straighten.</a:t>
            </a:r>
          </a:p>
        </p:txBody>
      </p:sp>
      <p:sp>
        <p:nvSpPr>
          <p:cNvPr id="29700" name="Slide Number Placeholder 3"/>
          <p:cNvSpPr>
            <a:spLocks noGrp="1"/>
          </p:cNvSpPr>
          <p:nvPr>
            <p:ph type="sldNum" sz="quarter" idx="5"/>
          </p:nvPr>
        </p:nvSpPr>
        <p:spPr bwMode="auto">
          <a:xfrm>
            <a:off x="3884613" y="8685213"/>
            <a:ext cx="2971800" cy="457200"/>
          </a:xfrm>
          <a:prstGeom prst="rect">
            <a:avLst/>
          </a:prstGeom>
          <a:ln>
            <a:miter lim="800000"/>
            <a:headEnd/>
            <a:tailEnd/>
          </a:ln>
        </p:spPr>
        <p:txBody>
          <a:bodyPr/>
          <a:lstStyle/>
          <a:p>
            <a:fld id="{A1511A2F-B685-6C46-998F-F2F1494DDC87}" type="slidenum">
              <a:rPr lang="en-US"/>
              <a:pPr/>
              <a:t>34</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5734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t>The skin is your guide: here, the skin is bunched up, the skin crease is curved, this area is not blanching , all of which point to planning a portal because this is where the fascia is tightest – release makes all of this normal.</a:t>
            </a:r>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D080F95B-61EE-D043-8398-A6587B3F6DC3}" type="slidenum">
              <a:rPr lang="en-US"/>
              <a:pPr/>
              <a:t>35</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When done releasing, manipulate  to open the fasciotomy and pop any remaining fascial strands.</a:t>
            </a:r>
          </a:p>
        </p:txBody>
      </p:sp>
      <p:sp>
        <p:nvSpPr>
          <p:cNvPr id="36868" name="Slide Number Placeholder 3"/>
          <p:cNvSpPr>
            <a:spLocks noGrp="1"/>
          </p:cNvSpPr>
          <p:nvPr>
            <p:ph type="sldNum" sz="quarter" idx="5"/>
          </p:nvPr>
        </p:nvSpPr>
        <p:spPr bwMode="auto">
          <a:xfrm>
            <a:off x="3884613" y="8685213"/>
            <a:ext cx="2971800" cy="457200"/>
          </a:xfrm>
          <a:prstGeom prst="rect">
            <a:avLst/>
          </a:prstGeom>
          <a:ln>
            <a:miter lim="800000"/>
            <a:headEnd/>
            <a:tailEnd/>
          </a:ln>
        </p:spPr>
        <p:txBody>
          <a:bodyPr/>
          <a:lstStyle/>
          <a:p>
            <a:fld id="{9D782DB9-AB73-3A41-A739-5BD6F04F3AE0}" type="slidenum">
              <a:rPr lang="en-US"/>
              <a:pPr/>
              <a:t>36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p:spPr>
      </p:sp>
      <p:sp>
        <p:nvSpPr>
          <p:cNvPr id="368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Why do anything other than fasciectomy? The problem is that  the biology of Dupuytren’s is provoked by flap elevation and tension on the wounds. The point of needle release is  to avoid the skin dissection which  results in prolonged  postoperative inflammation.</a:t>
            </a:r>
          </a:p>
        </p:txBody>
      </p:sp>
      <p:sp>
        <p:nvSpPr>
          <p:cNvPr id="23556" name="Slide Number Placeholder 3"/>
          <p:cNvSpPr>
            <a:spLocks noGrp="1"/>
          </p:cNvSpPr>
          <p:nvPr>
            <p:ph type="sldNum" sz="quarter" idx="5"/>
          </p:nvPr>
        </p:nvSpPr>
        <p:spPr bwMode="auto">
          <a:xfrm>
            <a:off x="3884613" y="8685213"/>
            <a:ext cx="2971800" cy="457200"/>
          </a:xfrm>
          <a:prstGeom prst="rect">
            <a:avLst/>
          </a:prstGeom>
          <a:ln>
            <a:miter lim="800000"/>
            <a:headEnd/>
            <a:tailEnd/>
          </a:ln>
        </p:spPr>
        <p:txBody>
          <a:bodyPr/>
          <a:lstStyle/>
          <a:p>
            <a:fld id="{F3DA1214-5D0C-A540-826D-77CBDCFED046}" type="slidenum">
              <a:rPr lang="en-US"/>
              <a:pPr/>
              <a:t>16</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After release, the wounds in the fascia are not innervated, they’re not tender. Patients have to be cautioned to avoid  strenuous gripping for about a week.  You can do one hand one day, the other the next day, play golf in a week.</a:t>
            </a:r>
          </a:p>
        </p:txBody>
      </p:sp>
      <p:sp>
        <p:nvSpPr>
          <p:cNvPr id="37892" name="Slide Number Placeholder 3"/>
          <p:cNvSpPr>
            <a:spLocks noGrp="1"/>
          </p:cNvSpPr>
          <p:nvPr>
            <p:ph type="sldNum" sz="quarter" idx="5"/>
          </p:nvPr>
        </p:nvSpPr>
        <p:spPr bwMode="auto">
          <a:xfrm>
            <a:off x="3884613" y="8685213"/>
            <a:ext cx="2971800" cy="457200"/>
          </a:xfrm>
          <a:prstGeom prst="rect">
            <a:avLst/>
          </a:prstGeom>
          <a:ln>
            <a:miter lim="800000"/>
            <a:headEnd/>
            <a:tailEnd/>
          </a:ln>
        </p:spPr>
        <p:txBody>
          <a:bodyPr/>
          <a:lstStyle/>
          <a:p>
            <a:fld id="{1D9A280A-FEDD-1640-97FF-7D06B9F0C2DF}" type="slidenum">
              <a:rPr lang="en-US"/>
              <a:pPr/>
              <a:t>37</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p:spPr>
      </p:sp>
      <p:sp>
        <p:nvSpPr>
          <p:cNvPr id="614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t>Here’s an example of the current  technique in a man with four fingers involved.</a:t>
            </a:r>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3F206066-20A9-5F4F-85F2-F2EA1F282F6A}" type="slidenum">
              <a:rPr lang="en-US"/>
              <a:pPr/>
              <a:t>38</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t>Bottom left is the best summary view.</a:t>
            </a:r>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CC140950-B567-EC42-A9D0-4D3A54498ED8}" type="slidenum">
              <a:rPr lang="en-US"/>
              <a:pPr/>
              <a:t>39</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p:spPr>
      </p:sp>
      <p:sp>
        <p:nvSpPr>
          <p:cNvPr id="6451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t>Immediately post release.</a:t>
            </a:r>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37C1BB56-5111-7C49-8877-44B229FC6DB8}" type="slidenum">
              <a:rPr lang="en-US"/>
              <a:pPr/>
              <a:t>40</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p:spPr>
      </p:sp>
      <p:sp>
        <p:nvSpPr>
          <p:cNvPr id="6656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t>And here’s a two minute video summary of the steps.</a:t>
            </a:r>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8E7E274A-1099-D84B-84BA-A3A74F76C87F}" type="slidenum">
              <a:rPr lang="en-US"/>
              <a:pPr/>
              <a:t>41</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p:spPr>
      </p:sp>
      <p:sp>
        <p:nvSpPr>
          <p:cNvPr id="6451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t>Immediately post release.</a:t>
            </a:r>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37C1BB56-5111-7C49-8877-44B229FC6DB8}" type="slidenum">
              <a:rPr lang="en-US"/>
              <a:pPr/>
              <a:t>42</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Good  Morning! I’m very honored and grateful to be able to present  needle fasciotomy for Dupuytren’s, based on my personal experience with this technique  on over 8000 hands .  </a:t>
            </a:r>
          </a:p>
        </p:txBody>
      </p:sp>
      <p:sp>
        <p:nvSpPr>
          <p:cNvPr id="22532" name="Slide Number Placeholder 3"/>
          <p:cNvSpPr>
            <a:spLocks noGrp="1"/>
          </p:cNvSpPr>
          <p:nvPr>
            <p:ph type="sldNum" sz="quarter" idx="5"/>
          </p:nvPr>
        </p:nvSpPr>
        <p:spPr bwMode="auto">
          <a:xfrm>
            <a:off x="3884613" y="8685213"/>
            <a:ext cx="2971800" cy="457200"/>
          </a:xfrm>
          <a:prstGeom prst="rect">
            <a:avLst/>
          </a:prstGeom>
          <a:ln>
            <a:miter lim="800000"/>
            <a:headEnd/>
            <a:tailEnd/>
          </a:ln>
        </p:spPr>
        <p:txBody>
          <a:bodyPr/>
          <a:lstStyle/>
          <a:p>
            <a:fld id="{865602F2-7BDB-624D-8DE1-5C50245BE101}" type="slidenum">
              <a:rPr lang="en-US"/>
              <a:pPr/>
              <a:t>51</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Good  Morning! I’m very honored and grateful to be able to present  needle fasciotomy for Dupuytren’s, based on my personal experience with this technique  on over 8000 hands .  </a:t>
            </a:r>
          </a:p>
        </p:txBody>
      </p:sp>
      <p:sp>
        <p:nvSpPr>
          <p:cNvPr id="22532" name="Slide Number Placeholder 3"/>
          <p:cNvSpPr>
            <a:spLocks noGrp="1"/>
          </p:cNvSpPr>
          <p:nvPr>
            <p:ph type="sldNum" sz="quarter" idx="5"/>
          </p:nvPr>
        </p:nvSpPr>
        <p:spPr bwMode="auto">
          <a:xfrm>
            <a:off x="3884613" y="8685213"/>
            <a:ext cx="2971800" cy="457200"/>
          </a:xfrm>
          <a:prstGeom prst="rect">
            <a:avLst/>
          </a:prstGeom>
          <a:ln>
            <a:miter lim="800000"/>
            <a:headEnd/>
            <a:tailEnd/>
          </a:ln>
        </p:spPr>
        <p:txBody>
          <a:bodyPr/>
          <a:lstStyle/>
          <a:p>
            <a:fld id="{865602F2-7BDB-624D-8DE1-5C50245BE101}" type="slidenum">
              <a:rPr lang="en-US"/>
              <a:pPr/>
              <a:t>52</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p:spPr>
      </p:sp>
      <p:sp>
        <p:nvSpPr>
          <p:cNvPr id="67587"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t>There are more materials, including this presentation, at DocsNA.com. Make a difference, join the Dupuytren Task force at DupGroup.com. Thank you.</a:t>
            </a:r>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8DDCE252-90A1-AB49-A74E-5F35835D576B}" type="slidenum">
              <a:rPr lang="en-US"/>
              <a:pPr/>
              <a:t>55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t>What are we as surgeons trying to accomplish with Dupuytren’s?  Straighter fingers – we ‘re pretty good at that; disease control – we ‘re not very good., because Dupuytren’s is not a surgical disease – it’s a medical condition which does not yet have a medicine. Bigger operations give modest gains in the length of remission, but at the cost of longer recovery and disproportionate increase in complications, which often outweighs the benefit. Patients  are put off by the prospect  of complications.</a:t>
            </a:r>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8CEE0E48-B211-CD43-A0B8-BBDAF9E81520}" type="slidenum">
              <a:rPr lang="en-US"/>
              <a:pPr/>
              <a:t>20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p:spPr>
      </p:sp>
      <p:sp>
        <p:nvSpPr>
          <p:cNvPr id="38915"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t>There’s a growing body of literature to compare real numbers, and the numbers clearly show that NA is safer than fasciectomy, particularly when looking at stinkers like nerve injury, loss of flexion and RSD. </a:t>
            </a:r>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A1E1C3DD-9D9A-8D49-A3EC-230326C1F6B6}" type="slidenum">
              <a:rPr lang="en-US"/>
              <a:pPr/>
              <a:t>21</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t>The patient experience is also fundamentally different – not in terms of improvement, range of motion is pretty similar – but NA beats fasciectomy hands down in terms of down time, cost and the ordeal of recovery. This is offset by earlier recurrences, but patients are more accepting of this than they are of complications.</a:t>
            </a:r>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00BFD26D-9991-B54C-A4E1-1988BBFDA6E7}" type="slidenum">
              <a:rPr lang="en-US"/>
              <a:pPr/>
              <a:t>22</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p:spPr>
      </p:sp>
      <p:sp>
        <p:nvSpPr>
          <p:cNvPr id="4096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t>Needle fasciotomy is very similar to enzymatic fasciotomy. Here are some of the differences. Collagenase is slow to catch on in patient popularity because patients  worry that this is big pharma pushing a dangerous product. And although it’s promising, I’m waiting for the dust to settle – look at how long it took for the Vioxx data to surface. Despit e the statement that there are no systemic effects, there are some strange anecdotes out there – Scott  Wolfe  just told me of a patient whose stiff frozen shoulder resolved the day after a Xiaflex treatment of the hand of the same side. We’ll see.</a:t>
            </a:r>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FE0D67B7-4437-1F48-836B-47DC1EAE1288}" type="slidenum">
              <a:rPr lang="en-US"/>
              <a:pPr/>
              <a:t>23</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p:spPr>
      </p:sp>
      <p:sp>
        <p:nvSpPr>
          <p:cNvPr id="419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The psychology of prospect theory: You have a room in your house with a light switch, but you know that  about one out of a hundred times if you touch the light switch, you’ll get a bad shock. You’re not going to turn the light on. Modest  risk outweighs the prospect of modest gains. Patients with </a:t>
            </a:r>
            <a:r>
              <a:rPr lang="en-US" dirty="0" err="1"/>
              <a:t>Dupuytren’s</a:t>
            </a:r>
            <a:r>
              <a:rPr lang="en-US" dirty="0"/>
              <a:t> are likely to know someone who complained </a:t>
            </a:r>
            <a:r>
              <a:rPr lang="en-US" sz="2400" dirty="0"/>
              <a:t> about their recovery after </a:t>
            </a:r>
            <a:r>
              <a:rPr lang="en-US" sz="2400" dirty="0" err="1"/>
              <a:t>Dupuytren’s</a:t>
            </a:r>
            <a:r>
              <a:rPr lang="en-US" sz="2400" dirty="0"/>
              <a:t> </a:t>
            </a:r>
            <a:r>
              <a:rPr lang="en-US" dirty="0"/>
              <a:t>surgery. They are not going to consider surgery, but they want their </a:t>
            </a:r>
            <a:r>
              <a:rPr lang="en-US" dirty="0" err="1"/>
              <a:t>Dupuytren’s</a:t>
            </a:r>
            <a:r>
              <a:rPr lang="en-US" dirty="0"/>
              <a:t>  treated. These same people will have a lower risk procedure like needle release.</a:t>
            </a:r>
          </a:p>
        </p:txBody>
      </p:sp>
      <p:sp>
        <p:nvSpPr>
          <p:cNvPr id="26628" name="Slide Number Placeholder 3"/>
          <p:cNvSpPr>
            <a:spLocks noGrp="1"/>
          </p:cNvSpPr>
          <p:nvPr>
            <p:ph type="sldNum" sz="quarter" idx="5"/>
          </p:nvPr>
        </p:nvSpPr>
        <p:spPr bwMode="auto">
          <a:xfrm>
            <a:off x="3884613" y="8685213"/>
            <a:ext cx="2971800" cy="457200"/>
          </a:xfrm>
          <a:prstGeom prst="rect">
            <a:avLst/>
          </a:prstGeom>
          <a:ln>
            <a:miter lim="800000"/>
            <a:headEnd/>
            <a:tailEnd/>
          </a:ln>
        </p:spPr>
        <p:txBody>
          <a:bodyPr/>
          <a:lstStyle/>
          <a:p>
            <a:fld id="{62178CAB-F7EF-5042-BEFA-C5515572C5EA}" type="slidenum">
              <a:rPr lang="en-US"/>
              <a:pPr/>
              <a:t>24</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Tension on the fascia bowstrings the cord up and away from the deeper structures. Subcutaneous </a:t>
            </a:r>
            <a:r>
              <a:rPr lang="en-US" dirty="0" err="1"/>
              <a:t>fasciotomy</a:t>
            </a:r>
            <a:r>
              <a:rPr lang="en-US" dirty="0"/>
              <a:t> opens a </a:t>
            </a:r>
            <a:r>
              <a:rPr lang="en-US" dirty="0" err="1"/>
              <a:t>lenticular</a:t>
            </a:r>
            <a:r>
              <a:rPr lang="en-US" dirty="0"/>
              <a:t> shaped defect and the fingers straighten.</a:t>
            </a:r>
          </a:p>
        </p:txBody>
      </p:sp>
      <p:sp>
        <p:nvSpPr>
          <p:cNvPr id="29700" name="Slide Number Placeholder 3"/>
          <p:cNvSpPr>
            <a:spLocks noGrp="1"/>
          </p:cNvSpPr>
          <p:nvPr>
            <p:ph type="sldNum" sz="quarter" idx="5"/>
          </p:nvPr>
        </p:nvSpPr>
        <p:spPr bwMode="auto">
          <a:xfrm>
            <a:off x="3884613" y="8685213"/>
            <a:ext cx="2971800" cy="457200"/>
          </a:xfrm>
          <a:prstGeom prst="rect">
            <a:avLst/>
          </a:prstGeom>
          <a:ln>
            <a:miter lim="800000"/>
            <a:headEnd/>
            <a:tailEnd/>
          </a:ln>
        </p:spPr>
        <p:txBody>
          <a:bodyPr/>
          <a:lstStyle/>
          <a:p>
            <a:fld id="{A1511A2F-B685-6C46-998F-F2F1494DDC87}" type="slidenum">
              <a:rPr lang="en-US"/>
              <a:pPr/>
              <a:t>25</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a:t>I use a 25 gauge needle. The cutting edge is half a millimeter wide and less than a millimeter long. Smaller than a digital nerve, and that’s key. An 18 gauge needle, Luck fasciotome, 11 blade – huge in comparison.</a:t>
            </a:r>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8A2377F7-D9E5-1A4E-92E0-3F8A6DFFF8CE}" type="slidenum">
              <a:rPr lang="en-US"/>
              <a:pPr/>
              <a:t>26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2" name="Title Text"/>
          <p:cNvSpPr txBox="1">
            <a:spLocks noGrp="1"/>
          </p:cNvSpPr>
          <p:nvPr>
            <p:ph type="title"/>
          </p:nvPr>
        </p:nvSpPr>
        <p:spPr>
          <a:xfrm>
            <a:off x="1270000" y="1638300"/>
            <a:ext cx="10464800" cy="3302000"/>
          </a:xfrm>
          <a:prstGeom prst="rect">
            <a:avLst/>
          </a:prstGeom>
        </p:spPr>
        <p:txBody>
          <a:bodyPr anchor="b"/>
          <a:lstStyle/>
          <a:p>
            <a:r>
              <a:t>Title Text</a:t>
            </a:r>
          </a:p>
        </p:txBody>
      </p:sp>
      <p:sp>
        <p:nvSpPr>
          <p:cNvPr id="13" name="Body Level One…"/>
          <p:cNvSpPr txBox="1">
            <a:spLocks noGrp="1"/>
          </p:cNvSpPr>
          <p:nvPr>
            <p:ph type="body" sz="quarter" idx="1"/>
          </p:nvPr>
        </p:nvSpPr>
        <p:spPr>
          <a:xfrm>
            <a:off x="1270000" y="5029200"/>
            <a:ext cx="10464800" cy="1130300"/>
          </a:xfrm>
          <a:prstGeom prst="rect">
            <a:avLst/>
          </a:prstGeom>
        </p:spPr>
        <p:txBody>
          <a:bodyPr anchor="t"/>
          <a:lstStyle>
            <a:lvl1pPr marL="0" indent="0" algn="ctr">
              <a:spcBef>
                <a:spcPts val="0"/>
              </a:spcBef>
              <a:buSzTx/>
              <a:buNone/>
              <a:defRPr sz="3200"/>
            </a:lvl1pPr>
            <a:lvl2pPr marL="0" indent="0" algn="ctr">
              <a:spcBef>
                <a:spcPts val="0"/>
              </a:spcBef>
              <a:buSzTx/>
              <a:buNone/>
              <a:defRPr sz="3200"/>
            </a:lvl2pPr>
            <a:lvl3pPr marL="0" indent="0" algn="ctr">
              <a:spcBef>
                <a:spcPts val="0"/>
              </a:spcBef>
              <a:buSzTx/>
              <a:buNone/>
              <a:defRPr sz="3200"/>
            </a:lvl3pPr>
            <a:lvl4pPr marL="0" indent="0" algn="ctr">
              <a:spcBef>
                <a:spcPts val="0"/>
              </a:spcBef>
              <a:buSzTx/>
              <a:buNone/>
              <a:defRPr sz="3200"/>
            </a:lvl4pPr>
            <a:lvl5pPr marL="0" indent="0" algn="ctr">
              <a:spcBef>
                <a:spcPts val="0"/>
              </a:spcBef>
              <a:buSzTx/>
              <a:buNone/>
              <a:defRPr sz="3200"/>
            </a:lvl5pPr>
          </a:lstStyle>
          <a:p>
            <a:r>
              <a:t>Body Level One</a:t>
            </a:r>
          </a:p>
          <a:p>
            <a:pPr lvl="1"/>
            <a:r>
              <a:t>Body Level Two</a:t>
            </a:r>
          </a:p>
          <a:p>
            <a:pPr lvl="2"/>
            <a:r>
              <a:t>Body Level Three</a:t>
            </a:r>
          </a:p>
          <a:p>
            <a:pPr lvl="3"/>
            <a:r>
              <a:t>Body Level Four</a:t>
            </a:r>
          </a:p>
          <a:p>
            <a:pPr lvl="4"/>
            <a:r>
              <a:t>Body Level Five</a:t>
            </a: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21" name="Title Text"/>
          <p:cNvSpPr txBox="1">
            <a:spLocks noGrp="1"/>
          </p:cNvSpPr>
          <p:nvPr>
            <p:ph type="title"/>
          </p:nvPr>
        </p:nvSpPr>
        <p:spPr>
          <a:prstGeom prst="rect">
            <a:avLst/>
          </a:prstGeom>
        </p:spPr>
        <p:txBody>
          <a:bodyPr/>
          <a:lstStyle>
            <a:lvl1pPr>
              <a:defRPr>
                <a:latin typeface="Helvetica Light"/>
                <a:ea typeface="Helvetica Light"/>
                <a:cs typeface="Helvetica Light"/>
                <a:sym typeface="Helvetica Light"/>
              </a:defRPr>
            </a:lvl1pPr>
          </a:lstStyle>
          <a:p>
            <a:r>
              <a:t>Title Text</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29" name="Title Text"/>
          <p:cNvSpPr txBox="1">
            <a:spLocks noGrp="1"/>
          </p:cNvSpPr>
          <p:nvPr>
            <p:ph type="title"/>
          </p:nvPr>
        </p:nvSpPr>
        <p:spPr>
          <a:prstGeom prst="rect">
            <a:avLst/>
          </a:prstGeom>
        </p:spPr>
        <p:txBody>
          <a:bodyPr/>
          <a:lstStyle/>
          <a:p>
            <a:r>
              <a:t>Title Text</a:t>
            </a:r>
          </a:p>
        </p:txBody>
      </p:sp>
      <p:sp>
        <p:nvSpPr>
          <p:cNvPr id="30"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952500" y="2590800"/>
            <a:ext cx="5334000" cy="6286500"/>
          </a:xfrm>
          <a:prstGeom prst="rect">
            <a:avLst/>
          </a:prstGeom>
        </p:spPr>
        <p:txBody>
          <a:bodyPr/>
          <a:lstStyle>
            <a:lvl1pPr marL="381000" indent="-381000">
              <a:spcBef>
                <a:spcPts val="3800"/>
              </a:spcBef>
              <a:defRPr sz="2800"/>
            </a:lvl1pPr>
            <a:lvl2pPr marL="762000" indent="-381000">
              <a:spcBef>
                <a:spcPts val="3800"/>
              </a:spcBef>
              <a:defRPr sz="2800"/>
            </a:lvl2pPr>
            <a:lvl3pPr marL="1143000" indent="-381000">
              <a:spcBef>
                <a:spcPts val="3800"/>
              </a:spcBef>
              <a:defRPr sz="2800"/>
            </a:lvl3pPr>
            <a:lvl4pPr marL="1524000" indent="-381000">
              <a:spcBef>
                <a:spcPts val="3800"/>
              </a:spcBef>
              <a:defRPr sz="2800"/>
            </a:lvl4pPr>
            <a:lvl5pPr marL="1905000" indent="-381000">
              <a:spcBef>
                <a:spcPts val="3800"/>
              </a:spcBef>
              <a:defRPr sz="2800"/>
            </a:lvl5p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47" name="Body Level One…"/>
          <p:cNvSpPr txBox="1">
            <a:spLocks noGrp="1"/>
          </p:cNvSpPr>
          <p:nvPr>
            <p:ph type="body" idx="1"/>
          </p:nvPr>
        </p:nvSpPr>
        <p:spPr>
          <a:xfrm>
            <a:off x="952500" y="1270000"/>
            <a:ext cx="11099800" cy="72136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5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6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50240" y="9040143"/>
            <a:ext cx="3034453" cy="519289"/>
          </a:xfrm>
          <a:prstGeom prst="rect">
            <a:avLst/>
          </a:prstGeom>
        </p:spPr>
        <p:txBody>
          <a:bodyPr lIns="130046" tIns="65023" rIns="130046" bIns="65023"/>
          <a:lstStyle/>
          <a:p>
            <a:fld id="{655F8CC5-4498-3348-B0A8-700B85F4419F}" type="datetimeFigureOut">
              <a:rPr lang="en-US" smtClean="0"/>
              <a:pPr/>
              <a:t>8/26/2019</a:t>
            </a:fld>
            <a:endParaRPr lang="en-US"/>
          </a:p>
        </p:txBody>
      </p:sp>
      <p:sp>
        <p:nvSpPr>
          <p:cNvPr id="5" name="Footer Placeholder 4"/>
          <p:cNvSpPr>
            <a:spLocks noGrp="1"/>
          </p:cNvSpPr>
          <p:nvPr>
            <p:ph type="ftr" sz="quarter" idx="11"/>
          </p:nvPr>
        </p:nvSpPr>
        <p:spPr>
          <a:xfrm>
            <a:off x="4443307" y="9040143"/>
            <a:ext cx="4118187" cy="519289"/>
          </a:xfrm>
          <a:prstGeom prst="rect">
            <a:avLst/>
          </a:prstGeom>
        </p:spPr>
        <p:txBody>
          <a:bodyPr lIns="130046" tIns="65023" rIns="130046" bIns="65023"/>
          <a:lstStyle/>
          <a:p>
            <a:endParaRPr lang="en-US"/>
          </a:p>
        </p:txBody>
      </p:sp>
      <p:sp>
        <p:nvSpPr>
          <p:cNvPr id="6" name="Slide Number Placeholder 5"/>
          <p:cNvSpPr>
            <a:spLocks noGrp="1"/>
          </p:cNvSpPr>
          <p:nvPr>
            <p:ph type="sldNum" sz="quarter" idx="12"/>
          </p:nvPr>
        </p:nvSpPr>
        <p:spPr>
          <a:xfrm>
            <a:off x="12056944" y="9141796"/>
            <a:ext cx="297616" cy="315982"/>
          </a:xfrm>
          <a:prstGeom prst="rect">
            <a:avLst/>
          </a:prstGeom>
        </p:spPr>
        <p:txBody>
          <a:bodyPr tIns="65023" bIns="65023"/>
          <a:lstStyle/>
          <a:p>
            <a:fld id="{C6F0A03D-B029-7C40-82BB-FF6EFC982504}" type="slidenum">
              <a:rPr lang="en-US" smtClean="0"/>
              <a:pPr/>
              <a:t>‹#›</a:t>
            </a:fld>
            <a:endParaRPr lang="en-US"/>
          </a:p>
        </p:txBody>
      </p:sp>
    </p:spTree>
    <p:extLst>
      <p:ext uri="{BB962C8B-B14F-4D97-AF65-F5344CB8AC3E}">
        <p14:creationId xmlns:p14="http://schemas.microsoft.com/office/powerpoint/2010/main" val="965257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50240" y="2275841"/>
            <a:ext cx="5743787" cy="6436925"/>
          </a:xfrm>
        </p:spPr>
        <p:txBody>
          <a:bodyPr/>
          <a:lstStyle>
            <a:lvl1pPr>
              <a:defRPr sz="4000"/>
            </a:lvl1pPr>
            <a:lvl2pPr>
              <a:defRPr sz="3400"/>
            </a:lvl2pPr>
            <a:lvl3pPr>
              <a:defRPr sz="28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610773" y="2275841"/>
            <a:ext cx="5743787" cy="6436925"/>
          </a:xfrm>
        </p:spPr>
        <p:txBody>
          <a:bodyPr/>
          <a:lstStyle>
            <a:lvl1pPr>
              <a:defRPr sz="4000"/>
            </a:lvl1pPr>
            <a:lvl2pPr>
              <a:defRPr sz="3400"/>
            </a:lvl2pPr>
            <a:lvl3pPr>
              <a:defRPr sz="28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50240" y="9040143"/>
            <a:ext cx="3034453" cy="519289"/>
          </a:xfrm>
          <a:prstGeom prst="rect">
            <a:avLst/>
          </a:prstGeom>
        </p:spPr>
        <p:txBody>
          <a:bodyPr lIns="130046" tIns="65023" rIns="130046" bIns="65023"/>
          <a:lstStyle/>
          <a:p>
            <a:fld id="{655F8CC5-4498-3348-B0A8-700B85F4419F}" type="datetimeFigureOut">
              <a:rPr lang="en-US" smtClean="0"/>
              <a:pPr/>
              <a:t>8/26/2019</a:t>
            </a:fld>
            <a:endParaRPr lang="en-US"/>
          </a:p>
        </p:txBody>
      </p:sp>
      <p:sp>
        <p:nvSpPr>
          <p:cNvPr id="6" name="Footer Placeholder 5"/>
          <p:cNvSpPr>
            <a:spLocks noGrp="1"/>
          </p:cNvSpPr>
          <p:nvPr>
            <p:ph type="ftr" sz="quarter" idx="11"/>
          </p:nvPr>
        </p:nvSpPr>
        <p:spPr>
          <a:xfrm>
            <a:off x="4443307" y="9040143"/>
            <a:ext cx="4118187" cy="519289"/>
          </a:xfrm>
          <a:prstGeom prst="rect">
            <a:avLst/>
          </a:prstGeom>
        </p:spPr>
        <p:txBody>
          <a:bodyPr lIns="130046" tIns="65023" rIns="130046" bIns="65023"/>
          <a:lstStyle/>
          <a:p>
            <a:endParaRPr lang="en-US"/>
          </a:p>
        </p:txBody>
      </p:sp>
      <p:sp>
        <p:nvSpPr>
          <p:cNvPr id="7" name="Slide Number Placeholder 6"/>
          <p:cNvSpPr>
            <a:spLocks noGrp="1"/>
          </p:cNvSpPr>
          <p:nvPr>
            <p:ph type="sldNum" sz="quarter" idx="12"/>
          </p:nvPr>
        </p:nvSpPr>
        <p:spPr>
          <a:xfrm>
            <a:off x="12056944" y="9141796"/>
            <a:ext cx="297616" cy="315982"/>
          </a:xfrm>
          <a:prstGeom prst="rect">
            <a:avLst/>
          </a:prstGeom>
        </p:spPr>
        <p:txBody>
          <a:bodyPr tIns="65023" bIns="65023"/>
          <a:lstStyle/>
          <a:p>
            <a:fld id="{C6F0A03D-B029-7C40-82BB-FF6EFC982504}" type="slidenum">
              <a:rPr lang="en-US" smtClean="0"/>
              <a:pPr/>
              <a:t>‹#›</a:t>
            </a:fld>
            <a:endParaRPr lang="en-US"/>
          </a:p>
        </p:txBody>
      </p:sp>
    </p:spTree>
    <p:extLst>
      <p:ext uri="{BB962C8B-B14F-4D97-AF65-F5344CB8AC3E}">
        <p14:creationId xmlns:p14="http://schemas.microsoft.com/office/powerpoint/2010/main" val="1341148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1"/>
          <a:srcRect/>
          <a:stretch>
            <a:fillRect/>
          </a:stretch>
        </a:blipFill>
        <a:effectLst/>
      </p:bgPr>
    </p:bg>
    <p:spTree>
      <p:nvGrpSpPr>
        <p:cNvPr id="1" name=""/>
        <p:cNvGrpSpPr/>
        <p:nvPr/>
      </p:nvGrpSpPr>
      <p:grpSpPr>
        <a:xfrm>
          <a:off x="0" y="0"/>
          <a:ext cx="0" cy="0"/>
          <a:chOff x="0" y="0"/>
          <a:chExt cx="0" cy="0"/>
        </a:xfrm>
      </p:grpSpPr>
      <p:pic>
        <p:nvPicPr>
          <p:cNvPr id="2" name="Picture 3" descr="Picture 3"/>
          <p:cNvPicPr>
            <a:picLocks noChangeAspect="1"/>
          </p:cNvPicPr>
          <p:nvPr/>
        </p:nvPicPr>
        <p:blipFill>
          <a:blip r:embed="rId12"/>
          <a:stretch>
            <a:fillRect/>
          </a:stretch>
        </p:blipFill>
        <p:spPr>
          <a:xfrm>
            <a:off x="8533092" y="8084790"/>
            <a:ext cx="4157473" cy="1164337"/>
          </a:xfrm>
          <a:prstGeom prst="rect">
            <a:avLst/>
          </a:prstGeom>
          <a:ln w="12700">
            <a:miter lim="400000"/>
          </a:ln>
        </p:spPr>
      </p:pic>
      <p:sp>
        <p:nvSpPr>
          <p:cNvPr id="3" name="Title Text"/>
          <p:cNvSpPr txBox="1">
            <a:spLocks noGrp="1"/>
          </p:cNvSpPr>
          <p:nvPr>
            <p:ph type="title"/>
          </p:nvPr>
        </p:nvSpPr>
        <p:spPr>
          <a:xfrm>
            <a:off x="952500" y="406400"/>
            <a:ext cx="11099800" cy="2120900"/>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a:bodyPr>
          <a:lstStyle/>
          <a:p>
            <a:r>
              <a:t>Title Text</a:t>
            </a:r>
          </a:p>
        </p:txBody>
      </p:sp>
      <p:sp>
        <p:nvSpPr>
          <p:cNvPr id="4" name="Body Level One…"/>
          <p:cNvSpPr txBox="1">
            <a:spLocks noGrp="1"/>
          </p:cNvSpPr>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ctr">
            <a:normAutofit/>
          </a:bodyPr>
          <a:lstStyle/>
          <a:p>
            <a:r>
              <a:t>Body Level One</a:t>
            </a:r>
          </a:p>
          <a:p>
            <a:pPr lvl="1"/>
            <a:r>
              <a:t>Body Level Two</a:t>
            </a:r>
          </a:p>
          <a:p>
            <a:pPr lvl="2"/>
            <a:r>
              <a:t>Body Level Three</a:t>
            </a:r>
          </a:p>
          <a:p>
            <a:pPr lvl="3"/>
            <a:r>
              <a:t>Body Level Four</a:t>
            </a:r>
          </a:p>
          <a:p>
            <a:pPr lvl="4"/>
            <a:r>
              <a:t>Body Level Five</a:t>
            </a:r>
          </a:p>
        </p:txBody>
      </p:sp>
      <p:sp>
        <p:nvSpPr>
          <p:cNvPr id="5" name="Slide Number"/>
          <p:cNvSpPr txBox="1">
            <a:spLocks noGrp="1"/>
          </p:cNvSpPr>
          <p:nvPr>
            <p:ph type="sldNum" sz="quarter" idx="2"/>
          </p:nvPr>
        </p:nvSpPr>
        <p:spPr>
          <a:xfrm>
            <a:off x="6285652" y="8779791"/>
            <a:ext cx="3034455" cy="520701"/>
          </a:xfrm>
          <a:prstGeom prst="rect">
            <a:avLst/>
          </a:prstGeom>
          <a:ln w="12700">
            <a:miter lim="400000"/>
          </a:ln>
        </p:spPr>
        <p:txBody>
          <a:bodyPr wrap="none" lIns="45719" rIns="45719" anchor="ctr">
            <a:spAutoFit/>
          </a:bodyPr>
          <a:lstStyle>
            <a:lvl1pPr algn="r">
              <a:defRPr sz="1200">
                <a:solidFill>
                  <a:srgbClr val="FFFFFF"/>
                </a:solidFill>
              </a:defRPr>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7" r:id="rId8"/>
    <p:sldLayoutId id="2147483658" r:id="rId9"/>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Lucida Grande"/>
          <a:ea typeface="Lucida Grande"/>
          <a:cs typeface="Lucida Grande"/>
          <a:sym typeface="Lucida Grande"/>
        </a:defRPr>
      </a:lvl1pPr>
      <a:lvl2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Lucida Grande"/>
          <a:ea typeface="Lucida Grande"/>
          <a:cs typeface="Lucida Grande"/>
          <a:sym typeface="Lucida Grande"/>
        </a:defRPr>
      </a:lvl2pPr>
      <a:lvl3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Lucida Grande"/>
          <a:ea typeface="Lucida Grande"/>
          <a:cs typeface="Lucida Grande"/>
          <a:sym typeface="Lucida Grande"/>
        </a:defRPr>
      </a:lvl3pPr>
      <a:lvl4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Lucida Grande"/>
          <a:ea typeface="Lucida Grande"/>
          <a:cs typeface="Lucida Grande"/>
          <a:sym typeface="Lucida Grande"/>
        </a:defRPr>
      </a:lvl4pPr>
      <a:lvl5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Lucida Grande"/>
          <a:ea typeface="Lucida Grande"/>
          <a:cs typeface="Lucida Grande"/>
          <a:sym typeface="Lucida Grande"/>
        </a:defRPr>
      </a:lvl5pPr>
      <a:lvl6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Lucida Grande"/>
          <a:ea typeface="Lucida Grande"/>
          <a:cs typeface="Lucida Grande"/>
          <a:sym typeface="Lucida Grande"/>
        </a:defRPr>
      </a:lvl6pPr>
      <a:lvl7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Lucida Grande"/>
          <a:ea typeface="Lucida Grande"/>
          <a:cs typeface="Lucida Grande"/>
          <a:sym typeface="Lucida Grande"/>
        </a:defRPr>
      </a:lvl7pPr>
      <a:lvl8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Lucida Grande"/>
          <a:ea typeface="Lucida Grande"/>
          <a:cs typeface="Lucida Grande"/>
          <a:sym typeface="Lucida Grande"/>
        </a:defRPr>
      </a:lvl8pPr>
      <a:lvl9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FFFFFF"/>
          </a:solidFill>
          <a:uFillTx/>
          <a:latin typeface="Lucida Grande"/>
          <a:ea typeface="Lucida Grande"/>
          <a:cs typeface="Lucida Grande"/>
          <a:sym typeface="Lucida Grande"/>
        </a:defRPr>
      </a:lvl9pPr>
    </p:titleStyle>
    <p:bodyStyle>
      <a:lvl1pPr marL="457200" marR="0" indent="-4572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Lucida Grande"/>
          <a:ea typeface="Lucida Grande"/>
          <a:cs typeface="Lucida Grande"/>
          <a:sym typeface="Lucida Grande"/>
        </a:defRPr>
      </a:lvl1pPr>
      <a:lvl2pPr marL="914400" marR="0" indent="-4572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Lucida Grande"/>
          <a:ea typeface="Lucida Grande"/>
          <a:cs typeface="Lucida Grande"/>
          <a:sym typeface="Lucida Grande"/>
        </a:defRPr>
      </a:lvl2pPr>
      <a:lvl3pPr marL="1371600" marR="0" indent="-4572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Lucida Grande"/>
          <a:ea typeface="Lucida Grande"/>
          <a:cs typeface="Lucida Grande"/>
          <a:sym typeface="Lucida Grande"/>
        </a:defRPr>
      </a:lvl3pPr>
      <a:lvl4pPr marL="1828800" marR="0" indent="-4572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Lucida Grande"/>
          <a:ea typeface="Lucida Grande"/>
          <a:cs typeface="Lucida Grande"/>
          <a:sym typeface="Lucida Grande"/>
        </a:defRPr>
      </a:lvl4pPr>
      <a:lvl5pPr marL="2286000" marR="0" indent="-4572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Lucida Grande"/>
          <a:ea typeface="Lucida Grande"/>
          <a:cs typeface="Lucida Grande"/>
          <a:sym typeface="Lucida Grande"/>
        </a:defRPr>
      </a:lvl5pPr>
      <a:lvl6pPr marL="2743200" marR="0" indent="-4572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Lucida Grande"/>
          <a:ea typeface="Lucida Grande"/>
          <a:cs typeface="Lucida Grande"/>
          <a:sym typeface="Lucida Grande"/>
        </a:defRPr>
      </a:lvl6pPr>
      <a:lvl7pPr marL="3200400" marR="0" indent="-4572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Lucida Grande"/>
          <a:ea typeface="Lucida Grande"/>
          <a:cs typeface="Lucida Grande"/>
          <a:sym typeface="Lucida Grande"/>
        </a:defRPr>
      </a:lvl7pPr>
      <a:lvl8pPr marL="3657600" marR="0" indent="-4572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Lucida Grande"/>
          <a:ea typeface="Lucida Grande"/>
          <a:cs typeface="Lucida Grande"/>
          <a:sym typeface="Lucida Grande"/>
        </a:defRPr>
      </a:lvl8pPr>
      <a:lvl9pPr marL="4114800" marR="0" indent="-457200" algn="l" defTabSz="584200" rtl="0" latinLnBrk="0">
        <a:lnSpc>
          <a:spcPct val="100000"/>
        </a:lnSpc>
        <a:spcBef>
          <a:spcPts val="4200"/>
        </a:spcBef>
        <a:spcAft>
          <a:spcPts val="0"/>
        </a:spcAft>
        <a:buClrTx/>
        <a:buSzPct val="75000"/>
        <a:buFontTx/>
        <a:buChar char="•"/>
        <a:tabLst/>
        <a:defRPr sz="3800" b="0" i="0" u="none" strike="noStrike" cap="none" spc="0" baseline="0">
          <a:ln>
            <a:noFill/>
          </a:ln>
          <a:solidFill>
            <a:srgbClr val="FFFFFF"/>
          </a:solidFill>
          <a:uFillTx/>
          <a:latin typeface="Lucida Grande"/>
          <a:ea typeface="Lucida Grande"/>
          <a:cs typeface="Lucida Grande"/>
          <a:sym typeface="Lucida Grande"/>
        </a:defRPr>
      </a:lvl9pPr>
    </p:bodyStyle>
    <p:otherStyle>
      <a:lvl1pPr marL="0" marR="0" indent="0" algn="r" defTabSz="584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1pPr>
      <a:lvl2pPr marL="0" marR="0" indent="0" algn="r" defTabSz="584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2pPr>
      <a:lvl3pPr marL="0" marR="0" indent="0" algn="r" defTabSz="584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3pPr>
      <a:lvl4pPr marL="0" marR="0" indent="0" algn="r" defTabSz="584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4pPr>
      <a:lvl5pPr marL="0" marR="0" indent="0" algn="r" defTabSz="584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5pPr>
      <a:lvl6pPr marL="0" marR="0" indent="0" algn="r" defTabSz="584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6pPr>
      <a:lvl7pPr marL="0" marR="0" indent="0" algn="r" defTabSz="584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7pPr>
      <a:lvl8pPr marL="0" marR="0" indent="0" algn="r" defTabSz="584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8pPr>
      <a:lvl9pPr marL="0" marR="0" indent="0" algn="r" defTabSz="584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notesSlide" Target="../notesSlides/notesSlide2.xml"/><Relationship Id="rId7" Type="http://schemas.openxmlformats.org/officeDocument/2006/relationships/image" Target="../media/image9.jpeg"/><Relationship Id="rId2" Type="http://schemas.openxmlformats.org/officeDocument/2006/relationships/slideLayout" Target="../slideLayouts/slideLayout8.xml"/><Relationship Id="rId1" Type="http://schemas.openxmlformats.org/officeDocument/2006/relationships/tags" Target="../tags/tag2.xml"/><Relationship Id="rId6" Type="http://schemas.openxmlformats.org/officeDocument/2006/relationships/image" Target="../media/image8.jpeg"/><Relationship Id="rId5" Type="http://schemas.openxmlformats.org/officeDocument/2006/relationships/image" Target="../media/image7.jpeg"/><Relationship Id="rId10" Type="http://schemas.openxmlformats.org/officeDocument/2006/relationships/image" Target="../media/image12.jpeg"/><Relationship Id="rId4" Type="http://schemas.openxmlformats.org/officeDocument/2006/relationships/image" Target="../media/image6.jpeg"/><Relationship Id="rId9" Type="http://schemas.openxmlformats.org/officeDocument/2006/relationships/image" Target="../media/image11.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vmlDrawing" Target="../drawings/vmlDrawing1.vml"/><Relationship Id="rId6" Type="http://schemas.openxmlformats.org/officeDocument/2006/relationships/image" Target="../media/image13.png"/><Relationship Id="rId5" Type="http://schemas.openxmlformats.org/officeDocument/2006/relationships/oleObject" Target="../embeddings/oleObject1.bin"/><Relationship Id="rId4" Type="http://schemas.openxmlformats.org/officeDocument/2006/relationships/notesSlide" Target="../notesSlides/notesSlide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tags" Target="../tags/tag4.xml"/><Relationship Id="rId5" Type="http://schemas.openxmlformats.org/officeDocument/2006/relationships/image" Target="../media/image14.jpeg"/><Relationship Id="rId4" Type="http://schemas.openxmlformats.org/officeDocument/2006/relationships/hyperlink" Target="http://upload.wikimedia.org/wikipedia/en/4/4e/Valuefun.jpg" TargetMode="External"/></Relationships>
</file>

<file path=ppt/slides/_rels/slide25.xml.rels><?xml version="1.0" encoding="UTF-8" standalone="yes"?>
<Relationships xmlns="http://schemas.openxmlformats.org/package/2006/relationships"><Relationship Id="rId3" Type="http://schemas.openxmlformats.org/officeDocument/2006/relationships/video" Target="../media/media1.mov"/><Relationship Id="rId2" Type="http://schemas.microsoft.com/office/2007/relationships/media" Target="../media/media1.mov"/><Relationship Id="rId1" Type="http://schemas.openxmlformats.org/officeDocument/2006/relationships/tags" Target="../tags/tag5.xml"/><Relationship Id="rId6" Type="http://schemas.openxmlformats.org/officeDocument/2006/relationships/image" Target="../media/image15.png"/><Relationship Id="rId5" Type="http://schemas.openxmlformats.org/officeDocument/2006/relationships/notesSlide" Target="../notesSlides/notesSlide8.xml"/><Relationship Id="rId4"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9.xml"/><Relationship Id="rId1" Type="http://schemas.openxmlformats.org/officeDocument/2006/relationships/tags" Target="../tags/tag6.xml"/><Relationship Id="rId4" Type="http://schemas.openxmlformats.org/officeDocument/2006/relationships/image" Target="../media/image16.jpeg"/></Relationships>
</file>

<file path=ppt/slides/_rels/slide27.xml.rels><?xml version="1.0" encoding="UTF-8" standalone="yes"?>
<Relationships xmlns="http://schemas.openxmlformats.org/package/2006/relationships"><Relationship Id="rId3" Type="http://schemas.openxmlformats.org/officeDocument/2006/relationships/video" Target="file://localhost/C/%5CDocuments%20and%20Settings%5CValerie%5CMy%20Documents%5CDOCUMENTS%5C4Korea2010%5CneedletipPro.wmv" TargetMode="External"/><Relationship Id="rId7" Type="http://schemas.openxmlformats.org/officeDocument/2006/relationships/image" Target="../media/image18.png"/><Relationship Id="rId2" Type="http://schemas.microsoft.com/office/2007/relationships/media" Target="file://localhost/C/%5CDocuments%20and%20Settings%5CValerie%5CMy%20Documents%5CDOCUMENTS%5C4Korea2010%5CneedletipPro.wmv" TargetMode="External"/><Relationship Id="rId1" Type="http://schemas.openxmlformats.org/officeDocument/2006/relationships/tags" Target="../tags/tag7.xml"/><Relationship Id="rId6" Type="http://schemas.openxmlformats.org/officeDocument/2006/relationships/image" Target="../media/image17.jpeg"/><Relationship Id="rId5" Type="http://schemas.openxmlformats.org/officeDocument/2006/relationships/notesSlide" Target="../notesSlides/notesSlide10.xml"/><Relationship Id="rId4"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8.xml"/><Relationship Id="rId1" Type="http://schemas.openxmlformats.org/officeDocument/2006/relationships/tags" Target="../tags/tag8.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8.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openxmlformats.org/officeDocument/2006/relationships/image" Target="../media/image23.jpeg"/><Relationship Id="rId13" Type="http://schemas.openxmlformats.org/officeDocument/2006/relationships/image" Target="../media/image28.jpeg"/><Relationship Id="rId3" Type="http://schemas.openxmlformats.org/officeDocument/2006/relationships/notesSlide" Target="../notesSlides/notesSlide13.xml"/><Relationship Id="rId7" Type="http://schemas.openxmlformats.org/officeDocument/2006/relationships/image" Target="../media/image22.jpeg"/><Relationship Id="rId12" Type="http://schemas.openxmlformats.org/officeDocument/2006/relationships/image" Target="../media/image27.jpeg"/><Relationship Id="rId2" Type="http://schemas.openxmlformats.org/officeDocument/2006/relationships/slideLayout" Target="../slideLayouts/slideLayout8.xml"/><Relationship Id="rId1" Type="http://schemas.openxmlformats.org/officeDocument/2006/relationships/tags" Target="../tags/tag10.xml"/><Relationship Id="rId6" Type="http://schemas.openxmlformats.org/officeDocument/2006/relationships/image" Target="../media/image21.jpeg"/><Relationship Id="rId11" Type="http://schemas.openxmlformats.org/officeDocument/2006/relationships/image" Target="../media/image26.jpeg"/><Relationship Id="rId5" Type="http://schemas.openxmlformats.org/officeDocument/2006/relationships/image" Target="../media/image20.jpeg"/><Relationship Id="rId15" Type="http://schemas.openxmlformats.org/officeDocument/2006/relationships/image" Target="../media/image30.jpeg"/><Relationship Id="rId10" Type="http://schemas.openxmlformats.org/officeDocument/2006/relationships/image" Target="../media/image25.jpeg"/><Relationship Id="rId4" Type="http://schemas.openxmlformats.org/officeDocument/2006/relationships/image" Target="../media/image19.jpeg"/><Relationship Id="rId9" Type="http://schemas.openxmlformats.org/officeDocument/2006/relationships/image" Target="../media/image24.jpeg"/><Relationship Id="rId14" Type="http://schemas.openxmlformats.org/officeDocument/2006/relationships/image" Target="../media/image29.jpeg"/></Relationships>
</file>

<file path=ppt/slides/_rels/slide31.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notesSlide" Target="../notesSlides/notesSlide14.xml"/><Relationship Id="rId7" Type="http://schemas.openxmlformats.org/officeDocument/2006/relationships/image" Target="../media/image34.jpeg"/><Relationship Id="rId2" Type="http://schemas.openxmlformats.org/officeDocument/2006/relationships/slideLayout" Target="../slideLayouts/slideLayout8.xml"/><Relationship Id="rId1" Type="http://schemas.openxmlformats.org/officeDocument/2006/relationships/tags" Target="../tags/tag11.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 Id="rId9" Type="http://schemas.openxmlformats.org/officeDocument/2006/relationships/image" Target="../media/image36.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1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8.xml"/><Relationship Id="rId1" Type="http://schemas.openxmlformats.org/officeDocument/2006/relationships/tags" Target="../tags/tag13.xml"/></Relationships>
</file>

<file path=ppt/slides/_rels/slide34.xml.rels><?xml version="1.0" encoding="UTF-8" standalone="yes"?>
<Relationships xmlns="http://schemas.openxmlformats.org/package/2006/relationships"><Relationship Id="rId3" Type="http://schemas.openxmlformats.org/officeDocument/2006/relationships/video" Target="../media/media2.mov"/><Relationship Id="rId2" Type="http://schemas.microsoft.com/office/2007/relationships/media" Target="../media/media2.mov"/><Relationship Id="rId1" Type="http://schemas.openxmlformats.org/officeDocument/2006/relationships/tags" Target="../tags/tag14.xml"/><Relationship Id="rId6" Type="http://schemas.openxmlformats.org/officeDocument/2006/relationships/image" Target="../media/image37.png"/><Relationship Id="rId5" Type="http://schemas.openxmlformats.org/officeDocument/2006/relationships/notesSlide" Target="../notesSlides/notesSlide17.xml"/><Relationship Id="rId4"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8.xml"/><Relationship Id="rId1" Type="http://schemas.openxmlformats.org/officeDocument/2006/relationships/tags" Target="../tags/tag15.xml"/><Relationship Id="rId5" Type="http://schemas.openxmlformats.org/officeDocument/2006/relationships/image" Target="../media/image39.jpeg"/><Relationship Id="rId4" Type="http://schemas.openxmlformats.org/officeDocument/2006/relationships/image" Target="../media/image38.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8.xml"/><Relationship Id="rId1" Type="http://schemas.openxmlformats.org/officeDocument/2006/relationships/tags" Target="../tags/tag16.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8.xml"/><Relationship Id="rId1" Type="http://schemas.openxmlformats.org/officeDocument/2006/relationships/tags" Target="../tags/tag17.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tags" Target="../tags/tag18.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43.jpeg"/><Relationship Id="rId2" Type="http://schemas.openxmlformats.org/officeDocument/2006/relationships/slideLayout" Target="../slideLayouts/slideLayout8.xml"/><Relationship Id="rId1" Type="http://schemas.openxmlformats.org/officeDocument/2006/relationships/tags" Target="../tags/tag19.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8.xml"/><Relationship Id="rId1" Type="http://schemas.openxmlformats.org/officeDocument/2006/relationships/tags" Target="../tags/tag20.xml"/><Relationship Id="rId4" Type="http://schemas.openxmlformats.org/officeDocument/2006/relationships/image" Target="../media/image44.jpeg"/></Relationships>
</file>

<file path=ppt/slides/_rels/slide41.xml.rels><?xml version="1.0" encoding="UTF-8" standalone="yes"?>
<Relationships xmlns="http://schemas.openxmlformats.org/package/2006/relationships"><Relationship Id="rId3" Type="http://schemas.openxmlformats.org/officeDocument/2006/relationships/video" Target="../media/media3.m4v"/><Relationship Id="rId2" Type="http://schemas.microsoft.com/office/2007/relationships/media" Target="../media/media3.m4v"/><Relationship Id="rId1" Type="http://schemas.openxmlformats.org/officeDocument/2006/relationships/tags" Target="../tags/tag21.xml"/><Relationship Id="rId6" Type="http://schemas.openxmlformats.org/officeDocument/2006/relationships/image" Target="../media/image45.png"/><Relationship Id="rId5" Type="http://schemas.openxmlformats.org/officeDocument/2006/relationships/notesSlide" Target="../notesSlides/notesSlide24.xml"/><Relationship Id="rId4"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image" Target="../media/image49.jpeg"/><Relationship Id="rId2" Type="http://schemas.openxmlformats.org/officeDocument/2006/relationships/slideLayout" Target="../slideLayouts/slideLayout8.xml"/><Relationship Id="rId1" Type="http://schemas.openxmlformats.org/officeDocument/2006/relationships/tags" Target="../tags/tag22.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8.xml"/><Relationship Id="rId5" Type="http://schemas.openxmlformats.org/officeDocument/2006/relationships/image" Target="../media/image53.jpeg"/><Relationship Id="rId4" Type="http://schemas.openxmlformats.org/officeDocument/2006/relationships/image" Target="../media/image52.jpeg"/></Relationships>
</file>

<file path=ppt/slides/_rels/slide4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8.xml"/><Relationship Id="rId5" Type="http://schemas.openxmlformats.org/officeDocument/2006/relationships/image" Target="../media/image58.jpeg"/><Relationship Id="rId4" Type="http://schemas.openxmlformats.org/officeDocument/2006/relationships/image" Target="../media/image57.jpeg"/></Relationships>
</file>

<file path=ppt/slides/_rels/slide47.xml.rels><?xml version="1.0" encoding="UTF-8" standalone="yes"?>
<Relationships xmlns="http://schemas.openxmlformats.org/package/2006/relationships"><Relationship Id="rId3" Type="http://schemas.openxmlformats.org/officeDocument/2006/relationships/image" Target="../media/image60.jpeg"/><Relationship Id="rId7" Type="http://schemas.openxmlformats.org/officeDocument/2006/relationships/image" Target="../media/image64.jpeg"/><Relationship Id="rId2" Type="http://schemas.openxmlformats.org/officeDocument/2006/relationships/image" Target="../media/image59.jpeg"/><Relationship Id="rId1" Type="http://schemas.openxmlformats.org/officeDocument/2006/relationships/slideLayout" Target="../slideLayouts/slideLayout7.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65.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6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67.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xml"/><Relationship Id="rId1" Type="http://schemas.openxmlformats.org/officeDocument/2006/relationships/tags" Target="../tags/tag23.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xml"/><Relationship Id="rId1" Type="http://schemas.openxmlformats.org/officeDocument/2006/relationships/tags" Target="../tags/tag2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8.xml"/><Relationship Id="rId1" Type="http://schemas.openxmlformats.org/officeDocument/2006/relationships/tags" Target="../tags/tag2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5360" y="2470010"/>
            <a:ext cx="11054080" cy="2424853"/>
          </a:xfrm>
        </p:spPr>
        <p:txBody>
          <a:bodyPr>
            <a:normAutofit fontScale="90000"/>
          </a:bodyPr>
          <a:lstStyle/>
          <a:p>
            <a:r>
              <a:rPr lang="en-US" dirty="0"/>
              <a:t>Needle </a:t>
            </a:r>
            <a:r>
              <a:rPr lang="en-US" dirty="0" err="1"/>
              <a:t>Aponeurotomy</a:t>
            </a:r>
            <a:r>
              <a:rPr lang="en-US" dirty="0"/>
              <a:t> for Dupuytren’s Contracture:</a:t>
            </a:r>
            <a:br>
              <a:rPr lang="en-US" dirty="0"/>
            </a:br>
            <a:r>
              <a:rPr lang="en-US" dirty="0"/>
              <a:t>My 10 year Experience</a:t>
            </a:r>
          </a:p>
        </p:txBody>
      </p:sp>
      <p:sp>
        <p:nvSpPr>
          <p:cNvPr id="3" name="Subtitle 2"/>
          <p:cNvSpPr>
            <a:spLocks noGrp="1"/>
          </p:cNvSpPr>
          <p:nvPr>
            <p:ph type="subTitle" idx="1"/>
          </p:nvPr>
        </p:nvSpPr>
        <p:spPr/>
        <p:txBody>
          <a:bodyPr/>
          <a:lstStyle/>
          <a:p>
            <a:r>
              <a:rPr lang="en-US" dirty="0"/>
              <a:t>Stephen Helgemo, MD</a:t>
            </a:r>
          </a:p>
        </p:txBody>
      </p:sp>
    </p:spTree>
    <p:extLst>
      <p:ext uri="{BB962C8B-B14F-4D97-AF65-F5344CB8AC3E}">
        <p14:creationId xmlns:p14="http://schemas.microsoft.com/office/powerpoint/2010/main" val="328448260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Treatment for Dupuytrens"/>
          <p:cNvSpPr txBox="1">
            <a:spLocks noGrp="1"/>
          </p:cNvSpPr>
          <p:nvPr>
            <p:ph type="title"/>
          </p:nvPr>
        </p:nvSpPr>
        <p:spPr>
          <a:prstGeom prst="rect">
            <a:avLst/>
          </a:prstGeom>
        </p:spPr>
        <p:txBody>
          <a:bodyPr>
            <a:normAutofit fontScale="90000"/>
          </a:bodyPr>
          <a:lstStyle>
            <a:lvl1pPr defTabSz="514094">
              <a:defRPr sz="7000"/>
            </a:lvl1pPr>
          </a:lstStyle>
          <a:p>
            <a:r>
              <a:t>Treatment for Dupuytrens</a:t>
            </a:r>
          </a:p>
        </p:txBody>
      </p:sp>
      <p:sp>
        <p:nvSpPr>
          <p:cNvPr id="102" name="Surgery…"/>
          <p:cNvSpPr txBox="1">
            <a:spLocks noGrp="1"/>
          </p:cNvSpPr>
          <p:nvPr>
            <p:ph type="body" idx="1"/>
          </p:nvPr>
        </p:nvSpPr>
        <p:spPr>
          <a:prstGeom prst="rect">
            <a:avLst/>
          </a:prstGeom>
        </p:spPr>
        <p:txBody>
          <a:bodyPr/>
          <a:lstStyle/>
          <a:p>
            <a:pPr marL="402336" indent="-402336" defTabSz="514094">
              <a:spcBef>
                <a:spcPts val="3600"/>
              </a:spcBef>
              <a:defRPr sz="3300"/>
            </a:pPr>
            <a:r>
              <a:t>Surgery</a:t>
            </a:r>
          </a:p>
          <a:p>
            <a:pPr marL="804672" lvl="1" indent="-402336" defTabSz="514094">
              <a:spcBef>
                <a:spcPts val="3600"/>
              </a:spcBef>
              <a:defRPr sz="3300"/>
            </a:pPr>
            <a:r>
              <a:t>Fasciectomy- partial, subtotal, total</a:t>
            </a:r>
          </a:p>
          <a:p>
            <a:pPr marL="804672" lvl="1" indent="-402336" defTabSz="514094">
              <a:spcBef>
                <a:spcPts val="3600"/>
              </a:spcBef>
              <a:defRPr sz="3300"/>
            </a:pPr>
            <a:r>
              <a:t>Dermatofasciectomy (skin graft)</a:t>
            </a:r>
          </a:p>
          <a:p>
            <a:pPr marL="804672" lvl="1" indent="-402336" defTabSz="514094">
              <a:spcBef>
                <a:spcPts val="3600"/>
              </a:spcBef>
              <a:defRPr sz="3300"/>
            </a:pPr>
            <a:r>
              <a:t>Fasciotomy</a:t>
            </a:r>
          </a:p>
          <a:p>
            <a:pPr marL="402336" indent="-402336" defTabSz="514094">
              <a:spcBef>
                <a:spcPts val="3600"/>
              </a:spcBef>
              <a:defRPr sz="3300"/>
            </a:pPr>
            <a:r>
              <a:t>Radiotherapy</a:t>
            </a:r>
          </a:p>
          <a:p>
            <a:pPr marL="402336" indent="-402336" defTabSz="514094">
              <a:spcBef>
                <a:spcPts val="3600"/>
              </a:spcBef>
              <a:defRPr sz="3300"/>
            </a:pPr>
            <a:r>
              <a:t>Collagenase</a:t>
            </a:r>
          </a:p>
          <a:p>
            <a:pPr marL="402336" indent="-402336" defTabSz="514094">
              <a:spcBef>
                <a:spcPts val="3600"/>
              </a:spcBef>
              <a:defRPr sz="3300"/>
            </a:pPr>
            <a:r>
              <a:t>Needle aponeurotomy</a:t>
            </a:r>
          </a:p>
        </p:txBody>
      </p:sp>
    </p:spTree>
    <p:extLst>
      <p:ext uri="{BB962C8B-B14F-4D97-AF65-F5344CB8AC3E}">
        <p14:creationId xmlns:p14="http://schemas.microsoft.com/office/powerpoint/2010/main" val="541427640"/>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Fasciectomy"/>
          <p:cNvSpPr txBox="1">
            <a:spLocks noGrp="1"/>
          </p:cNvSpPr>
          <p:nvPr>
            <p:ph type="title"/>
          </p:nvPr>
        </p:nvSpPr>
        <p:spPr>
          <a:prstGeom prst="rect">
            <a:avLst/>
          </a:prstGeom>
        </p:spPr>
        <p:txBody>
          <a:bodyPr/>
          <a:lstStyle/>
          <a:p>
            <a:r>
              <a:t>Fasciectomy</a:t>
            </a:r>
          </a:p>
        </p:txBody>
      </p:sp>
      <p:sp>
        <p:nvSpPr>
          <p:cNvPr id="105" name="Partial excision of diseased fascia done through a skin excision and surgical dissection…"/>
          <p:cNvSpPr txBox="1">
            <a:spLocks noGrp="1"/>
          </p:cNvSpPr>
          <p:nvPr>
            <p:ph type="body" idx="1"/>
          </p:nvPr>
        </p:nvSpPr>
        <p:spPr>
          <a:prstGeom prst="rect">
            <a:avLst/>
          </a:prstGeom>
        </p:spPr>
        <p:txBody>
          <a:bodyPr/>
          <a:lstStyle/>
          <a:p>
            <a:pPr marL="301752" indent="-301752" defTabSz="385572">
              <a:spcBef>
                <a:spcPts val="2700"/>
              </a:spcBef>
              <a:defRPr sz="2500"/>
            </a:pPr>
            <a:r>
              <a:t>Partial excision of diseased fascia done through a skin excision and surgical dissection</a:t>
            </a:r>
          </a:p>
          <a:p>
            <a:pPr marL="301752" indent="-301752" defTabSz="385572">
              <a:spcBef>
                <a:spcPts val="2700"/>
              </a:spcBef>
              <a:defRPr sz="2500"/>
            </a:pPr>
            <a:r>
              <a:t>Pros:</a:t>
            </a:r>
          </a:p>
          <a:p>
            <a:pPr marL="603504" lvl="1" indent="-301752" defTabSz="385572">
              <a:spcBef>
                <a:spcPts val="2700"/>
              </a:spcBef>
              <a:defRPr sz="2500"/>
            </a:pPr>
            <a:r>
              <a:t>Least likely to recur (but often can)</a:t>
            </a:r>
          </a:p>
          <a:p>
            <a:pPr marL="603504" lvl="1" indent="-301752" defTabSz="385572">
              <a:spcBef>
                <a:spcPts val="2700"/>
              </a:spcBef>
              <a:defRPr sz="2500"/>
            </a:pPr>
            <a:r>
              <a:t>Long history of use</a:t>
            </a:r>
          </a:p>
          <a:p>
            <a:pPr marL="301752" indent="-301752" defTabSz="385572">
              <a:spcBef>
                <a:spcPts val="2700"/>
              </a:spcBef>
              <a:defRPr sz="2500"/>
            </a:pPr>
            <a:r>
              <a:t>Cons:</a:t>
            </a:r>
          </a:p>
          <a:p>
            <a:pPr marL="603504" lvl="1" indent="-301752" defTabSz="385572">
              <a:spcBef>
                <a:spcPts val="2700"/>
              </a:spcBef>
              <a:defRPr sz="2500"/>
            </a:pPr>
            <a:r>
              <a:t>More tissue damage and pain</a:t>
            </a:r>
          </a:p>
          <a:p>
            <a:pPr marL="603504" lvl="1" indent="-301752" defTabSz="385572">
              <a:spcBef>
                <a:spcPts val="2700"/>
              </a:spcBef>
              <a:defRPr sz="2500"/>
            </a:pPr>
            <a:r>
              <a:t>Moderate risk of complication (neuro, vascular, wound, joint stiffness/pain)</a:t>
            </a:r>
          </a:p>
          <a:p>
            <a:pPr marL="603504" lvl="1" indent="-301752" defTabSz="385572">
              <a:spcBef>
                <a:spcPts val="2700"/>
              </a:spcBef>
              <a:defRPr sz="2500"/>
            </a:pPr>
            <a:r>
              <a:t>Longest recovery</a:t>
            </a:r>
          </a:p>
        </p:txBody>
      </p:sp>
    </p:spTree>
    <p:extLst>
      <p:ext uri="{BB962C8B-B14F-4D97-AF65-F5344CB8AC3E}">
        <p14:creationId xmlns:p14="http://schemas.microsoft.com/office/powerpoint/2010/main" val="8653249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 name="3386511.jpg" descr="3386511.jpg"/>
          <p:cNvPicPr>
            <a:picLocks noChangeAspect="1"/>
          </p:cNvPicPr>
          <p:nvPr/>
        </p:nvPicPr>
        <p:blipFill>
          <a:blip r:embed="rId2"/>
          <a:stretch>
            <a:fillRect/>
          </a:stretch>
        </p:blipFill>
        <p:spPr>
          <a:xfrm>
            <a:off x="1998546" y="1574039"/>
            <a:ext cx="8219324" cy="6164495"/>
          </a:xfrm>
          <a:prstGeom prst="rect">
            <a:avLst/>
          </a:prstGeom>
          <a:ln w="12700">
            <a:miter lim="400000"/>
          </a:ln>
        </p:spPr>
      </p:pic>
    </p:spTree>
    <p:extLst>
      <p:ext uri="{BB962C8B-B14F-4D97-AF65-F5344CB8AC3E}">
        <p14:creationId xmlns:p14="http://schemas.microsoft.com/office/powerpoint/2010/main" val="1640484710"/>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 name="3418311.JPG" descr="3418311.JPG"/>
          <p:cNvPicPr>
            <a:picLocks noChangeAspect="1"/>
          </p:cNvPicPr>
          <p:nvPr/>
        </p:nvPicPr>
        <p:blipFill>
          <a:blip r:embed="rId2"/>
          <a:stretch>
            <a:fillRect/>
          </a:stretch>
        </p:blipFill>
        <p:spPr>
          <a:xfrm>
            <a:off x="1949163" y="958105"/>
            <a:ext cx="8837371" cy="6628029"/>
          </a:xfrm>
          <a:prstGeom prst="rect">
            <a:avLst/>
          </a:prstGeom>
          <a:ln w="12700">
            <a:miter lim="400000"/>
          </a:ln>
        </p:spPr>
      </p:pic>
    </p:spTree>
    <p:extLst>
      <p:ext uri="{BB962C8B-B14F-4D97-AF65-F5344CB8AC3E}">
        <p14:creationId xmlns:p14="http://schemas.microsoft.com/office/powerpoint/2010/main" val="2448423783"/>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Other surgical options"/>
          <p:cNvSpPr txBox="1">
            <a:spLocks noGrp="1"/>
          </p:cNvSpPr>
          <p:nvPr>
            <p:ph type="title"/>
          </p:nvPr>
        </p:nvSpPr>
        <p:spPr>
          <a:prstGeom prst="rect">
            <a:avLst/>
          </a:prstGeom>
        </p:spPr>
        <p:txBody>
          <a:bodyPr/>
          <a:lstStyle/>
          <a:p>
            <a:r>
              <a:t>Other surgical options</a:t>
            </a:r>
          </a:p>
        </p:txBody>
      </p:sp>
      <p:sp>
        <p:nvSpPr>
          <p:cNvPr id="112" name="Dermatofasciectomy= aggressive fasciectomy plus skin graft…"/>
          <p:cNvSpPr txBox="1">
            <a:spLocks noGrp="1"/>
          </p:cNvSpPr>
          <p:nvPr>
            <p:ph type="body" idx="1"/>
          </p:nvPr>
        </p:nvSpPr>
        <p:spPr>
          <a:prstGeom prst="rect">
            <a:avLst/>
          </a:prstGeom>
        </p:spPr>
        <p:txBody>
          <a:bodyPr/>
          <a:lstStyle/>
          <a:p>
            <a:r>
              <a:t>Dermatofasciectomy= aggressive fasciectomy plus skin graft</a:t>
            </a:r>
          </a:p>
          <a:p>
            <a:r>
              <a:t>Fasciotomy= cutting cord with scalpel through small skin incision</a:t>
            </a:r>
          </a:p>
        </p:txBody>
      </p:sp>
    </p:spTree>
    <p:extLst>
      <p:ext uri="{BB962C8B-B14F-4D97-AF65-F5344CB8AC3E}">
        <p14:creationId xmlns:p14="http://schemas.microsoft.com/office/powerpoint/2010/main" val="3834615277"/>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Radiotherapy"/>
          <p:cNvSpPr txBox="1">
            <a:spLocks noGrp="1"/>
          </p:cNvSpPr>
          <p:nvPr>
            <p:ph type="title"/>
          </p:nvPr>
        </p:nvSpPr>
        <p:spPr>
          <a:prstGeom prst="rect">
            <a:avLst/>
          </a:prstGeom>
        </p:spPr>
        <p:txBody>
          <a:bodyPr/>
          <a:lstStyle/>
          <a:p>
            <a:r>
              <a:t>Radiotherapy</a:t>
            </a:r>
          </a:p>
        </p:txBody>
      </p:sp>
      <p:sp>
        <p:nvSpPr>
          <p:cNvPr id="115" name="Can reduce likelihood of progression from nodular stage…"/>
          <p:cNvSpPr txBox="1">
            <a:spLocks noGrp="1"/>
          </p:cNvSpPr>
          <p:nvPr>
            <p:ph type="body" idx="1"/>
          </p:nvPr>
        </p:nvSpPr>
        <p:spPr>
          <a:prstGeom prst="rect">
            <a:avLst/>
          </a:prstGeom>
        </p:spPr>
        <p:txBody>
          <a:bodyPr/>
          <a:lstStyle/>
          <a:p>
            <a:r>
              <a:t>Can reduce likelihood of progression from nodular stage</a:t>
            </a:r>
          </a:p>
          <a:p>
            <a:r>
              <a:t>Will not correct contractors</a:t>
            </a:r>
          </a:p>
          <a:p>
            <a:r>
              <a:t>Has not improved outcomes when used as adjuvant to other treatments</a:t>
            </a:r>
          </a:p>
          <a:p>
            <a:r>
              <a:t>Risk of radiation </a:t>
            </a:r>
          </a:p>
        </p:txBody>
      </p:sp>
    </p:spTree>
    <p:extLst>
      <p:ext uri="{BB962C8B-B14F-4D97-AF65-F5344CB8AC3E}">
        <p14:creationId xmlns:p14="http://schemas.microsoft.com/office/powerpoint/2010/main" val="2722091855"/>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6177280" y="6502400"/>
            <a:ext cx="3467947" cy="1950720"/>
          </a:xfrm>
          <a:prstGeom prst="rect">
            <a:avLst/>
          </a:prstGeom>
          <a:solidFill>
            <a:srgbClr val="63764B"/>
          </a:solidFill>
          <a:ln>
            <a:noFill/>
          </a:ln>
        </p:spPr>
        <p:style>
          <a:lnRef idx="2">
            <a:schemeClr val="accent1">
              <a:shade val="50000"/>
            </a:schemeClr>
          </a:lnRef>
          <a:fillRef idx="1">
            <a:schemeClr val="accent1"/>
          </a:fillRef>
          <a:effectRef idx="0">
            <a:schemeClr val="accent1"/>
          </a:effectRef>
          <a:fontRef idx="minor">
            <a:schemeClr val="lt1"/>
          </a:fontRef>
        </p:style>
        <p:txBody>
          <a:bodyPr lIns="130046" tIns="65023" rIns="130046" bIns="65023" anchor="ctr"/>
          <a:lstStyle/>
          <a:p>
            <a:pPr algn="ctr">
              <a:defRPr/>
            </a:pPr>
            <a:endParaRPr lang="en-US" sz="3200"/>
          </a:p>
        </p:txBody>
      </p:sp>
      <p:sp>
        <p:nvSpPr>
          <p:cNvPr id="22" name="Rectangle 21"/>
          <p:cNvSpPr/>
          <p:nvPr/>
        </p:nvSpPr>
        <p:spPr>
          <a:xfrm>
            <a:off x="5201920" y="8236374"/>
            <a:ext cx="4118187" cy="1733973"/>
          </a:xfrm>
          <a:prstGeom prst="rect">
            <a:avLst/>
          </a:prstGeom>
          <a:solidFill>
            <a:srgbClr val="698590"/>
          </a:solidFill>
          <a:ln>
            <a:noFill/>
          </a:ln>
        </p:spPr>
        <p:style>
          <a:lnRef idx="2">
            <a:schemeClr val="accent1">
              <a:shade val="50000"/>
            </a:schemeClr>
          </a:lnRef>
          <a:fillRef idx="1">
            <a:schemeClr val="accent1"/>
          </a:fillRef>
          <a:effectRef idx="0">
            <a:schemeClr val="accent1"/>
          </a:effectRef>
          <a:fontRef idx="minor">
            <a:schemeClr val="lt1"/>
          </a:fontRef>
        </p:style>
        <p:txBody>
          <a:bodyPr lIns="130046" tIns="65023" rIns="130046" bIns="65023" anchor="ctr"/>
          <a:lstStyle/>
          <a:p>
            <a:pPr algn="ctr">
              <a:defRPr/>
            </a:pPr>
            <a:endParaRPr lang="en-US" sz="3200"/>
          </a:p>
        </p:txBody>
      </p:sp>
      <p:grpSp>
        <p:nvGrpSpPr>
          <p:cNvPr id="2" name="Group 12"/>
          <p:cNvGrpSpPr>
            <a:grpSpLocks/>
          </p:cNvGrpSpPr>
          <p:nvPr/>
        </p:nvGrpSpPr>
        <p:grpSpPr bwMode="auto">
          <a:xfrm>
            <a:off x="0" y="6335325"/>
            <a:ext cx="6493369" cy="3885636"/>
            <a:chOff x="533399" y="4454483"/>
            <a:chExt cx="4565196" cy="2732117"/>
          </a:xfrm>
        </p:grpSpPr>
        <p:pic>
          <p:nvPicPr>
            <p:cNvPr id="3093" name="Picture 8" descr="C:\tempjpg\1289902.jpg"/>
            <p:cNvPicPr>
              <a:picLocks noChangeAspect="1" noChangeArrowheads="1"/>
            </p:cNvPicPr>
            <p:nvPr/>
          </p:nvPicPr>
          <p:blipFill>
            <a:blip r:embed="rId4"/>
            <a:srcRect/>
            <a:stretch>
              <a:fillRect/>
            </a:stretch>
          </p:blipFill>
          <p:spPr bwMode="auto">
            <a:xfrm>
              <a:off x="533399" y="4515207"/>
              <a:ext cx="3339254" cy="2504440"/>
            </a:xfrm>
            <a:prstGeom prst="rect">
              <a:avLst/>
            </a:prstGeom>
            <a:noFill/>
            <a:ln w="9525">
              <a:noFill/>
              <a:miter lim="800000"/>
              <a:headEnd/>
              <a:tailEnd/>
            </a:ln>
          </p:spPr>
        </p:pic>
        <p:pic>
          <p:nvPicPr>
            <p:cNvPr id="3094" name="Picture 7" descr="C:\tempjpg\1289907.jpg"/>
            <p:cNvPicPr>
              <a:picLocks noChangeAspect="1" noChangeArrowheads="1"/>
            </p:cNvPicPr>
            <p:nvPr/>
          </p:nvPicPr>
          <p:blipFill>
            <a:blip r:embed="rId5"/>
            <a:srcRect/>
            <a:stretch>
              <a:fillRect/>
            </a:stretch>
          </p:blipFill>
          <p:spPr bwMode="auto">
            <a:xfrm rot="-3028573">
              <a:off x="2707992" y="4795998"/>
              <a:ext cx="2732117" cy="2049088"/>
            </a:xfrm>
            <a:prstGeom prst="rect">
              <a:avLst/>
            </a:prstGeom>
            <a:noFill/>
            <a:ln w="9525">
              <a:noFill/>
              <a:miter lim="800000"/>
              <a:headEnd/>
              <a:tailEnd/>
            </a:ln>
          </p:spPr>
        </p:pic>
      </p:grpSp>
      <p:grpSp>
        <p:nvGrpSpPr>
          <p:cNvPr id="3" name="Group 11"/>
          <p:cNvGrpSpPr>
            <a:grpSpLocks noChangeAspect="1"/>
          </p:cNvGrpSpPr>
          <p:nvPr/>
        </p:nvGrpSpPr>
        <p:grpSpPr bwMode="auto">
          <a:xfrm>
            <a:off x="3384410" y="1625600"/>
            <a:ext cx="6152444" cy="5093547"/>
            <a:chOff x="2438400" y="1216153"/>
            <a:chExt cx="3777271" cy="3127248"/>
          </a:xfrm>
        </p:grpSpPr>
        <p:pic>
          <p:nvPicPr>
            <p:cNvPr id="3091" name="Picture 5" descr="C:\tempjpg\1181607.jpg"/>
            <p:cNvPicPr>
              <a:picLocks noChangeAspect="1" noChangeArrowheads="1"/>
            </p:cNvPicPr>
            <p:nvPr/>
          </p:nvPicPr>
          <p:blipFill>
            <a:blip r:embed="rId6"/>
            <a:srcRect/>
            <a:stretch>
              <a:fillRect/>
            </a:stretch>
          </p:blipFill>
          <p:spPr bwMode="auto">
            <a:xfrm rot="-5400000">
              <a:off x="3601612" y="1729342"/>
              <a:ext cx="3127248" cy="2100870"/>
            </a:xfrm>
            <a:prstGeom prst="rect">
              <a:avLst/>
            </a:prstGeom>
            <a:noFill/>
            <a:ln w="9525">
              <a:noFill/>
              <a:miter lim="800000"/>
              <a:headEnd/>
              <a:tailEnd/>
            </a:ln>
          </p:spPr>
        </p:pic>
        <p:pic>
          <p:nvPicPr>
            <p:cNvPr id="3092" name="Picture 4" descr="C:\tempjpg\1181605.jpg"/>
            <p:cNvPicPr>
              <a:picLocks noChangeAspect="1" noChangeArrowheads="1"/>
            </p:cNvPicPr>
            <p:nvPr/>
          </p:nvPicPr>
          <p:blipFill>
            <a:blip r:embed="rId7"/>
            <a:srcRect/>
            <a:stretch>
              <a:fillRect/>
            </a:stretch>
          </p:blipFill>
          <p:spPr bwMode="auto">
            <a:xfrm rot="16200000" flipV="1">
              <a:off x="1929271" y="1728329"/>
              <a:ext cx="3124200" cy="2105942"/>
            </a:xfrm>
            <a:prstGeom prst="rect">
              <a:avLst/>
            </a:prstGeom>
            <a:noFill/>
            <a:ln w="9525">
              <a:noFill/>
              <a:miter lim="800000"/>
              <a:headEnd/>
              <a:tailEnd/>
            </a:ln>
          </p:spPr>
        </p:pic>
      </p:grpSp>
      <p:pic>
        <p:nvPicPr>
          <p:cNvPr id="3078" name="Picture 2" descr="C:\tempjpg\1138319.jpg"/>
          <p:cNvPicPr>
            <a:picLocks noGrp="1" noChangeAspect="1" noChangeArrowheads="1"/>
          </p:cNvPicPr>
          <p:nvPr>
            <p:ph idx="1"/>
          </p:nvPr>
        </p:nvPicPr>
        <p:blipFill>
          <a:blip r:embed="rId8"/>
          <a:srcRect/>
          <a:stretch>
            <a:fillRect/>
          </a:stretch>
        </p:blipFill>
        <p:spPr>
          <a:xfrm>
            <a:off x="0" y="1621085"/>
            <a:ext cx="3422791" cy="5098062"/>
          </a:xfrm>
        </p:spPr>
      </p:pic>
      <p:sp>
        <p:nvSpPr>
          <p:cNvPr id="3079" name="TextBox 14"/>
          <p:cNvSpPr txBox="1">
            <a:spLocks noChangeArrowheads="1"/>
          </p:cNvSpPr>
          <p:nvPr/>
        </p:nvSpPr>
        <p:spPr bwMode="auto">
          <a:xfrm>
            <a:off x="3576320" y="1733974"/>
            <a:ext cx="5527040" cy="869980"/>
          </a:xfrm>
          <a:prstGeom prst="rect">
            <a:avLst/>
          </a:prstGeom>
          <a:noFill/>
          <a:ln w="9525">
            <a:noFill/>
            <a:miter lim="800000"/>
            <a:headEnd/>
            <a:tailEnd/>
          </a:ln>
        </p:spPr>
        <p:txBody>
          <a:bodyPr lIns="130046" tIns="65023" rIns="130046" bIns="65023">
            <a:prstTxWarp prst="textNoShape">
              <a:avLst/>
            </a:prstTxWarp>
            <a:spAutoFit/>
          </a:bodyPr>
          <a:lstStyle/>
          <a:p>
            <a:pPr algn="ctr" eaLnBrk="0" hangingPunct="0"/>
            <a:r>
              <a:rPr lang="en-US" sz="2400" dirty="0">
                <a:latin typeface="Verdana" charset="0"/>
              </a:rPr>
              <a:t>Stiffness / Loss of Flexion 5%</a:t>
            </a:r>
          </a:p>
          <a:p>
            <a:pPr algn="ctr" eaLnBrk="0" hangingPunct="0"/>
            <a:r>
              <a:rPr lang="en-US" sz="2400" dirty="0">
                <a:latin typeface="Verdana" charset="0"/>
              </a:rPr>
              <a:t>Prolonged Edema 7%</a:t>
            </a:r>
          </a:p>
        </p:txBody>
      </p:sp>
      <p:sp>
        <p:nvSpPr>
          <p:cNvPr id="3080" name="TextBox 15"/>
          <p:cNvSpPr txBox="1">
            <a:spLocks noChangeArrowheads="1"/>
          </p:cNvSpPr>
          <p:nvPr/>
        </p:nvSpPr>
        <p:spPr bwMode="auto">
          <a:xfrm>
            <a:off x="0" y="4706975"/>
            <a:ext cx="3359573" cy="1608643"/>
          </a:xfrm>
          <a:prstGeom prst="rect">
            <a:avLst/>
          </a:prstGeom>
          <a:noFill/>
          <a:ln w="9525">
            <a:noFill/>
            <a:miter lim="800000"/>
            <a:headEnd/>
            <a:tailEnd/>
          </a:ln>
        </p:spPr>
        <p:txBody>
          <a:bodyPr lIns="130046" tIns="65023" rIns="130046" bIns="65023">
            <a:prstTxWarp prst="textNoShape">
              <a:avLst/>
            </a:prstTxWarp>
            <a:spAutoFit/>
          </a:bodyPr>
          <a:lstStyle/>
          <a:p>
            <a:pPr algn="ctr" eaLnBrk="0" hangingPunct="0"/>
            <a:r>
              <a:rPr lang="en-US" sz="2400" dirty="0">
                <a:solidFill>
                  <a:schemeClr val="tx2">
                    <a:lumMod val="50000"/>
                  </a:schemeClr>
                </a:solidFill>
                <a:latin typeface="Verdana" charset="0"/>
              </a:rPr>
              <a:t>Flap Loss /</a:t>
            </a:r>
          </a:p>
          <a:p>
            <a:pPr algn="ctr" eaLnBrk="0" hangingPunct="0"/>
            <a:r>
              <a:rPr lang="en-US" sz="2400" dirty="0">
                <a:solidFill>
                  <a:schemeClr val="tx2">
                    <a:lumMod val="50000"/>
                  </a:schemeClr>
                </a:solidFill>
                <a:latin typeface="Verdana" charset="0"/>
              </a:rPr>
              <a:t>Delayed Healing /</a:t>
            </a:r>
          </a:p>
          <a:p>
            <a:pPr algn="ctr" eaLnBrk="0" hangingPunct="0"/>
            <a:r>
              <a:rPr lang="en-US" sz="2400" dirty="0">
                <a:solidFill>
                  <a:schemeClr val="tx2">
                    <a:lumMod val="50000"/>
                  </a:schemeClr>
                </a:solidFill>
                <a:latin typeface="Verdana" charset="0"/>
              </a:rPr>
              <a:t>Infection</a:t>
            </a:r>
          </a:p>
          <a:p>
            <a:pPr algn="ctr" eaLnBrk="0" hangingPunct="0"/>
            <a:r>
              <a:rPr lang="en-US" sz="2400" dirty="0">
                <a:solidFill>
                  <a:schemeClr val="tx2">
                    <a:lumMod val="50000"/>
                  </a:schemeClr>
                </a:solidFill>
                <a:latin typeface="Verdana" charset="0"/>
              </a:rPr>
              <a:t>5%</a:t>
            </a:r>
          </a:p>
        </p:txBody>
      </p:sp>
      <p:sp>
        <p:nvSpPr>
          <p:cNvPr id="3081" name="TextBox 17"/>
          <p:cNvSpPr txBox="1">
            <a:spLocks noChangeArrowheads="1"/>
          </p:cNvSpPr>
          <p:nvPr/>
        </p:nvSpPr>
        <p:spPr bwMode="auto">
          <a:xfrm>
            <a:off x="6068907" y="8128001"/>
            <a:ext cx="3034453" cy="1239311"/>
          </a:xfrm>
          <a:prstGeom prst="rect">
            <a:avLst/>
          </a:prstGeom>
          <a:noFill/>
          <a:ln w="9525">
            <a:noFill/>
            <a:miter lim="800000"/>
            <a:headEnd/>
            <a:tailEnd/>
          </a:ln>
        </p:spPr>
        <p:txBody>
          <a:bodyPr lIns="130046" tIns="65023" rIns="130046" bIns="65023">
            <a:prstTxWarp prst="textNoShape">
              <a:avLst/>
            </a:prstTxWarp>
            <a:spAutoFit/>
          </a:bodyPr>
          <a:lstStyle/>
          <a:p>
            <a:pPr algn="ctr" eaLnBrk="0" hangingPunct="0"/>
            <a:r>
              <a:rPr lang="en-US" sz="2400" dirty="0">
                <a:solidFill>
                  <a:schemeClr val="bg1"/>
                </a:solidFill>
                <a:latin typeface="Verdana" charset="0"/>
              </a:rPr>
              <a:t>  Amputation</a:t>
            </a:r>
            <a:br>
              <a:rPr lang="en-US" sz="2400" dirty="0">
                <a:solidFill>
                  <a:schemeClr val="bg1"/>
                </a:solidFill>
                <a:latin typeface="Verdana" charset="0"/>
              </a:rPr>
            </a:br>
            <a:r>
              <a:rPr lang="en-US" sz="2400" dirty="0">
                <a:solidFill>
                  <a:schemeClr val="bg1"/>
                </a:solidFill>
                <a:latin typeface="Verdana" charset="0"/>
              </a:rPr>
              <a:t>1% Planned 0.1% Unplanned</a:t>
            </a:r>
          </a:p>
        </p:txBody>
      </p:sp>
      <p:sp>
        <p:nvSpPr>
          <p:cNvPr id="19" name="TextBox 18"/>
          <p:cNvSpPr txBox="1"/>
          <p:nvPr/>
        </p:nvSpPr>
        <p:spPr>
          <a:xfrm>
            <a:off x="433494" y="8994987"/>
            <a:ext cx="5635413" cy="623759"/>
          </a:xfrm>
          <a:prstGeom prst="rect">
            <a:avLst/>
          </a:prstGeom>
          <a:noFill/>
        </p:spPr>
        <p:txBody>
          <a:bodyPr lIns="130046" tIns="65023" rIns="130046" bIns="65023">
            <a:spAutoFit/>
          </a:bodyPr>
          <a:lstStyle/>
          <a:p>
            <a:pPr eaLnBrk="0" hangingPunct="0">
              <a:defRPr/>
            </a:pPr>
            <a:r>
              <a:rPr lang="en-US" sz="3200" dirty="0">
                <a:ln w="18415" cmpd="sng">
                  <a:noFill/>
                  <a:prstDash val="solid"/>
                </a:ln>
                <a:solidFill>
                  <a:srgbClr val="FFFF00"/>
                </a:solidFill>
                <a:effectLst>
                  <a:outerShdw blurRad="38100" dist="38100" dir="2700000" algn="tl">
                    <a:srgbClr val="000000">
                      <a:alpha val="43137"/>
                    </a:srgbClr>
                  </a:outerShdw>
                </a:effectLst>
                <a:ea typeface="+mn-ea"/>
                <a:cs typeface="+mn-cs"/>
              </a:rPr>
              <a:t>Before                         After</a:t>
            </a:r>
          </a:p>
        </p:txBody>
      </p:sp>
      <p:pic>
        <p:nvPicPr>
          <p:cNvPr id="3083" name="Picture 6" descr="C:\tempjpg\1443808.jpg"/>
          <p:cNvPicPr>
            <a:picLocks noChangeAspect="1" noChangeArrowheads="1"/>
          </p:cNvPicPr>
          <p:nvPr/>
        </p:nvPicPr>
        <p:blipFill>
          <a:blip r:embed="rId9">
            <a:lum contrast="4000"/>
          </a:blip>
          <a:srcRect/>
          <a:stretch>
            <a:fillRect/>
          </a:stretch>
        </p:blipFill>
        <p:spPr bwMode="auto">
          <a:xfrm>
            <a:off x="9211733" y="1661725"/>
            <a:ext cx="3793067" cy="5057422"/>
          </a:xfrm>
          <a:prstGeom prst="rect">
            <a:avLst/>
          </a:prstGeom>
          <a:noFill/>
          <a:ln w="9525">
            <a:noFill/>
            <a:miter lim="800000"/>
            <a:headEnd/>
            <a:tailEnd/>
          </a:ln>
        </p:spPr>
      </p:pic>
      <p:sp>
        <p:nvSpPr>
          <p:cNvPr id="3084" name="Title 1"/>
          <p:cNvSpPr>
            <a:spLocks noGrp="1"/>
          </p:cNvSpPr>
          <p:nvPr>
            <p:ph type="title"/>
          </p:nvPr>
        </p:nvSpPr>
        <p:spPr>
          <a:xfrm>
            <a:off x="1083734" y="216748"/>
            <a:ext cx="10837333" cy="1621084"/>
          </a:xfrm>
        </p:spPr>
        <p:txBody>
          <a:bodyPr>
            <a:normAutofit/>
          </a:bodyPr>
          <a:lstStyle/>
          <a:p>
            <a:pPr eaLnBrk="1" hangingPunct="1"/>
            <a:r>
              <a:rPr lang="en-US" sz="6000" dirty="0" err="1"/>
              <a:t>Fasciectomy</a:t>
            </a:r>
            <a:r>
              <a:rPr lang="en-US" sz="6000" dirty="0"/>
              <a:t> Issues</a:t>
            </a:r>
          </a:p>
        </p:txBody>
      </p:sp>
      <p:sp>
        <p:nvSpPr>
          <p:cNvPr id="3085" name="TextBox 21"/>
          <p:cNvSpPr txBox="1">
            <a:spLocks noChangeArrowheads="1"/>
          </p:cNvSpPr>
          <p:nvPr/>
        </p:nvSpPr>
        <p:spPr bwMode="auto">
          <a:xfrm>
            <a:off x="4660053" y="5691859"/>
            <a:ext cx="2926080" cy="623759"/>
          </a:xfrm>
          <a:prstGeom prst="rect">
            <a:avLst/>
          </a:prstGeom>
          <a:noFill/>
          <a:ln w="9525">
            <a:noFill/>
            <a:miter lim="800000"/>
            <a:headEnd/>
            <a:tailEnd/>
          </a:ln>
        </p:spPr>
        <p:txBody>
          <a:bodyPr lIns="130046" tIns="65023" rIns="130046" bIns="65023">
            <a:prstTxWarp prst="textNoShape">
              <a:avLst/>
            </a:prstTxWarp>
            <a:spAutoFit/>
          </a:bodyPr>
          <a:lstStyle/>
          <a:p>
            <a:pPr algn="ctr" eaLnBrk="0" hangingPunct="0"/>
            <a:r>
              <a:rPr lang="en-US" sz="3200">
                <a:solidFill>
                  <a:srgbClr val="FF0000"/>
                </a:solidFill>
                <a:latin typeface="Verdana" charset="0"/>
              </a:rPr>
              <a:t>RSD 4%</a:t>
            </a:r>
          </a:p>
        </p:txBody>
      </p:sp>
      <p:sp>
        <p:nvSpPr>
          <p:cNvPr id="3086" name="Oval 19"/>
          <p:cNvSpPr>
            <a:spLocks noChangeArrowheads="1"/>
          </p:cNvSpPr>
          <p:nvPr/>
        </p:nvSpPr>
        <p:spPr bwMode="auto">
          <a:xfrm rot="-2543585">
            <a:off x="5554133" y="7983502"/>
            <a:ext cx="1192107" cy="866987"/>
          </a:xfrm>
          <a:prstGeom prst="ellipse">
            <a:avLst/>
          </a:prstGeom>
          <a:noFill/>
          <a:ln w="38100">
            <a:solidFill>
              <a:srgbClr val="FF0000">
                <a:alpha val="50195"/>
              </a:srgbClr>
            </a:solidFill>
            <a:prstDash val="sysDash"/>
            <a:round/>
            <a:headEnd/>
            <a:tailEnd/>
          </a:ln>
        </p:spPr>
        <p:txBody>
          <a:bodyPr lIns="130046" tIns="65023" rIns="130046" bIns="65023">
            <a:prstTxWarp prst="textNoShape">
              <a:avLst/>
            </a:prstTxWarp>
          </a:bodyPr>
          <a:lstStyle/>
          <a:p>
            <a:pPr eaLnBrk="0" hangingPunct="0"/>
            <a:endParaRPr lang="en-US" sz="3200"/>
          </a:p>
        </p:txBody>
      </p:sp>
      <p:pic>
        <p:nvPicPr>
          <p:cNvPr id="3087" name="Picture 20"/>
          <p:cNvPicPr>
            <a:picLocks noChangeAspect="1" noChangeArrowheads="1"/>
          </p:cNvPicPr>
          <p:nvPr/>
        </p:nvPicPr>
        <p:blipFill>
          <a:blip r:embed="rId10"/>
          <a:srcRect/>
          <a:stretch>
            <a:fillRect/>
          </a:stretch>
        </p:blipFill>
        <p:spPr bwMode="auto">
          <a:xfrm>
            <a:off x="9211733" y="6734953"/>
            <a:ext cx="3793067" cy="3018648"/>
          </a:xfrm>
          <a:prstGeom prst="rect">
            <a:avLst/>
          </a:prstGeom>
          <a:noFill/>
          <a:ln w="9525">
            <a:noFill/>
            <a:miter lim="800000"/>
            <a:headEnd/>
            <a:tailEnd/>
          </a:ln>
        </p:spPr>
      </p:pic>
      <p:sp>
        <p:nvSpPr>
          <p:cNvPr id="17425" name="TextBox 21"/>
          <p:cNvSpPr txBox="1">
            <a:spLocks noChangeArrowheads="1"/>
          </p:cNvSpPr>
          <p:nvPr/>
        </p:nvSpPr>
        <p:spPr bwMode="auto">
          <a:xfrm>
            <a:off x="9211733" y="9211733"/>
            <a:ext cx="3793067" cy="500648"/>
          </a:xfrm>
          <a:prstGeom prst="rect">
            <a:avLst/>
          </a:prstGeom>
          <a:noFill/>
          <a:ln w="9525">
            <a:noFill/>
            <a:miter lim="800000"/>
            <a:headEnd/>
            <a:tailEnd/>
          </a:ln>
        </p:spPr>
        <p:txBody>
          <a:bodyPr lIns="130046" tIns="65023" rIns="130046" bIns="65023">
            <a:spAutoFit/>
          </a:bodyPr>
          <a:lstStyle/>
          <a:p>
            <a:pPr>
              <a:defRPr/>
            </a:pPr>
            <a:r>
              <a:rPr lang="en-US" sz="2400" dirty="0">
                <a:solidFill>
                  <a:srgbClr val="FFFF00"/>
                </a:solidFill>
                <a:effectLst>
                  <a:outerShdw blurRad="63500" sx="102000" sy="102000" algn="ctr" rotWithShape="0">
                    <a:prstClr val="black">
                      <a:alpha val="40000"/>
                    </a:prstClr>
                  </a:outerShdw>
                </a:effectLst>
                <a:latin typeface="Verdana" pitchFamily="34" charset="0"/>
                <a:ea typeface="+mn-ea"/>
                <a:cs typeface="Arial" pitchFamily="34" charset="0"/>
              </a:rPr>
              <a:t>5 prior </a:t>
            </a:r>
            <a:r>
              <a:rPr lang="en-US" sz="2400" dirty="0" err="1">
                <a:solidFill>
                  <a:srgbClr val="FFFF00"/>
                </a:solidFill>
                <a:effectLst>
                  <a:outerShdw blurRad="63500" sx="102000" sy="102000" algn="ctr" rotWithShape="0">
                    <a:prstClr val="black">
                      <a:alpha val="40000"/>
                    </a:prstClr>
                  </a:outerShdw>
                </a:effectLst>
                <a:latin typeface="Verdana" pitchFamily="34" charset="0"/>
                <a:ea typeface="+mn-ea"/>
                <a:cs typeface="Arial" pitchFamily="34" charset="0"/>
              </a:rPr>
              <a:t>fasciectomies</a:t>
            </a:r>
            <a:endParaRPr lang="en-US" sz="2400" dirty="0">
              <a:solidFill>
                <a:srgbClr val="FFFF00"/>
              </a:solidFill>
              <a:effectLst>
                <a:outerShdw blurRad="63500" sx="102000" sy="102000" algn="ctr" rotWithShape="0">
                  <a:prstClr val="black">
                    <a:alpha val="40000"/>
                  </a:prstClr>
                </a:outerShdw>
              </a:effectLst>
              <a:latin typeface="Verdana" pitchFamily="34" charset="0"/>
              <a:ea typeface="+mn-ea"/>
              <a:cs typeface="Arial" pitchFamily="34" charset="0"/>
            </a:endParaRPr>
          </a:p>
        </p:txBody>
      </p:sp>
      <p:sp>
        <p:nvSpPr>
          <p:cNvPr id="17418" name="TextBox 19"/>
          <p:cNvSpPr txBox="1">
            <a:spLocks noChangeArrowheads="1"/>
          </p:cNvSpPr>
          <p:nvPr/>
        </p:nvSpPr>
        <p:spPr bwMode="auto">
          <a:xfrm>
            <a:off x="7261013" y="6705601"/>
            <a:ext cx="2600960" cy="1239311"/>
          </a:xfrm>
          <a:prstGeom prst="rect">
            <a:avLst/>
          </a:prstGeom>
          <a:noFill/>
          <a:ln w="9525">
            <a:noFill/>
            <a:miter lim="800000"/>
            <a:headEnd/>
            <a:tailEnd/>
          </a:ln>
        </p:spPr>
        <p:txBody>
          <a:bodyPr lIns="130046" tIns="65023" rIns="130046" bIns="65023">
            <a:spAutoFit/>
          </a:bodyPr>
          <a:lstStyle/>
          <a:p>
            <a:pPr algn="ctr" eaLnBrk="0" hangingPunct="0">
              <a:defRPr/>
            </a:pPr>
            <a:r>
              <a:rPr lang="en-US" sz="2400" dirty="0">
                <a:solidFill>
                  <a:srgbClr val="FFFF00"/>
                </a:solidFill>
                <a:effectLst>
                  <a:outerShdw blurRad="63500" sx="102000" sy="102000" algn="ctr" rotWithShape="0">
                    <a:prstClr val="black">
                      <a:alpha val="40000"/>
                    </a:prstClr>
                  </a:outerShdw>
                </a:effectLst>
                <a:latin typeface="Verdana" pitchFamily="34" charset="0"/>
                <a:ea typeface="+mn-ea"/>
                <a:cs typeface="Arial" pitchFamily="34" charset="0"/>
              </a:rPr>
              <a:t>Recurrence</a:t>
            </a:r>
            <a:br>
              <a:rPr lang="en-US" sz="2400" dirty="0">
                <a:solidFill>
                  <a:srgbClr val="FFFF00"/>
                </a:solidFill>
                <a:effectLst>
                  <a:outerShdw blurRad="63500" sx="102000" sy="102000" algn="ctr" rotWithShape="0">
                    <a:prstClr val="black">
                      <a:alpha val="40000"/>
                    </a:prstClr>
                  </a:outerShdw>
                </a:effectLst>
                <a:latin typeface="Verdana" pitchFamily="34" charset="0"/>
                <a:ea typeface="+mn-ea"/>
                <a:cs typeface="Arial" pitchFamily="34" charset="0"/>
              </a:rPr>
            </a:br>
            <a:r>
              <a:rPr lang="en-US" sz="2400" dirty="0">
                <a:solidFill>
                  <a:srgbClr val="FFFF00"/>
                </a:solidFill>
                <a:effectLst>
                  <a:outerShdw blurRad="63500" sx="102000" sy="102000" algn="ctr" rotWithShape="0">
                    <a:prstClr val="black">
                      <a:alpha val="40000"/>
                    </a:prstClr>
                  </a:outerShdw>
                </a:effectLst>
                <a:latin typeface="Verdana" pitchFamily="34" charset="0"/>
                <a:ea typeface="+mn-ea"/>
                <a:cs typeface="Arial" pitchFamily="34" charset="0"/>
              </a:rPr>
              <a:t> 50% at 5y</a:t>
            </a:r>
            <a:br>
              <a:rPr lang="en-US" sz="2400" dirty="0">
                <a:solidFill>
                  <a:srgbClr val="FFFF00"/>
                </a:solidFill>
                <a:effectLst>
                  <a:outerShdw blurRad="63500" sx="102000" sy="102000" algn="ctr" rotWithShape="0">
                    <a:prstClr val="black">
                      <a:alpha val="40000"/>
                    </a:prstClr>
                  </a:outerShdw>
                </a:effectLst>
                <a:latin typeface="Verdana" pitchFamily="34" charset="0"/>
                <a:ea typeface="+mn-ea"/>
                <a:cs typeface="Arial" pitchFamily="34" charset="0"/>
              </a:rPr>
            </a:br>
            <a:r>
              <a:rPr lang="en-US" sz="2400" dirty="0">
                <a:solidFill>
                  <a:srgbClr val="FFFF00"/>
                </a:solidFill>
                <a:effectLst>
                  <a:outerShdw blurRad="63500" sx="102000" sy="102000" algn="ctr" rotWithShape="0">
                    <a:prstClr val="black">
                      <a:alpha val="40000"/>
                    </a:prstClr>
                  </a:outerShdw>
                </a:effectLst>
                <a:latin typeface="Verdana" pitchFamily="34" charset="0"/>
                <a:ea typeface="+mn-ea"/>
                <a:cs typeface="Arial" pitchFamily="34" charset="0"/>
              </a:rPr>
              <a:t>75% at 15y</a:t>
            </a:r>
          </a:p>
        </p:txBody>
      </p:sp>
      <p:sp>
        <p:nvSpPr>
          <p:cNvPr id="17420" name="TextBox 16"/>
          <p:cNvSpPr txBox="1">
            <a:spLocks noChangeArrowheads="1"/>
          </p:cNvSpPr>
          <p:nvPr/>
        </p:nvSpPr>
        <p:spPr bwMode="auto">
          <a:xfrm>
            <a:off x="9753600" y="1733974"/>
            <a:ext cx="3251200" cy="869980"/>
          </a:xfrm>
          <a:prstGeom prst="rect">
            <a:avLst/>
          </a:prstGeom>
          <a:solidFill>
            <a:schemeClr val="accent1">
              <a:alpha val="58000"/>
            </a:schemeClr>
          </a:solidFill>
          <a:ln w="9525">
            <a:noFill/>
            <a:miter lim="800000"/>
            <a:headEnd/>
            <a:tailEnd/>
          </a:ln>
        </p:spPr>
        <p:txBody>
          <a:bodyPr lIns="130046" tIns="65023" rIns="130046" bIns="65023">
            <a:spAutoFit/>
          </a:bodyPr>
          <a:lstStyle/>
          <a:p>
            <a:pPr eaLnBrk="0" hangingPunct="0">
              <a:defRPr/>
            </a:pPr>
            <a:r>
              <a:rPr lang="en-US" sz="2400" dirty="0">
                <a:ln w="3175">
                  <a:noFill/>
                </a:ln>
                <a:solidFill>
                  <a:srgbClr val="FFFF00"/>
                </a:solidFill>
                <a:effectLst>
                  <a:outerShdw blurRad="63500" sx="102000" sy="102000" algn="ctr" rotWithShape="0">
                    <a:prstClr val="black">
                      <a:alpha val="40000"/>
                    </a:prstClr>
                  </a:outerShdw>
                </a:effectLst>
                <a:latin typeface="Verdana" pitchFamily="34" charset="0"/>
                <a:ea typeface="+mn-ea"/>
                <a:cs typeface="Arial" pitchFamily="34" charset="0"/>
              </a:rPr>
              <a:t>Nerve Injury 2%</a:t>
            </a:r>
          </a:p>
          <a:p>
            <a:pPr eaLnBrk="0" hangingPunct="0">
              <a:defRPr/>
            </a:pPr>
            <a:r>
              <a:rPr lang="en-US" sz="2400" dirty="0" err="1">
                <a:ln w="3175">
                  <a:noFill/>
                </a:ln>
                <a:solidFill>
                  <a:srgbClr val="FFFF00"/>
                </a:solidFill>
                <a:effectLst>
                  <a:outerShdw blurRad="63500" sx="102000" sy="102000" algn="ctr" rotWithShape="0">
                    <a:prstClr val="black">
                      <a:alpha val="40000"/>
                    </a:prstClr>
                  </a:outerShdw>
                </a:effectLst>
                <a:latin typeface="Verdana" pitchFamily="34" charset="0"/>
                <a:ea typeface="+mn-ea"/>
                <a:cs typeface="Arial" pitchFamily="34" charset="0"/>
              </a:rPr>
              <a:t>Dysesthesia</a:t>
            </a:r>
            <a:r>
              <a:rPr lang="en-US" sz="2400" dirty="0">
                <a:ln w="3175">
                  <a:noFill/>
                </a:ln>
                <a:solidFill>
                  <a:srgbClr val="FFFF00"/>
                </a:solidFill>
                <a:effectLst>
                  <a:outerShdw blurRad="63500" sx="102000" sy="102000" algn="ctr" rotWithShape="0">
                    <a:prstClr val="black">
                      <a:alpha val="40000"/>
                    </a:prstClr>
                  </a:outerShdw>
                </a:effectLst>
                <a:latin typeface="Verdana" pitchFamily="34" charset="0"/>
                <a:ea typeface="+mn-ea"/>
                <a:cs typeface="Arial" pitchFamily="34" charset="0"/>
              </a:rPr>
              <a:t> 14%</a:t>
            </a:r>
          </a:p>
        </p:txBody>
      </p:sp>
    </p:spTree>
    <p:custDataLst>
      <p:tags r:id="rId1"/>
    </p:custDataLst>
    <p:extLst>
      <p:ext uri="{BB962C8B-B14F-4D97-AF65-F5344CB8AC3E}">
        <p14:creationId xmlns:p14="http://schemas.microsoft.com/office/powerpoint/2010/main" val="1255414107"/>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Collagenase (Xiaflex)"/>
          <p:cNvSpPr txBox="1">
            <a:spLocks noGrp="1"/>
          </p:cNvSpPr>
          <p:nvPr>
            <p:ph type="title"/>
          </p:nvPr>
        </p:nvSpPr>
        <p:spPr>
          <a:prstGeom prst="rect">
            <a:avLst/>
          </a:prstGeom>
        </p:spPr>
        <p:txBody>
          <a:bodyPr/>
          <a:lstStyle/>
          <a:p>
            <a:r>
              <a:t>Collagenase (Xiaflex)</a:t>
            </a:r>
          </a:p>
        </p:txBody>
      </p:sp>
      <p:sp>
        <p:nvSpPr>
          <p:cNvPr id="118" name="Collagenase is injected into cord and allowed to partially digest/weaken cord over several days…"/>
          <p:cNvSpPr txBox="1">
            <a:spLocks noGrp="1"/>
          </p:cNvSpPr>
          <p:nvPr>
            <p:ph type="body" idx="1"/>
          </p:nvPr>
        </p:nvSpPr>
        <p:spPr>
          <a:prstGeom prst="rect">
            <a:avLst/>
          </a:prstGeom>
        </p:spPr>
        <p:txBody>
          <a:bodyPr/>
          <a:lstStyle/>
          <a:p>
            <a:pPr>
              <a:defRPr sz="3300"/>
            </a:pPr>
            <a:r>
              <a:t>Collagenase is injected into cord and allowed to partially digest/weaken cord over several days</a:t>
            </a:r>
          </a:p>
          <a:p>
            <a:pPr>
              <a:defRPr sz="3300"/>
            </a:pPr>
            <a:r>
              <a:t>Correction comes from manipulating finger and rupturing the cord</a:t>
            </a:r>
          </a:p>
          <a:p>
            <a:pPr>
              <a:defRPr sz="3300"/>
            </a:pPr>
            <a:r>
              <a:t>Efficacious especially with MP joint disease</a:t>
            </a:r>
          </a:p>
          <a:p>
            <a:pPr>
              <a:defRPr sz="3300"/>
            </a:pPr>
            <a:r>
              <a:t>Cost and complications are concern</a:t>
            </a:r>
          </a:p>
        </p:txBody>
      </p:sp>
    </p:spTree>
    <p:extLst>
      <p:ext uri="{BB962C8B-B14F-4D97-AF65-F5344CB8AC3E}">
        <p14:creationId xmlns:p14="http://schemas.microsoft.com/office/powerpoint/2010/main" val="3244325359"/>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Needle Aponeurotomy"/>
          <p:cNvSpPr txBox="1">
            <a:spLocks noGrp="1"/>
          </p:cNvSpPr>
          <p:nvPr>
            <p:ph type="title"/>
          </p:nvPr>
        </p:nvSpPr>
        <p:spPr>
          <a:prstGeom prst="rect">
            <a:avLst/>
          </a:prstGeom>
        </p:spPr>
        <p:txBody>
          <a:bodyPr/>
          <a:lstStyle/>
          <a:p>
            <a:r>
              <a:t>Needle Aponeurotomy</a:t>
            </a:r>
          </a:p>
        </p:txBody>
      </p:sp>
      <p:sp>
        <p:nvSpPr>
          <p:cNvPr id="121" name="In the late 1970’s it was introduced by Dr Lermusiaux, a Paris Rheumatologist…"/>
          <p:cNvSpPr txBox="1">
            <a:spLocks noGrp="1"/>
          </p:cNvSpPr>
          <p:nvPr>
            <p:ph type="body" idx="1"/>
          </p:nvPr>
        </p:nvSpPr>
        <p:spPr>
          <a:prstGeom prst="rect">
            <a:avLst/>
          </a:prstGeom>
        </p:spPr>
        <p:txBody>
          <a:bodyPr/>
          <a:lstStyle/>
          <a:p>
            <a:r>
              <a:t>In the late 1970’s it was introduced by Dr Lermusiaux, a Paris Rheumatologist</a:t>
            </a:r>
          </a:p>
          <a:p>
            <a:r>
              <a:t>2003 Dr. Charles Eaton, a hand surgeon from Florida visited Paris on the request of a patient and learned the French technique</a:t>
            </a:r>
          </a:p>
          <a:p>
            <a:r>
              <a:t>2008 I (among others before and after me) visited Dr. Eaton and were taught the technique by him!</a:t>
            </a:r>
          </a:p>
        </p:txBody>
      </p:sp>
    </p:spTree>
    <p:extLst>
      <p:ext uri="{BB962C8B-B14F-4D97-AF65-F5344CB8AC3E}">
        <p14:creationId xmlns:p14="http://schemas.microsoft.com/office/powerpoint/2010/main" val="2326315880"/>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Needle Aponeurotomy"/>
          <p:cNvSpPr txBox="1">
            <a:spLocks noGrp="1"/>
          </p:cNvSpPr>
          <p:nvPr>
            <p:ph type="title"/>
          </p:nvPr>
        </p:nvSpPr>
        <p:spPr>
          <a:prstGeom prst="rect">
            <a:avLst/>
          </a:prstGeom>
        </p:spPr>
        <p:txBody>
          <a:bodyPr/>
          <a:lstStyle/>
          <a:p>
            <a:r>
              <a:t>Needle Aponeurotomy</a:t>
            </a:r>
          </a:p>
        </p:txBody>
      </p:sp>
      <p:sp>
        <p:nvSpPr>
          <p:cNvPr id="124" name="Mark the cord that is being addressed…"/>
          <p:cNvSpPr txBox="1">
            <a:spLocks noGrp="1"/>
          </p:cNvSpPr>
          <p:nvPr>
            <p:ph type="body" idx="1"/>
          </p:nvPr>
        </p:nvSpPr>
        <p:spPr>
          <a:xfrm>
            <a:off x="952500" y="2171700"/>
            <a:ext cx="11099800" cy="6286500"/>
          </a:xfrm>
          <a:prstGeom prst="rect">
            <a:avLst/>
          </a:prstGeom>
        </p:spPr>
        <p:txBody>
          <a:bodyPr/>
          <a:lstStyle/>
          <a:p>
            <a:pPr>
              <a:defRPr sz="2800"/>
            </a:pPr>
            <a:r>
              <a:t>Mark the cord that is being addressed</a:t>
            </a:r>
          </a:p>
          <a:p>
            <a:pPr>
              <a:defRPr sz="2800"/>
            </a:pPr>
            <a:r>
              <a:t>Betadine prep on skin</a:t>
            </a:r>
          </a:p>
          <a:p>
            <a:pPr>
              <a:defRPr sz="2800"/>
            </a:pPr>
            <a:r>
              <a:t>Small volume local anesthetic directly over area of cord to be released; start distal to proximal (numbness spreads distal)</a:t>
            </a:r>
          </a:p>
          <a:p>
            <a:pPr>
              <a:defRPr sz="2800"/>
            </a:pPr>
            <a:r>
              <a:t>Introduce 25 gauge needle and use bevel (microscopic scalpel) perpendicular to cord</a:t>
            </a:r>
          </a:p>
          <a:p>
            <a:pPr>
              <a:defRPr sz="2800"/>
            </a:pPr>
            <a:r>
              <a:t>With finger under high tension, the needle is used with a sweeping motion to section the cord until it ruptures and the finger magically straightens!</a:t>
            </a:r>
          </a:p>
        </p:txBody>
      </p:sp>
    </p:spTree>
    <p:extLst>
      <p:ext uri="{BB962C8B-B14F-4D97-AF65-F5344CB8AC3E}">
        <p14:creationId xmlns:p14="http://schemas.microsoft.com/office/powerpoint/2010/main" val="331248774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hape 35"/>
          <p:cNvSpPr txBox="1">
            <a:spLocks noGrp="1"/>
          </p:cNvSpPr>
          <p:nvPr>
            <p:ph type="title"/>
          </p:nvPr>
        </p:nvSpPr>
        <p:spPr>
          <a:prstGeom prst="rect">
            <a:avLst/>
          </a:prstGeom>
        </p:spPr>
        <p:txBody>
          <a:bodyPr/>
          <a:lstStyle/>
          <a:p>
            <a:r>
              <a:t>Credentials</a:t>
            </a:r>
          </a:p>
        </p:txBody>
      </p:sp>
      <p:sp>
        <p:nvSpPr>
          <p:cNvPr id="82" name="Shape 36"/>
          <p:cNvSpPr txBox="1">
            <a:spLocks noGrp="1"/>
          </p:cNvSpPr>
          <p:nvPr>
            <p:ph type="body" idx="1"/>
          </p:nvPr>
        </p:nvSpPr>
        <p:spPr>
          <a:prstGeom prst="rect">
            <a:avLst/>
          </a:prstGeom>
        </p:spPr>
        <p:txBody>
          <a:bodyPr/>
          <a:lstStyle/>
          <a:p>
            <a:pPr marL="338326" indent="-338326" defTabSz="432308">
              <a:spcBef>
                <a:spcPts val="3100"/>
              </a:spcBef>
              <a:defRPr sz="2800"/>
            </a:pPr>
            <a:r>
              <a:t>SW Florida native</a:t>
            </a:r>
            <a:endParaRPr sz="1800">
              <a:solidFill>
                <a:srgbClr val="000000"/>
              </a:solidFill>
            </a:endParaRPr>
          </a:p>
          <a:p>
            <a:pPr marL="338326" indent="-338326" defTabSz="432308">
              <a:spcBef>
                <a:spcPts val="3100"/>
              </a:spcBef>
              <a:defRPr sz="2800"/>
            </a:pPr>
            <a:r>
              <a:t>FSU undergrad</a:t>
            </a:r>
            <a:endParaRPr sz="1800">
              <a:solidFill>
                <a:srgbClr val="000000"/>
              </a:solidFill>
            </a:endParaRPr>
          </a:p>
          <a:p>
            <a:pPr marL="338326" indent="-338326" defTabSz="432308">
              <a:spcBef>
                <a:spcPts val="3100"/>
              </a:spcBef>
              <a:defRPr sz="2800"/>
            </a:pPr>
            <a:r>
              <a:t>Johns Hopkins- med school, residency</a:t>
            </a:r>
            <a:endParaRPr sz="1800">
              <a:solidFill>
                <a:srgbClr val="000000"/>
              </a:solidFill>
            </a:endParaRPr>
          </a:p>
          <a:p>
            <a:pPr marL="338326" indent="-338326" defTabSz="432308">
              <a:spcBef>
                <a:spcPts val="3100"/>
              </a:spcBef>
              <a:defRPr sz="2800"/>
            </a:pPr>
            <a:r>
              <a:t>Union Memorial Hand Fellowship</a:t>
            </a:r>
            <a:endParaRPr sz="1800">
              <a:solidFill>
                <a:srgbClr val="000000"/>
              </a:solidFill>
            </a:endParaRPr>
          </a:p>
          <a:p>
            <a:pPr marL="338326" indent="-338326" defTabSz="432308">
              <a:spcBef>
                <a:spcPts val="3100"/>
              </a:spcBef>
              <a:defRPr sz="2800"/>
            </a:pPr>
            <a:r>
              <a:t>CAQ hand surgery</a:t>
            </a:r>
            <a:endParaRPr sz="1800">
              <a:solidFill>
                <a:srgbClr val="000000"/>
              </a:solidFill>
            </a:endParaRPr>
          </a:p>
          <a:p>
            <a:pPr marL="338326" indent="-338326" defTabSz="432308">
              <a:spcBef>
                <a:spcPts val="3100"/>
              </a:spcBef>
              <a:defRPr sz="2800"/>
            </a:pPr>
            <a:r>
              <a:t>Practice 100% elbow to fingertips (mostly wrist/hand)</a:t>
            </a:r>
            <a:endParaRPr sz="1800">
              <a:solidFill>
                <a:srgbClr val="000000"/>
              </a:solidFill>
            </a:endParaRPr>
          </a:p>
          <a:p>
            <a:pPr marL="338326" indent="-338326" defTabSz="432308">
              <a:spcBef>
                <a:spcPts val="3100"/>
              </a:spcBef>
              <a:defRPr sz="2800"/>
            </a:pPr>
            <a:r>
              <a:t>Florida Hand Center started in 1999</a:t>
            </a:r>
            <a:endParaRPr sz="1800">
              <a:solidFill>
                <a:srgbClr val="000000"/>
              </a:solidFill>
            </a:endParaRPr>
          </a:p>
          <a:p>
            <a:pPr marL="338326" indent="-338326" defTabSz="432308">
              <a:spcBef>
                <a:spcPts val="3100"/>
              </a:spcBef>
              <a:defRPr sz="2800"/>
            </a:pPr>
            <a:r>
              <a:t>Employed my own OT 2005-2015</a:t>
            </a:r>
          </a:p>
        </p:txBody>
      </p:sp>
    </p:spTree>
    <p:extLst>
      <p:ext uri="{BB962C8B-B14F-4D97-AF65-F5344CB8AC3E}">
        <p14:creationId xmlns:p14="http://schemas.microsoft.com/office/powerpoint/2010/main" val="1681901733"/>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Chart 3"/>
          <p:cNvGraphicFramePr>
            <a:graphicFrameLocks/>
          </p:cNvGraphicFramePr>
          <p:nvPr/>
        </p:nvGraphicFramePr>
        <p:xfrm>
          <a:off x="361245" y="577991"/>
          <a:ext cx="12390684" cy="8705991"/>
        </p:xfrm>
        <a:graphic>
          <a:graphicData uri="http://schemas.openxmlformats.org/presentationml/2006/ole">
            <mc:AlternateContent xmlns:mc="http://schemas.openxmlformats.org/markup-compatibility/2006">
              <mc:Choice xmlns:v="urn:schemas-microsoft-com:vml" Requires="v">
                <p:oleObj spid="_x0000_s1030" name="Worksheet" r:id="rId5" imgW="8711939" imgH="6120914" progId="Excel.Sheet.8">
                  <p:embed/>
                </p:oleObj>
              </mc:Choice>
              <mc:Fallback>
                <p:oleObj name="Worksheet" r:id="rId5" imgW="8711939" imgH="6120914" progId="Excel.Sheet.8">
                  <p:embed/>
                  <p:pic>
                    <p:nvPicPr>
                      <p:cNvPr id="0" name=""/>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1245" y="577991"/>
                        <a:ext cx="12390684" cy="8705991"/>
                      </a:xfrm>
                      <a:prstGeom prst="rect">
                        <a:avLst/>
                      </a:prstGeom>
                      <a:noFill/>
                      <a:extLst>
                        <a:ext uri="{909E8E84-426E-40dd-AFC4-6F175D3DCCD1}">
                          <a14:hiddenFill xmlns:a14="http://schemas.microsoft.com/office/drawing/2010/main" xmlns="">
                            <a:solidFill>
                              <a:srgbClr val="FFFFFF"/>
                            </a:solidFill>
                          </a14:hiddenFill>
                        </a:ext>
                      </a:extLst>
                    </p:spPr>
                  </p:pic>
                </p:oleObj>
              </mc:Fallback>
            </mc:AlternateContent>
          </a:graphicData>
        </a:graphic>
      </p:graphicFrame>
    </p:spTree>
    <p:custDataLst>
      <p:tags r:id="rId2"/>
    </p:custDataLst>
    <p:extLst>
      <p:ext uri="{BB962C8B-B14F-4D97-AF65-F5344CB8AC3E}">
        <p14:creationId xmlns:p14="http://schemas.microsoft.com/office/powerpoint/2010/main" val="1186161482"/>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50240" y="137725"/>
            <a:ext cx="11704320" cy="1625600"/>
          </a:xfrm>
        </p:spPr>
        <p:txBody>
          <a:bodyPr/>
          <a:lstStyle/>
          <a:p>
            <a:r>
              <a:rPr lang="en-US" dirty="0"/>
              <a:t>Risk Comparison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34294382"/>
              </p:ext>
            </p:extLst>
          </p:nvPr>
        </p:nvGraphicFramePr>
        <p:xfrm>
          <a:off x="650240" y="1715911"/>
          <a:ext cx="11704320" cy="4226560"/>
        </p:xfrm>
        <a:graphic>
          <a:graphicData uri="http://schemas.openxmlformats.org/drawingml/2006/table">
            <a:tbl>
              <a:tblPr/>
              <a:tblGrid>
                <a:gridCol w="3901440">
                  <a:extLst>
                    <a:ext uri="{9D8B030D-6E8A-4147-A177-3AD203B41FA5}">
                      <a16:colId xmlns:a16="http://schemas.microsoft.com/office/drawing/2014/main" val="20000"/>
                    </a:ext>
                  </a:extLst>
                </a:gridCol>
                <a:gridCol w="3901440">
                  <a:extLst>
                    <a:ext uri="{9D8B030D-6E8A-4147-A177-3AD203B41FA5}">
                      <a16:colId xmlns:a16="http://schemas.microsoft.com/office/drawing/2014/main" val="20001"/>
                    </a:ext>
                  </a:extLst>
                </a:gridCol>
                <a:gridCol w="3901440">
                  <a:extLst>
                    <a:ext uri="{9D8B030D-6E8A-4147-A177-3AD203B41FA5}">
                      <a16:colId xmlns:a16="http://schemas.microsoft.com/office/drawing/2014/main" val="20002"/>
                    </a:ext>
                  </a:extLst>
                </a:gridCol>
              </a:tblGrid>
              <a:tr h="52832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600" b="1" i="0" u="none" strike="noStrike" cap="none" normalizeH="0" baseline="0">
                        <a:ln>
                          <a:noFill/>
                        </a:ln>
                        <a:solidFill>
                          <a:srgbClr val="FFFFFF"/>
                        </a:solidFill>
                        <a:effectLst/>
                        <a:latin typeface="Calibri" charset="0"/>
                      </a:endParaRPr>
                    </a:p>
                  </a:txBody>
                  <a:tcPr marL="130048" marR="130048" marT="65031" marB="650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err="1">
                          <a:ln>
                            <a:noFill/>
                          </a:ln>
                          <a:solidFill>
                            <a:schemeClr val="tx2">
                              <a:lumMod val="50000"/>
                            </a:schemeClr>
                          </a:solidFill>
                          <a:effectLst/>
                          <a:latin typeface="Calibri" charset="0"/>
                        </a:rPr>
                        <a:t>Fasciectomy</a:t>
                      </a:r>
                      <a:r>
                        <a:rPr kumimoji="0" lang="en-US" sz="2400" b="1" i="0" u="none" strike="noStrike" cap="none" normalizeH="0" baseline="0" dirty="0">
                          <a:ln>
                            <a:noFill/>
                          </a:ln>
                          <a:solidFill>
                            <a:schemeClr val="tx2">
                              <a:lumMod val="50000"/>
                            </a:schemeClr>
                          </a:solidFill>
                          <a:effectLst/>
                          <a:latin typeface="Calibri" charset="0"/>
                        </a:rPr>
                        <a:t> </a:t>
                      </a:r>
                      <a:r>
                        <a:rPr kumimoji="0" lang="en-US" sz="2600" b="1" i="0" u="none" strike="noStrike" cap="none" normalizeH="0" baseline="0" dirty="0">
                          <a:ln>
                            <a:noFill/>
                          </a:ln>
                          <a:solidFill>
                            <a:srgbClr val="FFFFFF"/>
                          </a:solidFill>
                          <a:effectLst/>
                          <a:latin typeface="Calibri" charset="0"/>
                        </a:rPr>
                        <a:t>*</a:t>
                      </a:r>
                    </a:p>
                  </a:txBody>
                  <a:tcPr marL="130048" marR="130048" marT="65031" marB="650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1" i="0" u="none" strike="noStrike" cap="none" normalizeH="0" baseline="0" dirty="0">
                          <a:ln>
                            <a:noFill/>
                          </a:ln>
                          <a:solidFill>
                            <a:srgbClr val="FFFFFF"/>
                          </a:solidFill>
                          <a:effectLst/>
                          <a:latin typeface="Calibri" charset="0"/>
                        </a:rPr>
                        <a:t>Needle </a:t>
                      </a:r>
                      <a:r>
                        <a:rPr kumimoji="0" lang="en-US" sz="2600" b="1" i="0" u="none" strike="noStrike" cap="none" normalizeH="0" baseline="0" dirty="0">
                          <a:ln>
                            <a:noFill/>
                          </a:ln>
                          <a:solidFill>
                            <a:srgbClr val="292929"/>
                          </a:solidFill>
                          <a:effectLst/>
                          <a:latin typeface="Calibri" charset="0"/>
                        </a:rPr>
                        <a:t>NA</a:t>
                      </a:r>
                      <a:r>
                        <a:rPr kumimoji="0" lang="en-US" sz="2600" b="1" i="0" u="none" strike="noStrike" cap="none" normalizeH="0" baseline="0" dirty="0">
                          <a:ln>
                            <a:noFill/>
                          </a:ln>
                          <a:solidFill>
                            <a:srgbClr val="FFFFFF"/>
                          </a:solidFill>
                          <a:effectLst/>
                          <a:latin typeface="Calibri" charset="0"/>
                        </a:rPr>
                        <a:t>+</a:t>
                      </a:r>
                    </a:p>
                  </a:txBody>
                  <a:tcPr marL="130048" marR="130048" marT="65031" marB="650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52832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a:ln>
                            <a:noFill/>
                          </a:ln>
                          <a:solidFill>
                            <a:srgbClr val="000000"/>
                          </a:solidFill>
                          <a:effectLst/>
                          <a:latin typeface="Calibri" charset="0"/>
                        </a:rPr>
                        <a:t>Skin Loss</a:t>
                      </a:r>
                    </a:p>
                  </a:txBody>
                  <a:tcPr marL="130048" marR="130048" marT="65031" marB="650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a:ln>
                            <a:noFill/>
                          </a:ln>
                          <a:solidFill>
                            <a:srgbClr val="000000"/>
                          </a:solidFill>
                          <a:effectLst/>
                          <a:latin typeface="Calibri" charset="0"/>
                        </a:rPr>
                        <a:t>2 - 25%</a:t>
                      </a:r>
                    </a:p>
                  </a:txBody>
                  <a:tcPr marL="130048" marR="130048" marT="65031" marB="650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dirty="0">
                          <a:ln>
                            <a:noFill/>
                          </a:ln>
                          <a:solidFill>
                            <a:srgbClr val="000000"/>
                          </a:solidFill>
                          <a:effectLst/>
                          <a:latin typeface="Calibri" charset="0"/>
                        </a:rPr>
                        <a:t>0%</a:t>
                      </a:r>
                    </a:p>
                  </a:txBody>
                  <a:tcPr marL="130048" marR="130048" marT="65031" marB="650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extLst>
                  <a:ext uri="{0D108BD9-81ED-4DB2-BD59-A6C34878D82A}">
                    <a16:rowId xmlns:a16="http://schemas.microsoft.com/office/drawing/2014/main" val="10001"/>
                  </a:ext>
                </a:extLst>
              </a:tr>
              <a:tr h="52832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a:ln>
                            <a:noFill/>
                          </a:ln>
                          <a:solidFill>
                            <a:srgbClr val="000000"/>
                          </a:solidFill>
                          <a:effectLst/>
                          <a:latin typeface="Calibri" charset="0"/>
                        </a:rPr>
                        <a:t>Nerve Injury</a:t>
                      </a:r>
                    </a:p>
                  </a:txBody>
                  <a:tcPr marL="130048" marR="130048" marT="65031" marB="650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a:ln>
                            <a:noFill/>
                          </a:ln>
                          <a:solidFill>
                            <a:srgbClr val="FF0000"/>
                          </a:solidFill>
                          <a:effectLst/>
                          <a:latin typeface="Calibri" charset="0"/>
                        </a:rPr>
                        <a:t>2 – 8%</a:t>
                      </a:r>
                    </a:p>
                  </a:txBody>
                  <a:tcPr marL="130048" marR="130048" marT="65031" marB="650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dirty="0">
                          <a:ln>
                            <a:noFill/>
                          </a:ln>
                          <a:solidFill>
                            <a:srgbClr val="000000"/>
                          </a:solidFill>
                          <a:effectLst/>
                          <a:latin typeface="Calibri" charset="0"/>
                        </a:rPr>
                        <a:t>0 – 3%</a:t>
                      </a:r>
                    </a:p>
                  </a:txBody>
                  <a:tcPr marL="130048" marR="130048" marT="65031" marB="650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2"/>
                  </a:ext>
                </a:extLst>
              </a:tr>
              <a:tr h="52832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a:ln>
                            <a:noFill/>
                          </a:ln>
                          <a:solidFill>
                            <a:srgbClr val="000000"/>
                          </a:solidFill>
                          <a:effectLst/>
                          <a:latin typeface="Calibri" charset="0"/>
                        </a:rPr>
                        <a:t>Hematoma</a:t>
                      </a:r>
                    </a:p>
                  </a:txBody>
                  <a:tcPr marL="130048" marR="130048" marT="65031" marB="650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a:ln>
                            <a:noFill/>
                          </a:ln>
                          <a:solidFill>
                            <a:srgbClr val="000000"/>
                          </a:solidFill>
                          <a:effectLst/>
                          <a:latin typeface="Calibri" charset="0"/>
                        </a:rPr>
                        <a:t>0 – 16%</a:t>
                      </a:r>
                    </a:p>
                  </a:txBody>
                  <a:tcPr marL="130048" marR="130048" marT="65031" marB="650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dirty="0">
                          <a:ln>
                            <a:noFill/>
                          </a:ln>
                          <a:solidFill>
                            <a:srgbClr val="000000"/>
                          </a:solidFill>
                          <a:effectLst/>
                          <a:latin typeface="Calibri" charset="0"/>
                        </a:rPr>
                        <a:t>0</a:t>
                      </a:r>
                    </a:p>
                  </a:txBody>
                  <a:tcPr marL="130048" marR="130048" marT="65031" marB="650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extLst>
                  <a:ext uri="{0D108BD9-81ED-4DB2-BD59-A6C34878D82A}">
                    <a16:rowId xmlns:a16="http://schemas.microsoft.com/office/drawing/2014/main" val="10003"/>
                  </a:ext>
                </a:extLst>
              </a:tr>
              <a:tr h="52832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a:ln>
                            <a:noFill/>
                          </a:ln>
                          <a:solidFill>
                            <a:srgbClr val="000000"/>
                          </a:solidFill>
                          <a:effectLst/>
                          <a:latin typeface="Calibri" charset="0"/>
                        </a:rPr>
                        <a:t>Infection</a:t>
                      </a:r>
                    </a:p>
                  </a:txBody>
                  <a:tcPr marL="130048" marR="130048" marT="65031" marB="650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a:ln>
                            <a:noFill/>
                          </a:ln>
                          <a:solidFill>
                            <a:srgbClr val="000000"/>
                          </a:solidFill>
                          <a:effectLst/>
                          <a:latin typeface="Calibri" charset="0"/>
                        </a:rPr>
                        <a:t>1 – 10%</a:t>
                      </a:r>
                    </a:p>
                  </a:txBody>
                  <a:tcPr marL="130048" marR="130048" marT="65031" marB="650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a:ln>
                            <a:noFill/>
                          </a:ln>
                          <a:solidFill>
                            <a:srgbClr val="000000"/>
                          </a:solidFill>
                          <a:effectLst/>
                          <a:latin typeface="Calibri" charset="0"/>
                        </a:rPr>
                        <a:t>0 – 3%</a:t>
                      </a:r>
                    </a:p>
                  </a:txBody>
                  <a:tcPr marL="130048" marR="130048" marT="65031" marB="650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4"/>
                  </a:ext>
                </a:extLst>
              </a:tr>
              <a:tr h="52832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a:ln>
                            <a:noFill/>
                          </a:ln>
                          <a:solidFill>
                            <a:srgbClr val="000000"/>
                          </a:solidFill>
                          <a:effectLst/>
                          <a:latin typeface="Calibri" charset="0"/>
                        </a:rPr>
                        <a:t>Loss of Flexion</a:t>
                      </a:r>
                    </a:p>
                  </a:txBody>
                  <a:tcPr marL="130048" marR="130048" marT="65031" marB="650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a:ln>
                            <a:noFill/>
                          </a:ln>
                          <a:solidFill>
                            <a:srgbClr val="FF0000"/>
                          </a:solidFill>
                          <a:effectLst/>
                          <a:latin typeface="Calibri" charset="0"/>
                        </a:rPr>
                        <a:t>5%</a:t>
                      </a:r>
                    </a:p>
                  </a:txBody>
                  <a:tcPr marL="130048" marR="130048" marT="65031" marB="650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a:ln>
                            <a:noFill/>
                          </a:ln>
                          <a:solidFill>
                            <a:srgbClr val="000000"/>
                          </a:solidFill>
                          <a:effectLst/>
                          <a:latin typeface="Calibri" charset="0"/>
                        </a:rPr>
                        <a:t>0 -1%</a:t>
                      </a:r>
                    </a:p>
                  </a:txBody>
                  <a:tcPr marL="130048" marR="130048" marT="65031" marB="650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extLst>
                  <a:ext uri="{0D108BD9-81ED-4DB2-BD59-A6C34878D82A}">
                    <a16:rowId xmlns:a16="http://schemas.microsoft.com/office/drawing/2014/main" val="10005"/>
                  </a:ext>
                </a:extLst>
              </a:tr>
              <a:tr h="52832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a:ln>
                            <a:noFill/>
                          </a:ln>
                          <a:solidFill>
                            <a:srgbClr val="000000"/>
                          </a:solidFill>
                          <a:effectLst/>
                          <a:latin typeface="Calibri" charset="0"/>
                        </a:rPr>
                        <a:t>RSD</a:t>
                      </a:r>
                    </a:p>
                  </a:txBody>
                  <a:tcPr marL="130048" marR="130048" marT="65031" marB="650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dirty="0">
                          <a:ln>
                            <a:noFill/>
                          </a:ln>
                          <a:solidFill>
                            <a:srgbClr val="FF0000"/>
                          </a:solidFill>
                          <a:effectLst/>
                          <a:latin typeface="Calibri" charset="0"/>
                        </a:rPr>
                        <a:t>2 – 19%</a:t>
                      </a:r>
                    </a:p>
                  </a:txBody>
                  <a:tcPr marL="130048" marR="130048" marT="65031" marB="650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a:ln>
                            <a:noFill/>
                          </a:ln>
                          <a:solidFill>
                            <a:srgbClr val="000000"/>
                          </a:solidFill>
                          <a:effectLst/>
                          <a:latin typeface="Calibri" charset="0"/>
                        </a:rPr>
                        <a:t>0</a:t>
                      </a:r>
                    </a:p>
                  </a:txBody>
                  <a:tcPr marL="130048" marR="130048" marT="65031" marB="650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6"/>
                  </a:ext>
                </a:extLst>
              </a:tr>
              <a:tr h="52832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a:ln>
                            <a:noFill/>
                          </a:ln>
                          <a:solidFill>
                            <a:srgbClr val="000000"/>
                          </a:solidFill>
                          <a:effectLst/>
                          <a:latin typeface="Calibri" charset="0"/>
                        </a:rPr>
                        <a:t>Unplanned Amputation</a:t>
                      </a:r>
                    </a:p>
                  </a:txBody>
                  <a:tcPr marL="130048" marR="130048" marT="65031" marB="650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dirty="0">
                          <a:ln>
                            <a:noFill/>
                          </a:ln>
                          <a:solidFill>
                            <a:srgbClr val="000000"/>
                          </a:solidFill>
                          <a:effectLst/>
                          <a:latin typeface="Calibri" charset="0"/>
                        </a:rPr>
                        <a:t>0 - 0.6%</a:t>
                      </a:r>
                    </a:p>
                  </a:txBody>
                  <a:tcPr marL="130048" marR="130048" marT="65031" marB="650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600" b="0" i="0" u="none" strike="noStrike" cap="none" normalizeH="0" baseline="0" dirty="0">
                          <a:ln>
                            <a:noFill/>
                          </a:ln>
                          <a:solidFill>
                            <a:srgbClr val="000000"/>
                          </a:solidFill>
                          <a:effectLst/>
                          <a:latin typeface="Calibri" charset="0"/>
                        </a:rPr>
                        <a:t>0</a:t>
                      </a:r>
                    </a:p>
                  </a:txBody>
                  <a:tcPr marL="130048" marR="130048" marT="65031" marB="6503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extLst>
                  <a:ext uri="{0D108BD9-81ED-4DB2-BD59-A6C34878D82A}">
                    <a16:rowId xmlns:a16="http://schemas.microsoft.com/office/drawing/2014/main" val="10007"/>
                  </a:ext>
                </a:extLst>
              </a:tr>
            </a:tbl>
          </a:graphicData>
        </a:graphic>
      </p:graphicFrame>
      <p:sp>
        <p:nvSpPr>
          <p:cNvPr id="5161" name="TextBox 4"/>
          <p:cNvSpPr txBox="1">
            <a:spLocks noChangeArrowheads="1"/>
          </p:cNvSpPr>
          <p:nvPr/>
        </p:nvSpPr>
        <p:spPr bwMode="auto">
          <a:xfrm>
            <a:off x="758613" y="6213404"/>
            <a:ext cx="11595947" cy="2070308"/>
          </a:xfrm>
          <a:prstGeom prst="rect">
            <a:avLst/>
          </a:prstGeom>
          <a:noFill/>
          <a:ln w="9525">
            <a:noFill/>
            <a:miter lim="800000"/>
            <a:headEnd/>
            <a:tailEnd/>
          </a:ln>
        </p:spPr>
        <p:txBody>
          <a:bodyPr wrap="square" lIns="130046" tIns="65023" rIns="130046" bIns="65023">
            <a:prstTxWarp prst="textNoShape">
              <a:avLst/>
            </a:prstTxWarp>
            <a:spAutoFit/>
          </a:bodyPr>
          <a:lstStyle/>
          <a:p>
            <a:r>
              <a:rPr lang="en-US" sz="1800" dirty="0">
                <a:latin typeface="Verdana" charset="0"/>
              </a:rPr>
              <a:t>* </a:t>
            </a:r>
            <a:r>
              <a:rPr lang="en-US" sz="1800" dirty="0" err="1">
                <a:latin typeface="Verdana" charset="0"/>
              </a:rPr>
              <a:t>Bulstrode</a:t>
            </a:r>
            <a:r>
              <a:rPr lang="en-US" sz="1800" dirty="0">
                <a:latin typeface="Verdana" charset="0"/>
              </a:rPr>
              <a:t> 2005, </a:t>
            </a:r>
            <a:r>
              <a:rPr lang="en-US" sz="1800" dirty="0" err="1">
                <a:latin typeface="Verdana" charset="0"/>
              </a:rPr>
              <a:t>Foucher</a:t>
            </a:r>
            <a:r>
              <a:rPr lang="en-US" sz="1800" dirty="0">
                <a:latin typeface="Verdana" charset="0"/>
              </a:rPr>
              <a:t> 1995, </a:t>
            </a:r>
            <a:r>
              <a:rPr lang="en-US" sz="1800" dirty="0" err="1">
                <a:latin typeface="Verdana" charset="0"/>
              </a:rPr>
              <a:t>Hoet</a:t>
            </a:r>
            <a:r>
              <a:rPr lang="en-US" sz="1800" dirty="0">
                <a:latin typeface="Verdana" charset="0"/>
              </a:rPr>
              <a:t> 1988, McFarlane 1990, </a:t>
            </a:r>
            <a:r>
              <a:rPr lang="en-US" sz="1800" dirty="0" err="1">
                <a:latin typeface="Verdana" charset="0"/>
              </a:rPr>
              <a:t>Sennwald</a:t>
            </a:r>
            <a:r>
              <a:rPr lang="en-US" sz="1800" dirty="0">
                <a:latin typeface="Verdana" charset="0"/>
              </a:rPr>
              <a:t> 1990, </a:t>
            </a:r>
            <a:r>
              <a:rPr lang="en-US" sz="1800" dirty="0" err="1">
                <a:latin typeface="Verdana" charset="0"/>
              </a:rPr>
              <a:t>Tubiana</a:t>
            </a:r>
            <a:r>
              <a:rPr lang="en-US" sz="1800" dirty="0">
                <a:latin typeface="Verdana" charset="0"/>
              </a:rPr>
              <a:t> 1967</a:t>
            </a:r>
            <a:br>
              <a:rPr lang="en-US" sz="1800" dirty="0">
                <a:latin typeface="Verdana" charset="0"/>
              </a:rPr>
            </a:br>
            <a:br>
              <a:rPr lang="en-US" sz="1800" dirty="0">
                <a:latin typeface="Verdana" charset="0"/>
              </a:rPr>
            </a:br>
            <a:r>
              <a:rPr lang="en-US" sz="1800" dirty="0">
                <a:latin typeface="Verdana" charset="0"/>
              </a:rPr>
              <a:t>+ </a:t>
            </a:r>
            <a:r>
              <a:rPr lang="en-US" sz="1800" dirty="0" err="1">
                <a:latin typeface="Verdana" charset="0"/>
              </a:rPr>
              <a:t>Badois</a:t>
            </a:r>
            <a:r>
              <a:rPr lang="en-US" sz="1800" dirty="0">
                <a:latin typeface="Verdana" charset="0"/>
              </a:rPr>
              <a:t> 1993,  </a:t>
            </a:r>
            <a:r>
              <a:rPr lang="en-US" sz="1800" dirty="0" err="1">
                <a:latin typeface="Verdana" charset="0"/>
              </a:rPr>
              <a:t>Bleton</a:t>
            </a:r>
            <a:r>
              <a:rPr lang="en-US" sz="1800" dirty="0">
                <a:latin typeface="Verdana" charset="0"/>
              </a:rPr>
              <a:t> 1997,</a:t>
            </a:r>
            <a:br>
              <a:rPr lang="en-US" sz="1800" dirty="0">
                <a:latin typeface="Verdana" charset="0"/>
              </a:rPr>
            </a:br>
            <a:r>
              <a:rPr lang="en-US" sz="1800" dirty="0">
                <a:latin typeface="Verdana" charset="0"/>
              </a:rPr>
              <a:t> Cheng 2008, Eaton 2009,</a:t>
            </a:r>
            <a:br>
              <a:rPr lang="en-US" sz="1800" dirty="0">
                <a:latin typeface="Verdana" charset="0"/>
              </a:rPr>
            </a:br>
            <a:r>
              <a:rPr lang="en-US" sz="1800" dirty="0">
                <a:latin typeface="Verdana" charset="0"/>
              </a:rPr>
              <a:t> </a:t>
            </a:r>
            <a:r>
              <a:rPr lang="en-US" sz="1800" dirty="0" err="1">
                <a:latin typeface="Verdana" charset="0"/>
              </a:rPr>
              <a:t>Foucher</a:t>
            </a:r>
            <a:r>
              <a:rPr lang="en-US" sz="1800" dirty="0">
                <a:latin typeface="Verdana" charset="0"/>
              </a:rPr>
              <a:t> 2003, </a:t>
            </a:r>
            <a:r>
              <a:rPr lang="en-US" sz="1800" dirty="0" err="1">
                <a:latin typeface="Verdana" charset="0"/>
              </a:rPr>
              <a:t>Pess</a:t>
            </a:r>
            <a:r>
              <a:rPr lang="en-US" sz="1800" dirty="0">
                <a:latin typeface="Verdana" charset="0"/>
              </a:rPr>
              <a:t> 2006,</a:t>
            </a:r>
            <a:br>
              <a:rPr lang="en-US" sz="1800" dirty="0">
                <a:latin typeface="Verdana" charset="0"/>
              </a:rPr>
            </a:br>
            <a:r>
              <a:rPr lang="en-US" sz="1800" dirty="0">
                <a:latin typeface="Verdana" charset="0"/>
              </a:rPr>
              <a:t> Van </a:t>
            </a:r>
            <a:r>
              <a:rPr lang="en-US" sz="1800" dirty="0" err="1">
                <a:latin typeface="Verdana" charset="0"/>
              </a:rPr>
              <a:t>Rijssen</a:t>
            </a:r>
            <a:r>
              <a:rPr lang="en-US" sz="1800" dirty="0">
                <a:latin typeface="Verdana" charset="0"/>
              </a:rPr>
              <a:t> 2006</a:t>
            </a:r>
          </a:p>
          <a:p>
            <a:endParaRPr lang="en-US" sz="1800" dirty="0">
              <a:latin typeface="Verdana" charset="0"/>
            </a:endParaRPr>
          </a:p>
        </p:txBody>
      </p:sp>
    </p:spTree>
    <p:extLst>
      <p:ext uri="{BB962C8B-B14F-4D97-AF65-F5344CB8AC3E}">
        <p14:creationId xmlns:p14="http://schemas.microsoft.com/office/powerpoint/2010/main" val="39872954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952500" y="78118"/>
            <a:ext cx="11099800" cy="2120900"/>
          </a:xfrm>
        </p:spPr>
        <p:txBody>
          <a:bodyPr>
            <a:normAutofit/>
          </a:bodyPr>
          <a:lstStyle/>
          <a:p>
            <a:r>
              <a:rPr lang="en-US" sz="4400" dirty="0"/>
              <a:t>Experience Comparison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75527400"/>
              </p:ext>
            </p:extLst>
          </p:nvPr>
        </p:nvGraphicFramePr>
        <p:xfrm>
          <a:off x="469624" y="1825362"/>
          <a:ext cx="12289170" cy="7554090"/>
        </p:xfrm>
        <a:graphic>
          <a:graphicData uri="http://schemas.openxmlformats.org/drawingml/2006/table">
            <a:tbl>
              <a:tblPr/>
              <a:tblGrid>
                <a:gridCol w="4096390">
                  <a:extLst>
                    <a:ext uri="{9D8B030D-6E8A-4147-A177-3AD203B41FA5}">
                      <a16:colId xmlns:a16="http://schemas.microsoft.com/office/drawing/2014/main" val="20000"/>
                    </a:ext>
                  </a:extLst>
                </a:gridCol>
                <a:gridCol w="4096390">
                  <a:extLst>
                    <a:ext uri="{9D8B030D-6E8A-4147-A177-3AD203B41FA5}">
                      <a16:colId xmlns:a16="http://schemas.microsoft.com/office/drawing/2014/main" val="20001"/>
                    </a:ext>
                  </a:extLst>
                </a:gridCol>
                <a:gridCol w="4096390">
                  <a:extLst>
                    <a:ext uri="{9D8B030D-6E8A-4147-A177-3AD203B41FA5}">
                      <a16:colId xmlns:a16="http://schemas.microsoft.com/office/drawing/2014/main" val="20002"/>
                    </a:ext>
                  </a:extLst>
                </a:gridCol>
              </a:tblGrid>
              <a:tr h="554719">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700" b="1" i="0" u="none" strike="noStrike" cap="none" normalizeH="0" baseline="0">
                        <a:ln>
                          <a:noFill/>
                        </a:ln>
                        <a:solidFill>
                          <a:srgbClr val="FFFFFF"/>
                        </a:solidFill>
                        <a:effectLst/>
                        <a:latin typeface="Calibri" charset="0"/>
                      </a:endParaRPr>
                    </a:p>
                  </a:txBody>
                  <a:tcPr marL="136546" marR="136546" marT="68282" marB="6828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700" b="1" i="0" u="none" strike="noStrike" cap="none" normalizeH="0" baseline="0" dirty="0" err="1">
                          <a:ln>
                            <a:noFill/>
                          </a:ln>
                          <a:solidFill>
                            <a:srgbClr val="292929"/>
                          </a:solidFill>
                          <a:effectLst/>
                          <a:latin typeface="Calibri" charset="0"/>
                        </a:rPr>
                        <a:t>Fasciectomy</a:t>
                      </a:r>
                      <a:endParaRPr kumimoji="0" lang="en-US" sz="2700" b="1" i="0" u="none" strike="noStrike" cap="none" normalizeH="0" baseline="0" dirty="0">
                        <a:ln>
                          <a:noFill/>
                        </a:ln>
                        <a:solidFill>
                          <a:srgbClr val="292929"/>
                        </a:solidFill>
                        <a:effectLst/>
                        <a:latin typeface="Calibri" charset="0"/>
                      </a:endParaRPr>
                    </a:p>
                  </a:txBody>
                  <a:tcPr marL="136546" marR="136546" marT="68282" marB="6828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700" b="1" i="0" u="none" strike="noStrike" cap="none" normalizeH="0" baseline="0" dirty="0">
                          <a:ln>
                            <a:noFill/>
                          </a:ln>
                          <a:solidFill>
                            <a:srgbClr val="FFFFFF"/>
                          </a:solidFill>
                          <a:effectLst/>
                          <a:latin typeface="Calibri" charset="0"/>
                        </a:rPr>
                        <a:t>Needle </a:t>
                      </a:r>
                      <a:r>
                        <a:rPr kumimoji="0" lang="en-US" sz="2700" b="1" i="0" u="none" strike="noStrike" cap="none" normalizeH="0" baseline="0" dirty="0">
                          <a:ln>
                            <a:noFill/>
                          </a:ln>
                          <a:solidFill>
                            <a:srgbClr val="292929"/>
                          </a:solidFill>
                          <a:effectLst/>
                          <a:latin typeface="Calibri" charset="0"/>
                        </a:rPr>
                        <a:t>NA</a:t>
                      </a:r>
                    </a:p>
                  </a:txBody>
                  <a:tcPr marL="136546" marR="136546" marT="68282" marB="6828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96020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700" b="0" i="0" u="none" strike="noStrike" cap="none" normalizeH="0" baseline="0" dirty="0">
                          <a:ln>
                            <a:noFill/>
                          </a:ln>
                          <a:solidFill>
                            <a:srgbClr val="000000"/>
                          </a:solidFill>
                          <a:effectLst/>
                          <a:latin typeface="Calibri" charset="0"/>
                        </a:rPr>
                        <a:t>Improvement by 3 months out</a:t>
                      </a:r>
                    </a:p>
                  </a:txBody>
                  <a:tcPr marL="136546" marR="136546" marT="68282" marB="6828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700" b="0" i="0" u="none" strike="noStrike" cap="none" normalizeH="0" baseline="0" dirty="0">
                          <a:ln>
                            <a:noFill/>
                          </a:ln>
                          <a:solidFill>
                            <a:srgbClr val="000000"/>
                          </a:solidFill>
                          <a:effectLst/>
                          <a:latin typeface="Calibri" charset="0"/>
                        </a:rPr>
                        <a:t>MCP close to 100%</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700" b="0" i="0" u="none" strike="noStrike" cap="none" normalizeH="0" baseline="0" dirty="0">
                          <a:ln>
                            <a:noFill/>
                          </a:ln>
                          <a:solidFill>
                            <a:srgbClr val="000000"/>
                          </a:solidFill>
                          <a:effectLst/>
                          <a:latin typeface="Calibri" charset="0"/>
                        </a:rPr>
                        <a:t>PIP close to 50%</a:t>
                      </a:r>
                    </a:p>
                  </a:txBody>
                  <a:tcPr marL="136546" marR="136546" marT="68282" marB="6828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700" b="0" i="0" u="none" strike="noStrike" cap="none" normalizeH="0" baseline="0">
                          <a:ln>
                            <a:noFill/>
                          </a:ln>
                          <a:solidFill>
                            <a:srgbClr val="000000"/>
                          </a:solidFill>
                          <a:effectLst/>
                          <a:latin typeface="Calibri" charset="0"/>
                        </a:rPr>
                        <a:t>MCP close to 100%</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700" b="0" i="0" u="none" strike="noStrike" cap="none" normalizeH="0" baseline="0">
                          <a:ln>
                            <a:noFill/>
                          </a:ln>
                          <a:solidFill>
                            <a:srgbClr val="000000"/>
                          </a:solidFill>
                          <a:effectLst/>
                          <a:latin typeface="Calibri" charset="0"/>
                        </a:rPr>
                        <a:t>PIP close to 50%</a:t>
                      </a:r>
                    </a:p>
                  </a:txBody>
                  <a:tcPr marL="136546" marR="136546" marT="68282" marB="6828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extLst>
                  <a:ext uri="{0D108BD9-81ED-4DB2-BD59-A6C34878D82A}">
                    <a16:rowId xmlns:a16="http://schemas.microsoft.com/office/drawing/2014/main" val="10001"/>
                  </a:ext>
                </a:extLst>
              </a:tr>
              <a:tr h="55471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700" b="0" i="0" u="none" strike="noStrike" cap="none" normalizeH="0" baseline="0" dirty="0">
                          <a:ln>
                            <a:noFill/>
                          </a:ln>
                          <a:solidFill>
                            <a:srgbClr val="000000"/>
                          </a:solidFill>
                          <a:effectLst/>
                          <a:latin typeface="Calibri" charset="0"/>
                        </a:rPr>
                        <a:t>Recovery time to golf</a:t>
                      </a:r>
                    </a:p>
                  </a:txBody>
                  <a:tcPr marL="136546" marR="136546" marT="68282" marB="6828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700" b="0" i="0" u="none" strike="noStrike" cap="none" normalizeH="0" baseline="0">
                          <a:ln>
                            <a:noFill/>
                          </a:ln>
                          <a:solidFill>
                            <a:srgbClr val="000000"/>
                          </a:solidFill>
                          <a:effectLst/>
                          <a:latin typeface="Calibri" charset="0"/>
                        </a:rPr>
                        <a:t>2-3 months each </a:t>
                      </a:r>
                    </a:p>
                  </a:txBody>
                  <a:tcPr marL="136546" marR="136546" marT="68282" marB="6828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700" b="0" i="0" u="none" strike="noStrike" cap="none" normalizeH="0" baseline="0">
                          <a:ln>
                            <a:noFill/>
                          </a:ln>
                          <a:solidFill>
                            <a:srgbClr val="000000"/>
                          </a:solidFill>
                          <a:effectLst/>
                          <a:latin typeface="Calibri" charset="0"/>
                        </a:rPr>
                        <a:t>One week after both</a:t>
                      </a:r>
                    </a:p>
                  </a:txBody>
                  <a:tcPr marL="136546" marR="136546" marT="68282" marB="6828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2"/>
                  </a:ext>
                </a:extLst>
              </a:tr>
              <a:tr h="178383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700" b="0" i="0" u="none" strike="noStrike" cap="none" normalizeH="0" baseline="0">
                          <a:ln>
                            <a:noFill/>
                          </a:ln>
                          <a:solidFill>
                            <a:srgbClr val="000000"/>
                          </a:solidFill>
                          <a:effectLst/>
                          <a:latin typeface="Calibri" charset="0"/>
                        </a:rPr>
                        <a:t>Recurrence</a:t>
                      </a:r>
                    </a:p>
                  </a:txBody>
                  <a:tcPr marL="136546" marR="136546" marT="68282" marB="6828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700" b="0" i="0" u="none" strike="noStrike" cap="none" normalizeH="0" baseline="0">
                          <a:ln>
                            <a:noFill/>
                          </a:ln>
                          <a:solidFill>
                            <a:srgbClr val="000000"/>
                          </a:solidFill>
                          <a:effectLst/>
                          <a:latin typeface="Calibri" charset="0"/>
                        </a:rPr>
                        <a:t>30%  at 3 years, 50% at 5,</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700" b="0" i="0" u="none" strike="noStrike" cap="none" normalizeH="0" baseline="0">
                          <a:ln>
                            <a:noFill/>
                          </a:ln>
                          <a:solidFill>
                            <a:srgbClr val="000000"/>
                          </a:solidFill>
                          <a:effectLst/>
                          <a:latin typeface="Calibri" charset="0"/>
                        </a:rPr>
                        <a:t>66% at 10 years,75% at 15</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700" b="0" i="0" u="none" strike="noStrike" cap="none" normalizeH="0" baseline="0">
                          <a:ln>
                            <a:noFill/>
                          </a:ln>
                          <a:solidFill>
                            <a:srgbClr val="000000"/>
                          </a:solidFill>
                          <a:effectLst/>
                          <a:latin typeface="Calibri" charset="0"/>
                        </a:rPr>
                        <a:t>Dermofasciectomy</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700" b="0" i="0" u="none" strike="noStrike" cap="none" normalizeH="0" baseline="0">
                          <a:ln>
                            <a:noFill/>
                          </a:ln>
                          <a:solidFill>
                            <a:srgbClr val="000000"/>
                          </a:solidFill>
                          <a:effectLst/>
                          <a:latin typeface="Calibri" charset="0"/>
                        </a:rPr>
                        <a:t>10% at 5 years</a:t>
                      </a:r>
                    </a:p>
                  </a:txBody>
                  <a:tcPr marL="136546" marR="136546" marT="68282" marB="6828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700" b="0" i="0" u="none" strike="noStrike" cap="none" normalizeH="0" baseline="0">
                          <a:ln>
                            <a:noFill/>
                          </a:ln>
                          <a:solidFill>
                            <a:srgbClr val="000000"/>
                          </a:solidFill>
                          <a:effectLst/>
                          <a:latin typeface="Calibri" charset="0"/>
                        </a:rPr>
                        <a:t>50% at 3 years,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700" b="0" i="0" u="none" strike="noStrike" cap="none" normalizeH="0" baseline="0">
                          <a:ln>
                            <a:noFill/>
                          </a:ln>
                          <a:solidFill>
                            <a:srgbClr val="000000"/>
                          </a:solidFill>
                          <a:effectLst/>
                          <a:latin typeface="Calibri" charset="0"/>
                        </a:rPr>
                        <a:t>Est. 100% at 10 yr.</a:t>
                      </a:r>
                    </a:p>
                  </a:txBody>
                  <a:tcPr marL="136546" marR="136546" marT="68282" marB="6828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extLst>
                  <a:ext uri="{0D108BD9-81ED-4DB2-BD59-A6C34878D82A}">
                    <a16:rowId xmlns:a16="http://schemas.microsoft.com/office/drawing/2014/main" val="10003"/>
                  </a:ext>
                </a:extLst>
              </a:tr>
              <a:tr h="55471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700" b="0" i="0" u="none" strike="noStrike" cap="none" normalizeH="0" baseline="0">
                          <a:ln>
                            <a:noFill/>
                          </a:ln>
                          <a:solidFill>
                            <a:srgbClr val="000000"/>
                          </a:solidFill>
                          <a:effectLst/>
                          <a:latin typeface="Calibri" charset="0"/>
                        </a:rPr>
                        <a:t>Therapy</a:t>
                      </a:r>
                    </a:p>
                  </a:txBody>
                  <a:tcPr marL="136546" marR="136546" marT="68282" marB="6828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700" b="0" i="0" u="none" strike="noStrike" cap="none" normalizeH="0" baseline="0">
                          <a:ln>
                            <a:noFill/>
                          </a:ln>
                          <a:solidFill>
                            <a:srgbClr val="000000"/>
                          </a:solidFill>
                          <a:effectLst/>
                          <a:latin typeface="Calibri" charset="0"/>
                        </a:rPr>
                        <a:t>6-10 weeks common </a:t>
                      </a:r>
                    </a:p>
                  </a:txBody>
                  <a:tcPr marL="136546" marR="136546" marT="68282" marB="6828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700" b="0" i="0" u="none" strike="noStrike" cap="none" normalizeH="0" baseline="0">
                          <a:ln>
                            <a:noFill/>
                          </a:ln>
                          <a:solidFill>
                            <a:srgbClr val="000000"/>
                          </a:solidFill>
                          <a:effectLst/>
                          <a:latin typeface="Calibri" charset="0"/>
                        </a:rPr>
                        <a:t>Rare, brief</a:t>
                      </a:r>
                    </a:p>
                  </a:txBody>
                  <a:tcPr marL="136546" marR="136546" marT="68282" marB="6828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4"/>
                  </a:ext>
                </a:extLst>
              </a:tr>
              <a:tr h="96020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700" b="0" i="0" u="none" strike="noStrike" cap="none" normalizeH="0" baseline="0">
                          <a:ln>
                            <a:noFill/>
                          </a:ln>
                          <a:solidFill>
                            <a:srgbClr val="000000"/>
                          </a:solidFill>
                          <a:effectLst/>
                          <a:latin typeface="Calibri" charset="0"/>
                        </a:rPr>
                        <a:t>Cost</a:t>
                      </a:r>
                    </a:p>
                  </a:txBody>
                  <a:tcPr marL="136546" marR="136546" marT="68282" marB="6828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700" b="0" i="0" u="none" strike="noStrike" cap="none" normalizeH="0" baseline="0">
                          <a:ln>
                            <a:noFill/>
                          </a:ln>
                          <a:solidFill>
                            <a:srgbClr val="000000"/>
                          </a:solidFill>
                          <a:effectLst/>
                          <a:latin typeface="Calibri" charset="0"/>
                        </a:rPr>
                        <a:t>$3000 - $12,000</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700" b="0" i="0" u="none" strike="noStrike" cap="none" normalizeH="0" baseline="0">
                          <a:ln>
                            <a:noFill/>
                          </a:ln>
                          <a:solidFill>
                            <a:srgbClr val="000000"/>
                          </a:solidFill>
                          <a:effectLst/>
                          <a:latin typeface="Calibri" charset="0"/>
                        </a:rPr>
                        <a:t>+ 1-3 mo off work</a:t>
                      </a:r>
                    </a:p>
                  </a:txBody>
                  <a:tcPr marL="136546" marR="136546" marT="68282" marB="6828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700" b="0" i="0" u="none" strike="noStrike" cap="none" normalizeH="0" baseline="0">
                          <a:ln>
                            <a:noFill/>
                          </a:ln>
                          <a:solidFill>
                            <a:srgbClr val="000000"/>
                          </a:solidFill>
                          <a:effectLst/>
                          <a:latin typeface="Calibri" charset="0"/>
                        </a:rPr>
                        <a:t>$600 - $3000</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700" b="0" i="0" u="none" strike="noStrike" cap="none" normalizeH="0" baseline="0">
                          <a:ln>
                            <a:noFill/>
                          </a:ln>
                          <a:solidFill>
                            <a:srgbClr val="000000"/>
                          </a:solidFill>
                          <a:effectLst/>
                          <a:latin typeface="Calibri" charset="0"/>
                        </a:rPr>
                        <a:t>+ 1 week off work</a:t>
                      </a:r>
                    </a:p>
                  </a:txBody>
                  <a:tcPr marL="136546" marR="136546" marT="68282" marB="6828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BCBCB"/>
                    </a:solidFill>
                  </a:tcPr>
                </a:tc>
                <a:extLst>
                  <a:ext uri="{0D108BD9-81ED-4DB2-BD59-A6C34878D82A}">
                    <a16:rowId xmlns:a16="http://schemas.microsoft.com/office/drawing/2014/main" val="10005"/>
                  </a:ext>
                </a:extLst>
              </a:tr>
              <a:tr h="218569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700" b="0" i="0" u="none" strike="noStrike" cap="none" normalizeH="0" baseline="0">
                          <a:ln>
                            <a:noFill/>
                          </a:ln>
                          <a:solidFill>
                            <a:srgbClr val="000000"/>
                          </a:solidFill>
                          <a:effectLst/>
                          <a:latin typeface="Calibri" charset="0"/>
                        </a:rPr>
                        <a:t>Not uncommon  comment</a:t>
                      </a:r>
                    </a:p>
                  </a:txBody>
                  <a:tcPr marL="136546" marR="136546" marT="68282" marB="6828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700" b="0" i="0" u="none" strike="noStrike" cap="none" normalizeH="0" baseline="0">
                          <a:ln>
                            <a:noFill/>
                          </a:ln>
                          <a:solidFill>
                            <a:srgbClr val="000000"/>
                          </a:solidFill>
                          <a:effectLst/>
                          <a:latin typeface="Calibri" charset="0"/>
                        </a:rPr>
                        <a:t>“If I had known what I was going to go through, I never would have had that  surgery”</a:t>
                      </a:r>
                    </a:p>
                  </a:txBody>
                  <a:tcPr marL="136546" marR="136546" marT="68282" marB="6828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700" b="0" i="0" u="none" strike="noStrike" cap="none" normalizeH="0" baseline="0" dirty="0">
                          <a:ln>
                            <a:noFill/>
                          </a:ln>
                          <a:solidFill>
                            <a:srgbClr val="000000"/>
                          </a:solidFill>
                          <a:effectLst/>
                          <a:latin typeface="Calibri" charset="0"/>
                        </a:rPr>
                        <a:t>“Wasn’t as bad as going to the dentist”</a:t>
                      </a:r>
                    </a:p>
                  </a:txBody>
                  <a:tcPr marL="136546" marR="136546" marT="68282" marB="6828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2174253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650240" y="108373"/>
            <a:ext cx="11704320" cy="1625600"/>
          </a:xfrm>
        </p:spPr>
        <p:txBody>
          <a:bodyPr>
            <a:normAutofit/>
          </a:bodyPr>
          <a:lstStyle/>
          <a:p>
            <a:r>
              <a:rPr lang="en-US" sz="5400" dirty="0"/>
              <a:t>NA </a:t>
            </a:r>
            <a:r>
              <a:rPr lang="en-US" sz="5400" dirty="0" err="1"/>
              <a:t>vs</a:t>
            </a:r>
            <a:r>
              <a:rPr lang="en-US" sz="5400" dirty="0"/>
              <a:t> </a:t>
            </a:r>
            <a:r>
              <a:rPr lang="en-US" sz="5400" dirty="0" err="1"/>
              <a:t>Xiaflex</a:t>
            </a:r>
            <a:r>
              <a:rPr lang="en-US" sz="5400" dirty="0"/>
              <a:t> Comparison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69200742"/>
              </p:ext>
            </p:extLst>
          </p:nvPr>
        </p:nvGraphicFramePr>
        <p:xfrm>
          <a:off x="1408258" y="1671570"/>
          <a:ext cx="9926826" cy="7107846"/>
        </p:xfrm>
        <a:graphic>
          <a:graphicData uri="http://schemas.openxmlformats.org/drawingml/2006/table">
            <a:tbl>
              <a:tblPr firstRow="1" bandRow="1">
                <a:tableStyleId>{073A0DAA-6AF3-43AB-8588-CEC1D06C72B9}</a:tableStyleId>
              </a:tblPr>
              <a:tblGrid>
                <a:gridCol w="3308942">
                  <a:extLst>
                    <a:ext uri="{9D8B030D-6E8A-4147-A177-3AD203B41FA5}">
                      <a16:colId xmlns:a16="http://schemas.microsoft.com/office/drawing/2014/main" val="20000"/>
                    </a:ext>
                  </a:extLst>
                </a:gridCol>
                <a:gridCol w="3308942">
                  <a:extLst>
                    <a:ext uri="{9D8B030D-6E8A-4147-A177-3AD203B41FA5}">
                      <a16:colId xmlns:a16="http://schemas.microsoft.com/office/drawing/2014/main" val="20001"/>
                    </a:ext>
                  </a:extLst>
                </a:gridCol>
                <a:gridCol w="3308942">
                  <a:extLst>
                    <a:ext uri="{9D8B030D-6E8A-4147-A177-3AD203B41FA5}">
                      <a16:colId xmlns:a16="http://schemas.microsoft.com/office/drawing/2014/main" val="20002"/>
                    </a:ext>
                  </a:extLst>
                </a:gridCol>
              </a:tblGrid>
              <a:tr h="447218">
                <a:tc>
                  <a:txBody>
                    <a:bodyPr/>
                    <a:lstStyle/>
                    <a:p>
                      <a:endParaRPr lang="en-US" sz="1800" dirty="0">
                        <a:solidFill>
                          <a:srgbClr val="292929"/>
                        </a:solidFill>
                      </a:endParaRPr>
                    </a:p>
                  </a:txBody>
                  <a:tcPr marL="110298" marR="110298" marT="55137" marB="55137"/>
                </a:tc>
                <a:tc>
                  <a:txBody>
                    <a:bodyPr/>
                    <a:lstStyle/>
                    <a:p>
                      <a:pPr algn="ctr"/>
                      <a:r>
                        <a:rPr lang="en-US" sz="1800" dirty="0">
                          <a:solidFill>
                            <a:srgbClr val="292929"/>
                          </a:solidFill>
                        </a:rPr>
                        <a:t>NA</a:t>
                      </a:r>
                    </a:p>
                  </a:txBody>
                  <a:tcPr marL="110298" marR="110298" marT="55137" marB="55137"/>
                </a:tc>
                <a:tc>
                  <a:txBody>
                    <a:bodyPr/>
                    <a:lstStyle/>
                    <a:p>
                      <a:pPr algn="ctr"/>
                      <a:r>
                        <a:rPr lang="en-US" sz="1800" dirty="0" err="1">
                          <a:solidFill>
                            <a:srgbClr val="292929"/>
                          </a:solidFill>
                        </a:rPr>
                        <a:t>Collagenase</a:t>
                      </a:r>
                      <a:endParaRPr lang="en-US" sz="1800" dirty="0">
                        <a:solidFill>
                          <a:srgbClr val="292929"/>
                        </a:solidFill>
                      </a:endParaRPr>
                    </a:p>
                  </a:txBody>
                  <a:tcPr marL="110298" marR="110298" marT="55137" marB="55137"/>
                </a:tc>
                <a:extLst>
                  <a:ext uri="{0D108BD9-81ED-4DB2-BD59-A6C34878D82A}">
                    <a16:rowId xmlns:a16="http://schemas.microsoft.com/office/drawing/2014/main" val="10000"/>
                  </a:ext>
                </a:extLst>
              </a:tr>
              <a:tr h="447218">
                <a:tc>
                  <a:txBody>
                    <a:bodyPr/>
                    <a:lstStyle/>
                    <a:p>
                      <a:r>
                        <a:rPr lang="en-US" sz="1800" dirty="0">
                          <a:solidFill>
                            <a:srgbClr val="292929"/>
                          </a:solidFill>
                        </a:rPr>
                        <a:t>Learning Curve</a:t>
                      </a:r>
                    </a:p>
                  </a:txBody>
                  <a:tcPr marL="110298" marR="110298" marT="55137" marB="55137"/>
                </a:tc>
                <a:tc>
                  <a:txBody>
                    <a:bodyPr/>
                    <a:lstStyle/>
                    <a:p>
                      <a:pPr algn="ctr"/>
                      <a:r>
                        <a:rPr lang="en-US" sz="1800" dirty="0">
                          <a:solidFill>
                            <a:srgbClr val="292929"/>
                          </a:solidFill>
                        </a:rPr>
                        <a:t>Longer</a:t>
                      </a:r>
                    </a:p>
                  </a:txBody>
                  <a:tcPr marL="110298" marR="110298" marT="55137" marB="55137"/>
                </a:tc>
                <a:tc>
                  <a:txBody>
                    <a:bodyPr/>
                    <a:lstStyle/>
                    <a:p>
                      <a:pPr algn="ctr"/>
                      <a:r>
                        <a:rPr lang="en-US" sz="1800" dirty="0">
                          <a:solidFill>
                            <a:srgbClr val="292929"/>
                          </a:solidFill>
                        </a:rPr>
                        <a:t>Shorter</a:t>
                      </a:r>
                    </a:p>
                  </a:txBody>
                  <a:tcPr marL="110298" marR="110298" marT="55137" marB="55137"/>
                </a:tc>
                <a:extLst>
                  <a:ext uri="{0D108BD9-81ED-4DB2-BD59-A6C34878D82A}">
                    <a16:rowId xmlns:a16="http://schemas.microsoft.com/office/drawing/2014/main" val="10001"/>
                  </a:ext>
                </a:extLst>
              </a:tr>
              <a:tr h="447218">
                <a:tc>
                  <a:txBody>
                    <a:bodyPr/>
                    <a:lstStyle/>
                    <a:p>
                      <a:r>
                        <a:rPr lang="en-US" sz="1800" baseline="0" dirty="0">
                          <a:solidFill>
                            <a:srgbClr val="292929"/>
                          </a:solidFill>
                        </a:rPr>
                        <a:t>Availability</a:t>
                      </a:r>
                    </a:p>
                  </a:txBody>
                  <a:tcPr marL="110298" marR="110298" marT="55137" marB="55137"/>
                </a:tc>
                <a:tc>
                  <a:txBody>
                    <a:bodyPr/>
                    <a:lstStyle/>
                    <a:p>
                      <a:pPr algn="ctr"/>
                      <a:r>
                        <a:rPr lang="en-US" sz="1800" dirty="0">
                          <a:solidFill>
                            <a:srgbClr val="292929"/>
                          </a:solidFill>
                        </a:rPr>
                        <a:t>Limited</a:t>
                      </a:r>
                    </a:p>
                  </a:txBody>
                  <a:tcPr marL="110298" marR="110298" marT="55137" marB="55137"/>
                </a:tc>
                <a:tc>
                  <a:txBody>
                    <a:bodyPr/>
                    <a:lstStyle/>
                    <a:p>
                      <a:pPr algn="ctr"/>
                      <a:r>
                        <a:rPr lang="en-US" sz="1800" dirty="0">
                          <a:solidFill>
                            <a:srgbClr val="292929"/>
                          </a:solidFill>
                        </a:rPr>
                        <a:t>Wide (eventually)</a:t>
                      </a:r>
                    </a:p>
                  </a:txBody>
                  <a:tcPr marL="110298" marR="110298" marT="55137" marB="55137"/>
                </a:tc>
                <a:extLst>
                  <a:ext uri="{0D108BD9-81ED-4DB2-BD59-A6C34878D82A}">
                    <a16:rowId xmlns:a16="http://schemas.microsoft.com/office/drawing/2014/main" val="10002"/>
                  </a:ext>
                </a:extLst>
              </a:tr>
              <a:tr h="772112">
                <a:tc>
                  <a:txBody>
                    <a:bodyPr/>
                    <a:lstStyle/>
                    <a:p>
                      <a:r>
                        <a:rPr lang="en-US" sz="1800" dirty="0">
                          <a:solidFill>
                            <a:srgbClr val="292929"/>
                          </a:solidFill>
                        </a:rPr>
                        <a:t>OK despite</a:t>
                      </a:r>
                    </a:p>
                  </a:txBody>
                  <a:tcPr marL="110298" marR="110298" marT="55137" marB="55137"/>
                </a:tc>
                <a:tc>
                  <a:txBody>
                    <a:bodyPr/>
                    <a:lstStyle/>
                    <a:p>
                      <a:pPr algn="ctr"/>
                      <a:r>
                        <a:rPr lang="en-US" sz="1800" dirty="0">
                          <a:solidFill>
                            <a:srgbClr val="292929"/>
                          </a:solidFill>
                        </a:rPr>
                        <a:t>Anticoagulation, Local Hardware, Lymphedema</a:t>
                      </a:r>
                    </a:p>
                  </a:txBody>
                  <a:tcPr marL="110298" marR="110298" marT="55137" marB="55137"/>
                </a:tc>
                <a:tc>
                  <a:txBody>
                    <a:bodyPr/>
                    <a:lstStyle/>
                    <a:p>
                      <a:pPr algn="ctr"/>
                      <a:endParaRPr lang="en-US" sz="1800" dirty="0">
                        <a:solidFill>
                          <a:srgbClr val="292929"/>
                        </a:solidFill>
                      </a:endParaRPr>
                    </a:p>
                  </a:txBody>
                  <a:tcPr marL="110298" marR="110298" marT="55137" marB="55137"/>
                </a:tc>
                <a:extLst>
                  <a:ext uri="{0D108BD9-81ED-4DB2-BD59-A6C34878D82A}">
                    <a16:rowId xmlns:a16="http://schemas.microsoft.com/office/drawing/2014/main" val="10003"/>
                  </a:ext>
                </a:extLst>
              </a:tr>
              <a:tr h="772414">
                <a:tc>
                  <a:txBody>
                    <a:bodyPr/>
                    <a:lstStyle/>
                    <a:p>
                      <a:r>
                        <a:rPr lang="en-US" sz="1800" dirty="0">
                          <a:solidFill>
                            <a:srgbClr val="292929"/>
                          </a:solidFill>
                        </a:rPr>
                        <a:t>One treatment</a:t>
                      </a:r>
                    </a:p>
                  </a:txBody>
                  <a:tcPr marL="110298" marR="110298" marT="55137" marB="55137"/>
                </a:tc>
                <a:tc>
                  <a:txBody>
                    <a:bodyPr/>
                    <a:lstStyle/>
                    <a:p>
                      <a:pPr algn="ctr"/>
                      <a:r>
                        <a:rPr lang="en-US" sz="1800" dirty="0">
                          <a:solidFill>
                            <a:srgbClr val="292929"/>
                          </a:solidFill>
                        </a:rPr>
                        <a:t>Multiple digits, multiple cords, multiple joints </a:t>
                      </a:r>
                    </a:p>
                  </a:txBody>
                  <a:tcPr marL="110298" marR="110298" marT="55137" marB="55137"/>
                </a:tc>
                <a:tc>
                  <a:txBody>
                    <a:bodyPr/>
                    <a:lstStyle/>
                    <a:p>
                      <a:pPr algn="ctr"/>
                      <a:r>
                        <a:rPr lang="en-US" sz="1800" dirty="0">
                          <a:solidFill>
                            <a:srgbClr val="292929"/>
                          </a:solidFill>
                        </a:rPr>
                        <a:t>Single digit, single cord,</a:t>
                      </a:r>
                      <a:br>
                        <a:rPr lang="en-US" sz="1800" dirty="0">
                          <a:solidFill>
                            <a:srgbClr val="292929"/>
                          </a:solidFill>
                        </a:rPr>
                      </a:br>
                      <a:r>
                        <a:rPr lang="en-US" sz="1800" dirty="0">
                          <a:solidFill>
                            <a:srgbClr val="292929"/>
                          </a:solidFill>
                        </a:rPr>
                        <a:t>single joint</a:t>
                      </a:r>
                    </a:p>
                  </a:txBody>
                  <a:tcPr marL="110298" marR="110298" marT="55137" marB="55137"/>
                </a:tc>
                <a:extLst>
                  <a:ext uri="{0D108BD9-81ED-4DB2-BD59-A6C34878D82A}">
                    <a16:rowId xmlns:a16="http://schemas.microsoft.com/office/drawing/2014/main" val="10004"/>
                  </a:ext>
                </a:extLst>
              </a:tr>
              <a:tr h="1433852">
                <a:tc>
                  <a:txBody>
                    <a:bodyPr/>
                    <a:lstStyle/>
                    <a:p>
                      <a:r>
                        <a:rPr lang="en-US" sz="1800" dirty="0">
                          <a:solidFill>
                            <a:srgbClr val="292929"/>
                          </a:solidFill>
                        </a:rPr>
                        <a:t>Treatment requires</a:t>
                      </a:r>
                    </a:p>
                  </a:txBody>
                  <a:tcPr marL="110298" marR="110298" marT="55137" marB="55137"/>
                </a:tc>
                <a:tc>
                  <a:txBody>
                    <a:bodyPr/>
                    <a:lstStyle/>
                    <a:p>
                      <a:pPr algn="ctr"/>
                      <a:r>
                        <a:rPr lang="en-US" sz="1800" dirty="0">
                          <a:solidFill>
                            <a:srgbClr val="292929"/>
                          </a:solidFill>
                        </a:rPr>
                        <a:t>Single office visit</a:t>
                      </a:r>
                    </a:p>
                  </a:txBody>
                  <a:tcPr marL="110298" marR="110298" marT="55137" marB="55137"/>
                </a:tc>
                <a:tc>
                  <a:txBody>
                    <a:bodyPr/>
                    <a:lstStyle/>
                    <a:p>
                      <a:pPr algn="ctr"/>
                      <a:r>
                        <a:rPr lang="en-US" sz="1800" dirty="0">
                          <a:solidFill>
                            <a:srgbClr val="292929"/>
                          </a:solidFill>
                        </a:rPr>
                        <a:t>3</a:t>
                      </a:r>
                      <a:r>
                        <a:rPr lang="en-US" sz="1800" baseline="0" dirty="0">
                          <a:solidFill>
                            <a:srgbClr val="292929"/>
                          </a:solidFill>
                        </a:rPr>
                        <a:t> office visits:</a:t>
                      </a:r>
                    </a:p>
                    <a:p>
                      <a:pPr algn="ctr"/>
                      <a:r>
                        <a:rPr lang="en-US" sz="1800" baseline="0" dirty="0" err="1">
                          <a:solidFill>
                            <a:srgbClr val="292929"/>
                          </a:solidFill>
                        </a:rPr>
                        <a:t>Eval</a:t>
                      </a:r>
                      <a:r>
                        <a:rPr lang="en-US" sz="1800" baseline="0" dirty="0">
                          <a:solidFill>
                            <a:srgbClr val="292929"/>
                          </a:solidFill>
                        </a:rPr>
                        <a:t> , Inject, Manipulate</a:t>
                      </a:r>
                    </a:p>
                    <a:p>
                      <a:pPr algn="ctr"/>
                      <a:r>
                        <a:rPr lang="en-US" sz="1800" baseline="0" dirty="0">
                          <a:solidFill>
                            <a:srgbClr val="292929"/>
                          </a:solidFill>
                        </a:rPr>
                        <a:t>Possible repeat in 1 month </a:t>
                      </a:r>
                      <a:endParaRPr lang="en-US" sz="1800" dirty="0">
                        <a:solidFill>
                          <a:srgbClr val="292929"/>
                        </a:solidFill>
                      </a:endParaRPr>
                    </a:p>
                  </a:txBody>
                  <a:tcPr marL="110298" marR="110298" marT="55137" marB="55137"/>
                </a:tc>
                <a:extLst>
                  <a:ext uri="{0D108BD9-81ED-4DB2-BD59-A6C34878D82A}">
                    <a16:rowId xmlns:a16="http://schemas.microsoft.com/office/drawing/2014/main" val="10005"/>
                  </a:ext>
                </a:extLst>
              </a:tr>
              <a:tr h="459526">
                <a:tc>
                  <a:txBody>
                    <a:bodyPr/>
                    <a:lstStyle/>
                    <a:p>
                      <a:r>
                        <a:rPr lang="en-US" sz="1800" dirty="0">
                          <a:solidFill>
                            <a:srgbClr val="292929"/>
                          </a:solidFill>
                        </a:rPr>
                        <a:t>Bilateral treatment</a:t>
                      </a:r>
                    </a:p>
                  </a:txBody>
                  <a:tcPr marL="110298" marR="110298" marT="55137" marB="55137"/>
                </a:tc>
                <a:tc>
                  <a:txBody>
                    <a:bodyPr/>
                    <a:lstStyle/>
                    <a:p>
                      <a:pPr algn="ctr"/>
                      <a:r>
                        <a:rPr lang="en-US" sz="1800" dirty="0">
                          <a:solidFill>
                            <a:srgbClr val="292929"/>
                          </a:solidFill>
                        </a:rPr>
                        <a:t>2 consecutive days</a:t>
                      </a:r>
                    </a:p>
                  </a:txBody>
                  <a:tcPr marL="110298" marR="110298" marT="55137" marB="55137"/>
                </a:tc>
                <a:tc>
                  <a:txBody>
                    <a:bodyPr/>
                    <a:lstStyle/>
                    <a:p>
                      <a:pPr algn="ctr"/>
                      <a:r>
                        <a:rPr lang="en-US" sz="1800" dirty="0">
                          <a:solidFill>
                            <a:srgbClr val="292929"/>
                          </a:solidFill>
                        </a:rPr>
                        <a:t>2 consecutive months</a:t>
                      </a:r>
                    </a:p>
                  </a:txBody>
                  <a:tcPr marL="110298" marR="110298" marT="55137" marB="55137"/>
                </a:tc>
                <a:extLst>
                  <a:ext uri="{0D108BD9-81ED-4DB2-BD59-A6C34878D82A}">
                    <a16:rowId xmlns:a16="http://schemas.microsoft.com/office/drawing/2014/main" val="10006"/>
                  </a:ext>
                </a:extLst>
              </a:tr>
              <a:tr h="447218">
                <a:tc>
                  <a:txBody>
                    <a:bodyPr/>
                    <a:lstStyle/>
                    <a:p>
                      <a:r>
                        <a:rPr lang="en-US" sz="1800" dirty="0">
                          <a:solidFill>
                            <a:srgbClr val="292929"/>
                          </a:solidFill>
                        </a:rPr>
                        <a:t>Cost</a:t>
                      </a:r>
                    </a:p>
                  </a:txBody>
                  <a:tcPr marL="110298" marR="110298" marT="55137" marB="55137"/>
                </a:tc>
                <a:tc>
                  <a:txBody>
                    <a:bodyPr/>
                    <a:lstStyle/>
                    <a:p>
                      <a:pPr algn="ctr"/>
                      <a:r>
                        <a:rPr lang="en-US" sz="1800" dirty="0">
                          <a:solidFill>
                            <a:srgbClr val="292929"/>
                          </a:solidFill>
                        </a:rPr>
                        <a:t>Less</a:t>
                      </a:r>
                    </a:p>
                  </a:txBody>
                  <a:tcPr marL="110298" marR="110298" marT="55137" marB="55137"/>
                </a:tc>
                <a:tc>
                  <a:txBody>
                    <a:bodyPr/>
                    <a:lstStyle/>
                    <a:p>
                      <a:pPr algn="ctr"/>
                      <a:r>
                        <a:rPr lang="en-US" sz="1800" dirty="0">
                          <a:solidFill>
                            <a:srgbClr val="292929"/>
                          </a:solidFill>
                        </a:rPr>
                        <a:t>More</a:t>
                      </a:r>
                    </a:p>
                  </a:txBody>
                  <a:tcPr marL="110298" marR="110298" marT="55137" marB="55137"/>
                </a:tc>
                <a:extLst>
                  <a:ext uri="{0D108BD9-81ED-4DB2-BD59-A6C34878D82A}">
                    <a16:rowId xmlns:a16="http://schemas.microsoft.com/office/drawing/2014/main" val="10007"/>
                  </a:ext>
                </a:extLst>
              </a:tr>
              <a:tr h="447218">
                <a:tc>
                  <a:txBody>
                    <a:bodyPr/>
                    <a:lstStyle/>
                    <a:p>
                      <a:r>
                        <a:rPr lang="en-US" sz="1800" dirty="0">
                          <a:solidFill>
                            <a:srgbClr val="292929"/>
                          </a:solidFill>
                        </a:rPr>
                        <a:t>Recovery</a:t>
                      </a:r>
                    </a:p>
                  </a:txBody>
                  <a:tcPr marL="110298" marR="110298" marT="55137" marB="55137"/>
                </a:tc>
                <a:tc>
                  <a:txBody>
                    <a:bodyPr/>
                    <a:lstStyle/>
                    <a:p>
                      <a:pPr algn="ctr"/>
                      <a:r>
                        <a:rPr lang="en-US" sz="1800" dirty="0">
                          <a:solidFill>
                            <a:srgbClr val="292929"/>
                          </a:solidFill>
                        </a:rPr>
                        <a:t>Shorter</a:t>
                      </a:r>
                    </a:p>
                  </a:txBody>
                  <a:tcPr marL="110298" marR="110298" marT="55137" marB="55137"/>
                </a:tc>
                <a:tc>
                  <a:txBody>
                    <a:bodyPr/>
                    <a:lstStyle/>
                    <a:p>
                      <a:pPr algn="ctr"/>
                      <a:r>
                        <a:rPr lang="en-US" sz="1800" dirty="0">
                          <a:solidFill>
                            <a:srgbClr val="292929"/>
                          </a:solidFill>
                        </a:rPr>
                        <a:t>Short</a:t>
                      </a:r>
                    </a:p>
                  </a:txBody>
                  <a:tcPr marL="110298" marR="110298" marT="55137" marB="55137"/>
                </a:tc>
                <a:extLst>
                  <a:ext uri="{0D108BD9-81ED-4DB2-BD59-A6C34878D82A}">
                    <a16:rowId xmlns:a16="http://schemas.microsoft.com/office/drawing/2014/main" val="10008"/>
                  </a:ext>
                </a:extLst>
              </a:tr>
              <a:tr h="1433852">
                <a:tc>
                  <a:txBody>
                    <a:bodyPr/>
                    <a:lstStyle/>
                    <a:p>
                      <a:r>
                        <a:rPr lang="en-US" sz="1800" dirty="0">
                          <a:solidFill>
                            <a:srgbClr val="292929"/>
                          </a:solidFill>
                        </a:rPr>
                        <a:t>Possible Problems</a:t>
                      </a:r>
                    </a:p>
                  </a:txBody>
                  <a:tcPr marL="110298" marR="110298" marT="55137" marB="55137"/>
                </a:tc>
                <a:tc>
                  <a:txBody>
                    <a:bodyPr/>
                    <a:lstStyle/>
                    <a:p>
                      <a:pPr algn="ctr"/>
                      <a:r>
                        <a:rPr lang="en-US" sz="1800" dirty="0">
                          <a:solidFill>
                            <a:srgbClr val="292929"/>
                          </a:solidFill>
                        </a:rPr>
                        <a:t>Nerve injury</a:t>
                      </a:r>
                      <a:br>
                        <a:rPr lang="en-US" sz="1800" dirty="0">
                          <a:solidFill>
                            <a:srgbClr val="292929"/>
                          </a:solidFill>
                        </a:rPr>
                      </a:br>
                      <a:r>
                        <a:rPr lang="en-US" sz="1800" dirty="0">
                          <a:solidFill>
                            <a:srgbClr val="292929"/>
                          </a:solidFill>
                        </a:rPr>
                        <a:t>Tendon laceration</a:t>
                      </a:r>
                    </a:p>
                  </a:txBody>
                  <a:tcPr marL="110298" marR="110298" marT="55137" marB="55137"/>
                </a:tc>
                <a:tc>
                  <a:txBody>
                    <a:bodyPr/>
                    <a:lstStyle/>
                    <a:p>
                      <a:pPr algn="ctr"/>
                      <a:r>
                        <a:rPr lang="en-US" sz="1800" dirty="0">
                          <a:solidFill>
                            <a:srgbClr val="292929"/>
                          </a:solidFill>
                        </a:rPr>
                        <a:t>Lymphadenopathy</a:t>
                      </a:r>
                      <a:br>
                        <a:rPr lang="en-US" sz="1800" dirty="0">
                          <a:solidFill>
                            <a:srgbClr val="292929"/>
                          </a:solidFill>
                        </a:rPr>
                      </a:br>
                      <a:r>
                        <a:rPr lang="en-US" sz="1800" dirty="0">
                          <a:solidFill>
                            <a:srgbClr val="292929"/>
                          </a:solidFill>
                        </a:rPr>
                        <a:t>Tendon liquefaction</a:t>
                      </a:r>
                    </a:p>
                    <a:p>
                      <a:pPr algn="ctr"/>
                      <a:r>
                        <a:rPr lang="en-US" sz="1800" dirty="0">
                          <a:solidFill>
                            <a:srgbClr val="292929"/>
                          </a:solidFill>
                        </a:rPr>
                        <a:t>Pulley rupture</a:t>
                      </a:r>
                    </a:p>
                    <a:p>
                      <a:pPr algn="ctr"/>
                      <a:r>
                        <a:rPr lang="en-US" sz="1800" dirty="0">
                          <a:solidFill>
                            <a:srgbClr val="292929"/>
                          </a:solidFill>
                        </a:rPr>
                        <a:t>Allergy, Anaphylaxis</a:t>
                      </a:r>
                    </a:p>
                  </a:txBody>
                  <a:tcPr marL="110298" marR="110298" marT="55137" marB="55137"/>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8173010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952500" y="104030"/>
            <a:ext cx="11099800" cy="2120900"/>
          </a:xfrm>
        </p:spPr>
        <p:txBody>
          <a:bodyPr>
            <a:normAutofit/>
          </a:bodyPr>
          <a:lstStyle/>
          <a:p>
            <a:pPr eaLnBrk="1" hangingPunct="1"/>
            <a:r>
              <a:rPr lang="en-US" sz="6000" dirty="0">
                <a:solidFill>
                  <a:schemeClr val="bg1"/>
                </a:solidFill>
              </a:rPr>
              <a:t>Prospect Theory</a:t>
            </a:r>
          </a:p>
        </p:txBody>
      </p:sp>
      <p:sp>
        <p:nvSpPr>
          <p:cNvPr id="8195" name="Content Placeholder 2"/>
          <p:cNvSpPr>
            <a:spLocks noGrp="1"/>
          </p:cNvSpPr>
          <p:nvPr>
            <p:ph idx="1"/>
          </p:nvPr>
        </p:nvSpPr>
        <p:spPr>
          <a:xfrm>
            <a:off x="0" y="1733974"/>
            <a:ext cx="13004800" cy="6443698"/>
          </a:xfrm>
        </p:spPr>
        <p:txBody>
          <a:bodyPr/>
          <a:lstStyle/>
          <a:p>
            <a:pPr algn="ctr" eaLnBrk="1" hangingPunct="1">
              <a:buFont typeface="Wingdings" charset="2"/>
              <a:buNone/>
            </a:pPr>
            <a:r>
              <a:rPr lang="en-US" sz="4000" i="1" dirty="0">
                <a:solidFill>
                  <a:schemeClr val="bg1"/>
                </a:solidFill>
              </a:rPr>
              <a:t> </a:t>
            </a:r>
          </a:p>
        </p:txBody>
      </p:sp>
      <p:grpSp>
        <p:nvGrpSpPr>
          <p:cNvPr id="2" name="Group 1"/>
          <p:cNvGrpSpPr/>
          <p:nvPr/>
        </p:nvGrpSpPr>
        <p:grpSpPr>
          <a:xfrm>
            <a:off x="1402395" y="1733974"/>
            <a:ext cx="9252390" cy="5834805"/>
            <a:chOff x="1292146" y="2274909"/>
            <a:chExt cx="10932945" cy="6894608"/>
          </a:xfrm>
        </p:grpSpPr>
        <p:pic>
          <p:nvPicPr>
            <p:cNvPr id="8196" name="Picture 2" descr="Image:Valuefun.jpg">
              <a:hlinkClick r:id="rId4"/>
            </p:cNvPr>
            <p:cNvPicPr>
              <a:picLocks noChangeAspect="1" noChangeArrowheads="1"/>
            </p:cNvPicPr>
            <p:nvPr/>
          </p:nvPicPr>
          <p:blipFill>
            <a:blip r:embed="rId5"/>
            <a:srcRect/>
            <a:stretch>
              <a:fillRect/>
            </a:stretch>
          </p:blipFill>
          <p:spPr bwMode="auto">
            <a:xfrm>
              <a:off x="1292146" y="2274909"/>
              <a:ext cx="10932945" cy="6894608"/>
            </a:xfrm>
            <a:prstGeom prst="rect">
              <a:avLst/>
            </a:prstGeom>
            <a:noFill/>
            <a:ln w="9525">
              <a:noFill/>
              <a:miter lim="800000"/>
              <a:headEnd/>
              <a:tailEnd/>
            </a:ln>
          </p:spPr>
        </p:pic>
        <p:sp>
          <p:nvSpPr>
            <p:cNvPr id="5" name="Down Arrow 4"/>
            <p:cNvSpPr/>
            <p:nvPr/>
          </p:nvSpPr>
          <p:spPr>
            <a:xfrm>
              <a:off x="1842347" y="5722213"/>
              <a:ext cx="1808421" cy="2486579"/>
            </a:xfrm>
            <a:prstGeom prst="downArrow">
              <a:avLst/>
            </a:prstGeom>
            <a:solidFill>
              <a:srgbClr val="FF0000">
                <a:alpha val="5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130046" tIns="65023" rIns="130046" bIns="65023" anchor="ctr"/>
            <a:lstStyle/>
            <a:p>
              <a:pPr algn="ctr">
                <a:defRPr/>
              </a:pPr>
              <a:endParaRPr lang="en-US"/>
            </a:p>
          </p:txBody>
        </p:sp>
        <p:sp>
          <p:nvSpPr>
            <p:cNvPr id="6" name="Up Arrow 5"/>
            <p:cNvSpPr/>
            <p:nvPr/>
          </p:nvSpPr>
          <p:spPr>
            <a:xfrm>
              <a:off x="8344746" y="4491403"/>
              <a:ext cx="565133" cy="1130264"/>
            </a:xfrm>
            <a:prstGeom prst="upArrow">
              <a:avLst/>
            </a:prstGeom>
            <a:solidFill>
              <a:srgbClr val="00FF00">
                <a:alpha val="50000"/>
              </a:srgbClr>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lIns="130046" tIns="65023" rIns="130046" bIns="65023" anchor="ctr"/>
            <a:lstStyle/>
            <a:p>
              <a:pPr algn="ctr">
                <a:defRPr/>
              </a:pPr>
              <a:endParaRPr lang="en-US"/>
            </a:p>
          </p:txBody>
        </p:sp>
        <p:sp>
          <p:nvSpPr>
            <p:cNvPr id="7" name="Rectangle 6"/>
            <p:cNvSpPr/>
            <p:nvPr/>
          </p:nvSpPr>
          <p:spPr>
            <a:xfrm>
              <a:off x="3320723" y="5965108"/>
              <a:ext cx="1582367" cy="565131"/>
            </a:xfrm>
            <a:prstGeom prst="rect">
              <a:avLst/>
            </a:prstGeom>
            <a:solidFill>
              <a:srgbClr val="FF0000">
                <a:alpha val="15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130046" tIns="65023" rIns="130046" bIns="65023" anchor="ctr"/>
            <a:lstStyle/>
            <a:p>
              <a:pPr algn="ctr">
                <a:defRPr/>
              </a:pPr>
              <a:endParaRPr lang="en-US"/>
            </a:p>
          </p:txBody>
        </p:sp>
        <p:sp>
          <p:nvSpPr>
            <p:cNvPr id="8" name="Rectangle 7"/>
            <p:cNvSpPr/>
            <p:nvPr/>
          </p:nvSpPr>
          <p:spPr>
            <a:xfrm>
              <a:off x="6986998" y="5965108"/>
              <a:ext cx="1243290" cy="565131"/>
            </a:xfrm>
            <a:prstGeom prst="rect">
              <a:avLst/>
            </a:prstGeom>
            <a:solidFill>
              <a:srgbClr val="00FF00">
                <a:alpha val="15000"/>
              </a:srgbClr>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lIns="130046" tIns="65023" rIns="130046" bIns="65023" anchor="ctr"/>
            <a:lstStyle/>
            <a:p>
              <a:pPr algn="ctr">
                <a:defRPr/>
              </a:pPr>
              <a:endParaRPr lang="en-US"/>
            </a:p>
          </p:txBody>
        </p:sp>
      </p:grpSp>
      <p:sp>
        <p:nvSpPr>
          <p:cNvPr id="3" name="Rectangle 2"/>
          <p:cNvSpPr/>
          <p:nvPr/>
        </p:nvSpPr>
        <p:spPr>
          <a:xfrm>
            <a:off x="1566473" y="8177672"/>
            <a:ext cx="6502400" cy="1077218"/>
          </a:xfrm>
          <a:prstGeom prst="rect">
            <a:avLst/>
          </a:prstGeom>
        </p:spPr>
        <p:txBody>
          <a:bodyPr>
            <a:spAutoFit/>
          </a:bodyPr>
          <a:lstStyle/>
          <a:p>
            <a:pPr hangingPunct="1"/>
            <a:r>
              <a:rPr lang="en-US" sz="3200" dirty="0">
                <a:solidFill>
                  <a:schemeClr val="bg1"/>
                </a:solidFill>
              </a:rPr>
              <a:t>1979 </a:t>
            </a:r>
            <a:r>
              <a:rPr lang="en-US" sz="3200" dirty="0" err="1">
                <a:solidFill>
                  <a:schemeClr val="bg1"/>
                </a:solidFill>
              </a:rPr>
              <a:t>Kahneman</a:t>
            </a:r>
            <a:r>
              <a:rPr lang="en-US" sz="3200" dirty="0">
                <a:solidFill>
                  <a:schemeClr val="bg1"/>
                </a:solidFill>
              </a:rPr>
              <a:t> &amp; </a:t>
            </a:r>
            <a:r>
              <a:rPr lang="en-US" sz="3200" dirty="0" err="1">
                <a:solidFill>
                  <a:schemeClr val="bg1"/>
                </a:solidFill>
              </a:rPr>
              <a:t>Tversky</a:t>
            </a:r>
            <a:r>
              <a:rPr lang="en-US" sz="3200" dirty="0">
                <a:solidFill>
                  <a:schemeClr val="bg1"/>
                </a:solidFill>
              </a:rPr>
              <a:t>: Possible </a:t>
            </a:r>
            <a:r>
              <a:rPr lang="en-US" sz="3200" i="1" dirty="0">
                <a:solidFill>
                  <a:schemeClr val="bg1"/>
                </a:solidFill>
              </a:rPr>
              <a:t>losses &gt;&gt; </a:t>
            </a:r>
            <a:r>
              <a:rPr lang="en-US" sz="3200" dirty="0">
                <a:solidFill>
                  <a:schemeClr val="bg1"/>
                </a:solidFill>
              </a:rPr>
              <a:t>Possible </a:t>
            </a:r>
            <a:r>
              <a:rPr lang="en-US" sz="3200" i="1" dirty="0">
                <a:solidFill>
                  <a:schemeClr val="bg1"/>
                </a:solidFill>
              </a:rPr>
              <a:t>gains</a:t>
            </a:r>
          </a:p>
        </p:txBody>
      </p:sp>
    </p:spTree>
    <p:custDataLst>
      <p:tags r:id="rId1"/>
    </p:custDataLst>
    <p:extLst>
      <p:ext uri="{BB962C8B-B14F-4D97-AF65-F5344CB8AC3E}">
        <p14:creationId xmlns:p14="http://schemas.microsoft.com/office/powerpoint/2010/main" val="1363972609"/>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itle 1"/>
          <p:cNvSpPr>
            <a:spLocks noGrp="1"/>
          </p:cNvSpPr>
          <p:nvPr>
            <p:ph type="title"/>
          </p:nvPr>
        </p:nvSpPr>
        <p:spPr>
          <a:xfrm>
            <a:off x="650240" y="108374"/>
            <a:ext cx="11704320" cy="1621084"/>
          </a:xfrm>
        </p:spPr>
        <p:txBody>
          <a:bodyPr/>
          <a:lstStyle/>
          <a:p>
            <a:pPr eaLnBrk="1" hangingPunct="1"/>
            <a:r>
              <a:rPr lang="en-US"/>
              <a:t>Needle Aponeurotomy</a:t>
            </a:r>
          </a:p>
        </p:txBody>
      </p:sp>
      <p:pic>
        <p:nvPicPr>
          <p:cNvPr id="2" name="fasciotomy4PFC.mov">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412854" y="1474007"/>
            <a:ext cx="8514187" cy="6385640"/>
          </a:xfrm>
          <a:prstGeom prst="rect">
            <a:avLst/>
          </a:prstGeom>
        </p:spPr>
      </p:pic>
      <p:sp>
        <p:nvSpPr>
          <p:cNvPr id="10244" name="Text Box 9"/>
          <p:cNvSpPr txBox="1">
            <a:spLocks noChangeArrowheads="1"/>
          </p:cNvSpPr>
          <p:nvPr/>
        </p:nvSpPr>
        <p:spPr bwMode="auto">
          <a:xfrm>
            <a:off x="8927041" y="1886857"/>
            <a:ext cx="4077759" cy="5517406"/>
          </a:xfrm>
          <a:prstGeom prst="rect">
            <a:avLst/>
          </a:prstGeom>
          <a:noFill/>
          <a:ln w="9525">
            <a:noFill/>
            <a:miter lim="800000"/>
            <a:headEnd/>
            <a:tailEnd/>
          </a:ln>
        </p:spPr>
        <p:txBody>
          <a:bodyPr wrap="square" lIns="130046" tIns="65023" rIns="130046" bIns="65023">
            <a:prstTxWarp prst="textNoShape">
              <a:avLst/>
            </a:prstTxWarp>
            <a:spAutoFit/>
          </a:bodyPr>
          <a:lstStyle/>
          <a:p>
            <a:pPr>
              <a:spcBef>
                <a:spcPct val="50000"/>
              </a:spcBef>
            </a:pPr>
            <a:r>
              <a:rPr lang="en-US" sz="2800" dirty="0"/>
              <a:t>Tiny skin trauma</a:t>
            </a:r>
            <a:br>
              <a:rPr lang="en-US" sz="2800" dirty="0"/>
            </a:br>
            <a:r>
              <a:rPr lang="en-US" sz="2800" dirty="0"/>
              <a:t>= </a:t>
            </a:r>
            <a:r>
              <a:rPr lang="en-US" sz="2800" b="1" i="1" dirty="0"/>
              <a:t>No Flare Reaction</a:t>
            </a:r>
          </a:p>
          <a:p>
            <a:pPr>
              <a:spcBef>
                <a:spcPct val="50000"/>
              </a:spcBef>
            </a:pPr>
            <a:r>
              <a:rPr lang="en-US" sz="2800" dirty="0"/>
              <a:t>Needle + Syringe = Scalpel</a:t>
            </a:r>
          </a:p>
          <a:p>
            <a:pPr>
              <a:spcBef>
                <a:spcPct val="50000"/>
              </a:spcBef>
            </a:pPr>
            <a:r>
              <a:rPr lang="en-US" sz="2800" i="1" dirty="0"/>
              <a:t>Pinpoint Surface Anesthesia</a:t>
            </a:r>
            <a:r>
              <a:rPr lang="en-US" sz="2800" dirty="0"/>
              <a:t> </a:t>
            </a:r>
            <a:br>
              <a:rPr lang="en-US" sz="2800" dirty="0"/>
            </a:br>
            <a:r>
              <a:rPr lang="en-US" sz="2800" dirty="0"/>
              <a:t>= Nerve Safety Buffer</a:t>
            </a:r>
          </a:p>
          <a:p>
            <a:pPr>
              <a:spcBef>
                <a:spcPct val="50000"/>
              </a:spcBef>
            </a:pPr>
            <a:r>
              <a:rPr lang="en-US" sz="2800" i="1" dirty="0"/>
              <a:t>Fascia under tension</a:t>
            </a:r>
            <a:br>
              <a:rPr lang="en-US" sz="2800" dirty="0"/>
            </a:br>
            <a:r>
              <a:rPr lang="en-US" sz="2800" dirty="0"/>
              <a:t>bowstrings up and off of tendons, nerves, arteries</a:t>
            </a:r>
          </a:p>
        </p:txBody>
      </p:sp>
    </p:spTree>
    <p:custDataLst>
      <p:tags r:id="rId1"/>
    </p:custDataLst>
    <p:extLst>
      <p:ext uri="{BB962C8B-B14F-4D97-AF65-F5344CB8AC3E}">
        <p14:creationId xmlns:p14="http://schemas.microsoft.com/office/powerpoint/2010/main" val="2666954816"/>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4"/>
          <a:srcRect/>
          <a:stretch>
            <a:fillRect/>
          </a:stretch>
        </p:blipFill>
        <p:spPr bwMode="auto">
          <a:xfrm>
            <a:off x="-36124" y="0"/>
            <a:ext cx="13040924" cy="9780693"/>
          </a:xfrm>
          <a:prstGeom prst="rect">
            <a:avLst/>
          </a:prstGeom>
          <a:noFill/>
          <a:ln w="9525">
            <a:noFill/>
            <a:miter lim="800000"/>
            <a:headEnd/>
            <a:tailEnd/>
          </a:ln>
        </p:spPr>
      </p:pic>
      <p:sp>
        <p:nvSpPr>
          <p:cNvPr id="11267" name="Title 1"/>
          <p:cNvSpPr>
            <a:spLocks noGrp="1"/>
          </p:cNvSpPr>
          <p:nvPr>
            <p:ph type="title"/>
          </p:nvPr>
        </p:nvSpPr>
        <p:spPr/>
        <p:txBody>
          <a:bodyPr/>
          <a:lstStyle/>
          <a:p>
            <a:pPr eaLnBrk="1" hangingPunct="1"/>
            <a:r>
              <a:rPr lang="en-US">
                <a:solidFill>
                  <a:srgbClr val="000000"/>
                </a:solidFill>
              </a:rPr>
              <a:t>Size Comparison</a:t>
            </a:r>
          </a:p>
        </p:txBody>
      </p:sp>
      <p:sp>
        <p:nvSpPr>
          <p:cNvPr id="11268" name="TextBox 5"/>
          <p:cNvSpPr txBox="1">
            <a:spLocks noChangeArrowheads="1"/>
          </p:cNvSpPr>
          <p:nvPr/>
        </p:nvSpPr>
        <p:spPr bwMode="auto">
          <a:xfrm>
            <a:off x="0" y="8879841"/>
            <a:ext cx="13004800" cy="657013"/>
          </a:xfrm>
          <a:prstGeom prst="rect">
            <a:avLst/>
          </a:prstGeom>
          <a:noFill/>
          <a:ln w="9525">
            <a:noFill/>
            <a:miter lim="800000"/>
            <a:headEnd/>
            <a:tailEnd/>
          </a:ln>
        </p:spPr>
        <p:txBody>
          <a:bodyPr lIns="130046" tIns="65023" rIns="130046" bIns="65023">
            <a:prstTxWarp prst="textNoShape">
              <a:avLst/>
            </a:prstTxWarp>
            <a:spAutoFit/>
          </a:bodyPr>
          <a:lstStyle/>
          <a:p>
            <a:r>
              <a:rPr lang="en-US" sz="3400" b="1">
                <a:solidFill>
                  <a:srgbClr val="FFFFFF"/>
                </a:solidFill>
                <a:latin typeface="Verdana" charset="0"/>
              </a:rPr>
              <a:t>25 Gauge   18 Gauge  Luck Fasciotome   #11 Blade</a:t>
            </a:r>
          </a:p>
        </p:txBody>
      </p:sp>
    </p:spTree>
    <p:custDataLst>
      <p:tags r:id="rId1"/>
    </p:custDataLst>
    <p:extLst>
      <p:ext uri="{BB962C8B-B14F-4D97-AF65-F5344CB8AC3E}">
        <p14:creationId xmlns:p14="http://schemas.microsoft.com/office/powerpoint/2010/main" val="4245204622"/>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5" descr="G:\needle2.jpg"/>
          <p:cNvPicPr>
            <a:picLocks noChangeAspect="1" noChangeArrowheads="1"/>
          </p:cNvPicPr>
          <p:nvPr/>
        </p:nvPicPr>
        <p:blipFill>
          <a:blip r:embed="rId6"/>
          <a:srcRect/>
          <a:stretch>
            <a:fillRect/>
          </a:stretch>
        </p:blipFill>
        <p:spPr bwMode="auto">
          <a:xfrm>
            <a:off x="469618" y="3142827"/>
            <a:ext cx="8308622" cy="6231467"/>
          </a:xfrm>
          <a:prstGeom prst="rect">
            <a:avLst/>
          </a:prstGeom>
          <a:noFill/>
          <a:ln w="9525">
            <a:noFill/>
            <a:miter lim="800000"/>
            <a:headEnd/>
            <a:tailEnd/>
          </a:ln>
        </p:spPr>
      </p:pic>
      <p:sp>
        <p:nvSpPr>
          <p:cNvPr id="12291" name="Rectangle 6"/>
          <p:cNvSpPr>
            <a:spLocks noGrp="1" noChangeArrowheads="1"/>
          </p:cNvSpPr>
          <p:nvPr>
            <p:ph type="title"/>
          </p:nvPr>
        </p:nvSpPr>
        <p:spPr>
          <a:xfrm>
            <a:off x="541867" y="325120"/>
            <a:ext cx="6719147" cy="2709333"/>
          </a:xfrm>
        </p:spPr>
        <p:txBody>
          <a:bodyPr>
            <a:normAutofit/>
          </a:bodyPr>
          <a:lstStyle/>
          <a:p>
            <a:pPr algn="l" eaLnBrk="1" hangingPunct="1"/>
            <a:r>
              <a:rPr lang="en-US" sz="5700"/>
              <a:t>25 Gauge Needle</a:t>
            </a:r>
            <a:br>
              <a:rPr lang="en-US" sz="5700"/>
            </a:br>
            <a:r>
              <a:rPr lang="en-US" sz="5700"/>
              <a:t>½ Millimeter Wide</a:t>
            </a:r>
            <a:br>
              <a:rPr lang="en-US" sz="5700"/>
            </a:br>
            <a:r>
              <a:rPr lang="en-US" sz="5700"/>
              <a:t>Sword Shaped Tip </a:t>
            </a:r>
          </a:p>
        </p:txBody>
      </p:sp>
      <p:sp>
        <p:nvSpPr>
          <p:cNvPr id="12292" name="Oval 13"/>
          <p:cNvSpPr>
            <a:spLocks noChangeAspect="1"/>
          </p:cNvSpPr>
          <p:nvPr/>
        </p:nvSpPr>
        <p:spPr bwMode="auto">
          <a:xfrm>
            <a:off x="4009813" y="5635413"/>
            <a:ext cx="1300480" cy="1300480"/>
          </a:xfrm>
          <a:prstGeom prst="ellipse">
            <a:avLst/>
          </a:prstGeom>
          <a:noFill/>
          <a:ln w="63500">
            <a:solidFill>
              <a:srgbClr val="0000FF"/>
            </a:solidFill>
            <a:round/>
            <a:headEnd/>
            <a:tailEnd/>
          </a:ln>
        </p:spPr>
        <p:txBody>
          <a:bodyPr lIns="130046" tIns="65023" rIns="130046" bIns="65023">
            <a:prstTxWarp prst="textNoShape">
              <a:avLst/>
            </a:prstTxWarp>
          </a:bodyPr>
          <a:lstStyle/>
          <a:p>
            <a:pPr eaLnBrk="0" hangingPunct="0"/>
            <a:endParaRPr lang="en-US"/>
          </a:p>
        </p:txBody>
      </p:sp>
      <p:cxnSp>
        <p:nvCxnSpPr>
          <p:cNvPr id="12293" name="Shape 15"/>
          <p:cNvCxnSpPr>
            <a:cxnSpLocks noChangeShapeType="1"/>
            <a:stCxn id="12292" idx="0"/>
          </p:cNvCxnSpPr>
          <p:nvPr/>
        </p:nvCxnSpPr>
        <p:spPr bwMode="auto">
          <a:xfrm rot="5400000" flipH="1" flipV="1">
            <a:off x="5093547" y="2275840"/>
            <a:ext cx="2926080" cy="3793067"/>
          </a:xfrm>
          <a:prstGeom prst="curvedConnector2">
            <a:avLst/>
          </a:prstGeom>
          <a:noFill/>
          <a:ln w="63500">
            <a:solidFill>
              <a:srgbClr val="0000FF"/>
            </a:solidFill>
            <a:round/>
            <a:headEnd/>
            <a:tailEnd type="triangle" w="lg" len="lg"/>
          </a:ln>
        </p:spPr>
      </p:cxnSp>
      <p:pic>
        <p:nvPicPr>
          <p:cNvPr id="7" name="needletipPro.wmv">
            <a:hlinkClick r:id="" action="ppaction://media"/>
          </p:cNvPr>
          <p:cNvPicPr/>
          <p:nvPr>
            <a:videoFile r:link="rId3"/>
            <p:extLst>
              <p:ext uri="{DAA4B4D4-6D71-4841-9C94-3DE7FCFB9230}">
                <p14:media xmlns:p14="http://schemas.microsoft.com/office/powerpoint/2010/main" r:link="rId2"/>
              </p:ext>
            </p:extLst>
          </p:nvPr>
        </p:nvPicPr>
        <p:blipFill>
          <a:blip r:embed="rId7"/>
          <a:srcRect/>
          <a:stretch>
            <a:fillRect/>
          </a:stretch>
        </p:blipFill>
        <p:spPr bwMode="auto">
          <a:xfrm>
            <a:off x="8453120" y="758613"/>
            <a:ext cx="6502400" cy="8669867"/>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54933623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97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repeatCount="indefinite" fill="hold" display="0">
                  <p:stCondLst>
                    <p:cond delay="indefinite"/>
                  </p:stCondLst>
                  <p:endCondLst>
                    <p:cond evt="onNext" delay="0">
                      <p:tgtEl>
                        <p:sldTgt/>
                      </p:tgtEl>
                    </p:cond>
                    <p:cond evt="onPrev" delay="0">
                      <p:tgtEl>
                        <p:sldTgt/>
                      </p:tgtEl>
                    </p:cond>
                  </p:end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650240" y="390596"/>
            <a:ext cx="11704320" cy="1625600"/>
          </a:xfrm>
        </p:spPr>
        <p:txBody>
          <a:bodyPr>
            <a:noAutofit/>
          </a:bodyPr>
          <a:lstStyle/>
          <a:p>
            <a:pPr eaLnBrk="1" hangingPunct="1"/>
            <a:r>
              <a:rPr lang="en-US" sz="4000" dirty="0"/>
              <a:t>Why is Needle Release</a:t>
            </a:r>
            <a:br>
              <a:rPr lang="en-US" sz="4000" dirty="0"/>
            </a:br>
            <a:r>
              <a:rPr lang="en-US" sz="4000" dirty="0"/>
              <a:t>Not </a:t>
            </a:r>
            <a:r>
              <a:rPr lang="en-US" sz="4000" i="1" dirty="0"/>
              <a:t>Stupid</a:t>
            </a:r>
            <a:r>
              <a:rPr lang="en-US" sz="4000" dirty="0"/>
              <a:t> and </a:t>
            </a:r>
            <a:r>
              <a:rPr lang="en-US" sz="4000" i="1" dirty="0"/>
              <a:t>Dangerous</a:t>
            </a:r>
            <a:r>
              <a:rPr lang="en-US" sz="4000" dirty="0"/>
              <a:t>?</a:t>
            </a:r>
          </a:p>
        </p:txBody>
      </p:sp>
      <p:sp>
        <p:nvSpPr>
          <p:cNvPr id="21507" name="Content Placeholder 2"/>
          <p:cNvSpPr>
            <a:spLocks noGrp="1"/>
          </p:cNvSpPr>
          <p:nvPr>
            <p:ph idx="1"/>
          </p:nvPr>
        </p:nvSpPr>
        <p:spPr>
          <a:xfrm>
            <a:off x="1715911" y="2059094"/>
            <a:ext cx="10295467" cy="5960533"/>
          </a:xfrm>
        </p:spPr>
        <p:txBody>
          <a:bodyPr>
            <a:normAutofit/>
          </a:bodyPr>
          <a:lstStyle/>
          <a:p>
            <a:pPr marL="731509" indent="-731509">
              <a:buFont typeface="Calibri" charset="0"/>
              <a:buAutoNum type="arabicPeriod"/>
            </a:pPr>
            <a:r>
              <a:rPr lang="en-US" sz="2400" i="1" dirty="0"/>
              <a:t>Cords are insensate;</a:t>
            </a:r>
            <a:br>
              <a:rPr lang="en-US" sz="2400" dirty="0"/>
            </a:br>
            <a:r>
              <a:rPr lang="en-US" sz="2400" dirty="0"/>
              <a:t> </a:t>
            </a:r>
            <a:r>
              <a:rPr lang="en-US" sz="2400" dirty="0">
                <a:solidFill>
                  <a:srgbClr val="FFFF00"/>
                </a:solidFill>
              </a:rPr>
              <a:t>important structures are innervated.</a:t>
            </a:r>
            <a:br>
              <a:rPr lang="en-US" sz="2400" dirty="0">
                <a:solidFill>
                  <a:srgbClr val="FFFF00"/>
                </a:solidFill>
              </a:rPr>
            </a:br>
            <a:endParaRPr lang="en-US" sz="2400" dirty="0">
              <a:solidFill>
                <a:srgbClr val="FFFF00"/>
              </a:solidFill>
            </a:endParaRPr>
          </a:p>
          <a:p>
            <a:pPr marL="731509" indent="-731509">
              <a:buFont typeface="Calibri" charset="0"/>
              <a:buAutoNum type="arabicPeriod"/>
            </a:pPr>
            <a:r>
              <a:rPr lang="en-US" sz="2400" i="1" dirty="0"/>
              <a:t>If no numbness or </a:t>
            </a:r>
            <a:r>
              <a:rPr lang="en-US" sz="2400" i="1" dirty="0" err="1"/>
              <a:t>paresthesias</a:t>
            </a:r>
            <a:r>
              <a:rPr lang="en-US" sz="2400" i="1" dirty="0"/>
              <a:t>,</a:t>
            </a:r>
            <a:br>
              <a:rPr lang="en-US" sz="2400" dirty="0"/>
            </a:br>
            <a:r>
              <a:rPr lang="en-US" sz="2400" dirty="0">
                <a:solidFill>
                  <a:srgbClr val="FFFF00"/>
                </a:solidFill>
              </a:rPr>
              <a:t>digital nerves are safe.</a:t>
            </a:r>
            <a:br>
              <a:rPr lang="en-US" sz="2400" dirty="0"/>
            </a:br>
            <a:endParaRPr lang="en-US" sz="2400" dirty="0"/>
          </a:p>
          <a:p>
            <a:pPr marL="731509" indent="-731509">
              <a:buFont typeface="Calibri" charset="0"/>
              <a:buAutoNum type="arabicPeriod"/>
            </a:pPr>
            <a:r>
              <a:rPr lang="en-US" sz="2400" i="1" dirty="0"/>
              <a:t>If  no needle catch with active motion,</a:t>
            </a:r>
            <a:br>
              <a:rPr lang="en-US" sz="2400" dirty="0"/>
            </a:br>
            <a:r>
              <a:rPr lang="en-US" sz="2400" dirty="0">
                <a:solidFill>
                  <a:srgbClr val="FFFF00"/>
                </a:solidFill>
              </a:rPr>
              <a:t>flexor tendons are safe.</a:t>
            </a:r>
          </a:p>
          <a:p>
            <a:pPr marL="731509" indent="-731509"/>
            <a:endParaRPr lang="en-US" sz="2400" dirty="0"/>
          </a:p>
        </p:txBody>
      </p:sp>
    </p:spTree>
    <p:custDataLst>
      <p:tags r:id="rId1"/>
    </p:custDataLst>
    <p:extLst>
      <p:ext uri="{BB962C8B-B14F-4D97-AF65-F5344CB8AC3E}">
        <p14:creationId xmlns:p14="http://schemas.microsoft.com/office/powerpoint/2010/main" val="2035010945"/>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sz="6000" dirty="0"/>
              <a:t>Unique Applications</a:t>
            </a:r>
          </a:p>
        </p:txBody>
      </p:sp>
      <p:sp>
        <p:nvSpPr>
          <p:cNvPr id="14339" name="Content Placeholder 2"/>
          <p:cNvSpPr>
            <a:spLocks noGrp="1"/>
          </p:cNvSpPr>
          <p:nvPr>
            <p:ph idx="1"/>
          </p:nvPr>
        </p:nvSpPr>
        <p:spPr>
          <a:xfrm>
            <a:off x="650240" y="2275840"/>
            <a:ext cx="11704320" cy="7044267"/>
          </a:xfrm>
        </p:spPr>
        <p:txBody>
          <a:bodyPr>
            <a:normAutofit/>
          </a:bodyPr>
          <a:lstStyle/>
          <a:p>
            <a:r>
              <a:rPr lang="en-US" sz="2400" dirty="0"/>
              <a:t>Anticoagulation</a:t>
            </a:r>
          </a:p>
          <a:p>
            <a:r>
              <a:rPr lang="en-US" sz="2400" dirty="0"/>
              <a:t>Anesthetic contraindications</a:t>
            </a:r>
          </a:p>
          <a:p>
            <a:r>
              <a:rPr lang="en-US" sz="2400" dirty="0"/>
              <a:t>Lymphedema</a:t>
            </a:r>
          </a:p>
          <a:p>
            <a:r>
              <a:rPr lang="en-US" sz="2400" dirty="0"/>
              <a:t>Patient can’t risk long recovery</a:t>
            </a:r>
          </a:p>
          <a:p>
            <a:pPr lvl="1"/>
            <a:r>
              <a:rPr lang="en-US" sz="2400" dirty="0"/>
              <a:t>Can’t take time off work</a:t>
            </a:r>
          </a:p>
          <a:p>
            <a:pPr lvl="1"/>
            <a:r>
              <a:rPr lang="en-US" sz="2400" dirty="0"/>
              <a:t>Caregiver</a:t>
            </a:r>
          </a:p>
          <a:p>
            <a:pPr lvl="1"/>
            <a:r>
              <a:rPr lang="en-US" sz="2400" dirty="0"/>
              <a:t>Crippled contralateral hand</a:t>
            </a:r>
          </a:p>
        </p:txBody>
      </p:sp>
    </p:spTree>
    <p:custDataLst>
      <p:tags r:id="rId1"/>
    </p:custDataLst>
    <p:extLst>
      <p:ext uri="{BB962C8B-B14F-4D97-AF65-F5344CB8AC3E}">
        <p14:creationId xmlns:p14="http://schemas.microsoft.com/office/powerpoint/2010/main" val="2497702956"/>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Shape 38"/>
          <p:cNvSpPr txBox="1">
            <a:spLocks noGrp="1"/>
          </p:cNvSpPr>
          <p:nvPr>
            <p:ph type="title"/>
          </p:nvPr>
        </p:nvSpPr>
        <p:spPr>
          <a:prstGeom prst="rect">
            <a:avLst/>
          </a:prstGeom>
        </p:spPr>
        <p:txBody>
          <a:bodyPr/>
          <a:lstStyle/>
          <a:p>
            <a:r>
              <a:t>Disclosures</a:t>
            </a:r>
          </a:p>
        </p:txBody>
      </p:sp>
      <p:sp>
        <p:nvSpPr>
          <p:cNvPr id="85" name="Shape 39"/>
          <p:cNvSpPr txBox="1">
            <a:spLocks noGrp="1"/>
          </p:cNvSpPr>
          <p:nvPr>
            <p:ph type="body" idx="1"/>
          </p:nvPr>
        </p:nvSpPr>
        <p:spPr>
          <a:prstGeom prst="rect">
            <a:avLst/>
          </a:prstGeom>
        </p:spPr>
        <p:txBody>
          <a:bodyPr/>
          <a:lstStyle/>
          <a:p>
            <a:r>
              <a:t>I have nothing to disclose except that I’m getting older, more practical and conservative!</a:t>
            </a:r>
          </a:p>
        </p:txBody>
      </p:sp>
    </p:spTree>
    <p:extLst>
      <p:ext uri="{BB962C8B-B14F-4D97-AF65-F5344CB8AC3E}">
        <p14:creationId xmlns:p14="http://schemas.microsoft.com/office/powerpoint/2010/main" val="2225931769"/>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952500" y="233264"/>
            <a:ext cx="10365413" cy="1537768"/>
          </a:xfrm>
        </p:spPr>
        <p:txBody>
          <a:bodyPr>
            <a:normAutofit/>
          </a:bodyPr>
          <a:lstStyle/>
          <a:p>
            <a:r>
              <a:rPr lang="en-US" sz="4800" dirty="0"/>
              <a:t>Anticoagulation</a:t>
            </a:r>
          </a:p>
        </p:txBody>
      </p:sp>
      <p:pic>
        <p:nvPicPr>
          <p:cNvPr id="15363" name="Picture 13"/>
          <p:cNvPicPr>
            <a:picLocks noChangeAspect="1"/>
          </p:cNvPicPr>
          <p:nvPr/>
        </p:nvPicPr>
        <p:blipFill>
          <a:blip r:embed="rId4"/>
          <a:srcRect/>
          <a:stretch>
            <a:fillRect/>
          </a:stretch>
        </p:blipFill>
        <p:spPr bwMode="auto">
          <a:xfrm>
            <a:off x="9870062" y="1652725"/>
            <a:ext cx="2677804" cy="2008353"/>
          </a:xfrm>
          <a:prstGeom prst="rect">
            <a:avLst/>
          </a:prstGeom>
          <a:noFill/>
          <a:ln w="9525">
            <a:noFill/>
            <a:miter lim="800000"/>
            <a:headEnd/>
            <a:tailEnd/>
          </a:ln>
        </p:spPr>
      </p:pic>
      <p:pic>
        <p:nvPicPr>
          <p:cNvPr id="15364" name="Picture 15"/>
          <p:cNvPicPr>
            <a:picLocks noChangeAspect="1"/>
          </p:cNvPicPr>
          <p:nvPr/>
        </p:nvPicPr>
        <p:blipFill>
          <a:blip r:embed="rId5"/>
          <a:srcRect/>
          <a:stretch>
            <a:fillRect/>
          </a:stretch>
        </p:blipFill>
        <p:spPr bwMode="auto">
          <a:xfrm>
            <a:off x="3138329" y="4163359"/>
            <a:ext cx="2677804" cy="2008353"/>
          </a:xfrm>
          <a:prstGeom prst="rect">
            <a:avLst/>
          </a:prstGeom>
          <a:noFill/>
          <a:ln w="9525">
            <a:noFill/>
            <a:miter lim="800000"/>
            <a:headEnd/>
            <a:tailEnd/>
          </a:ln>
        </p:spPr>
      </p:pic>
      <p:pic>
        <p:nvPicPr>
          <p:cNvPr id="15365" name="Picture 17"/>
          <p:cNvPicPr>
            <a:picLocks noChangeAspect="1"/>
          </p:cNvPicPr>
          <p:nvPr/>
        </p:nvPicPr>
        <p:blipFill>
          <a:blip r:embed="rId6"/>
          <a:srcRect/>
          <a:stretch>
            <a:fillRect/>
          </a:stretch>
        </p:blipFill>
        <p:spPr bwMode="auto">
          <a:xfrm>
            <a:off x="9870062" y="4163359"/>
            <a:ext cx="2677804" cy="2008353"/>
          </a:xfrm>
          <a:prstGeom prst="rect">
            <a:avLst/>
          </a:prstGeom>
          <a:noFill/>
          <a:ln w="9525">
            <a:noFill/>
            <a:miter lim="800000"/>
            <a:headEnd/>
            <a:tailEnd/>
          </a:ln>
        </p:spPr>
      </p:pic>
      <p:pic>
        <p:nvPicPr>
          <p:cNvPr id="15366" name="Picture 21"/>
          <p:cNvPicPr>
            <a:picLocks noChangeAspect="1"/>
          </p:cNvPicPr>
          <p:nvPr/>
        </p:nvPicPr>
        <p:blipFill>
          <a:blip r:embed="rId7"/>
          <a:srcRect/>
          <a:stretch>
            <a:fillRect/>
          </a:stretch>
        </p:blipFill>
        <p:spPr bwMode="auto">
          <a:xfrm>
            <a:off x="3144625" y="6501208"/>
            <a:ext cx="2677804" cy="2008353"/>
          </a:xfrm>
          <a:prstGeom prst="rect">
            <a:avLst/>
          </a:prstGeom>
          <a:noFill/>
          <a:ln w="9525">
            <a:noFill/>
            <a:miter lim="800000"/>
            <a:headEnd/>
            <a:tailEnd/>
          </a:ln>
        </p:spPr>
      </p:pic>
      <p:pic>
        <p:nvPicPr>
          <p:cNvPr id="15367" name="Picture 22"/>
          <p:cNvPicPr>
            <a:picLocks noChangeAspect="1"/>
          </p:cNvPicPr>
          <p:nvPr/>
        </p:nvPicPr>
        <p:blipFill>
          <a:blip r:embed="rId8"/>
          <a:srcRect/>
          <a:stretch>
            <a:fillRect/>
          </a:stretch>
        </p:blipFill>
        <p:spPr bwMode="auto">
          <a:xfrm>
            <a:off x="6826118" y="6501208"/>
            <a:ext cx="2677804" cy="2008353"/>
          </a:xfrm>
          <a:prstGeom prst="rect">
            <a:avLst/>
          </a:prstGeom>
          <a:noFill/>
          <a:ln w="9525">
            <a:noFill/>
            <a:miter lim="800000"/>
            <a:headEnd/>
            <a:tailEnd/>
          </a:ln>
        </p:spPr>
      </p:pic>
      <p:pic>
        <p:nvPicPr>
          <p:cNvPr id="15368" name="Picture 23"/>
          <p:cNvPicPr>
            <a:picLocks noChangeAspect="1"/>
          </p:cNvPicPr>
          <p:nvPr/>
        </p:nvPicPr>
        <p:blipFill>
          <a:blip r:embed="rId9"/>
          <a:srcRect/>
          <a:stretch>
            <a:fillRect/>
          </a:stretch>
        </p:blipFill>
        <p:spPr bwMode="auto">
          <a:xfrm>
            <a:off x="9870705" y="6501208"/>
            <a:ext cx="2677804" cy="2008353"/>
          </a:xfrm>
          <a:prstGeom prst="rect">
            <a:avLst/>
          </a:prstGeom>
          <a:noFill/>
          <a:ln w="9525">
            <a:noFill/>
            <a:miter lim="800000"/>
            <a:headEnd/>
            <a:tailEnd/>
          </a:ln>
        </p:spPr>
      </p:pic>
      <p:pic>
        <p:nvPicPr>
          <p:cNvPr id="15369" name="Picture 25"/>
          <p:cNvPicPr>
            <a:picLocks noChangeAspect="1"/>
          </p:cNvPicPr>
          <p:nvPr/>
        </p:nvPicPr>
        <p:blipFill>
          <a:blip r:embed="rId10"/>
          <a:srcRect/>
          <a:stretch>
            <a:fillRect/>
          </a:stretch>
        </p:blipFill>
        <p:spPr bwMode="auto">
          <a:xfrm>
            <a:off x="3096729" y="1641437"/>
            <a:ext cx="2677804" cy="2008353"/>
          </a:xfrm>
          <a:prstGeom prst="rect">
            <a:avLst/>
          </a:prstGeom>
          <a:noFill/>
          <a:ln w="9525">
            <a:noFill/>
            <a:miter lim="800000"/>
            <a:headEnd/>
            <a:tailEnd/>
          </a:ln>
        </p:spPr>
      </p:pic>
      <p:pic>
        <p:nvPicPr>
          <p:cNvPr id="15370" name="Picture 20"/>
          <p:cNvPicPr>
            <a:picLocks noChangeAspect="1"/>
          </p:cNvPicPr>
          <p:nvPr/>
        </p:nvPicPr>
        <p:blipFill>
          <a:blip r:embed="rId11"/>
          <a:srcRect/>
          <a:stretch>
            <a:fillRect/>
          </a:stretch>
        </p:blipFill>
        <p:spPr bwMode="auto">
          <a:xfrm>
            <a:off x="170649" y="6501208"/>
            <a:ext cx="2677804" cy="2008353"/>
          </a:xfrm>
          <a:prstGeom prst="rect">
            <a:avLst/>
          </a:prstGeom>
          <a:noFill/>
          <a:ln w="9525">
            <a:noFill/>
            <a:miter lim="800000"/>
            <a:headEnd/>
            <a:tailEnd/>
          </a:ln>
        </p:spPr>
      </p:pic>
      <p:pic>
        <p:nvPicPr>
          <p:cNvPr id="15371" name="Picture 24"/>
          <p:cNvPicPr>
            <a:picLocks noChangeAspect="1"/>
          </p:cNvPicPr>
          <p:nvPr/>
        </p:nvPicPr>
        <p:blipFill>
          <a:blip r:embed="rId12"/>
          <a:srcRect/>
          <a:stretch>
            <a:fillRect/>
          </a:stretch>
        </p:blipFill>
        <p:spPr bwMode="auto">
          <a:xfrm>
            <a:off x="170649" y="1641437"/>
            <a:ext cx="2677804" cy="2008353"/>
          </a:xfrm>
          <a:prstGeom prst="rect">
            <a:avLst/>
          </a:prstGeom>
          <a:noFill/>
          <a:ln w="9525">
            <a:noFill/>
            <a:miter lim="800000"/>
            <a:headEnd/>
            <a:tailEnd/>
          </a:ln>
        </p:spPr>
      </p:pic>
      <p:pic>
        <p:nvPicPr>
          <p:cNvPr id="15373" name="Picture 15" descr="1846212.jpg"/>
          <p:cNvPicPr>
            <a:picLocks noChangeAspect="1"/>
          </p:cNvPicPr>
          <p:nvPr/>
        </p:nvPicPr>
        <p:blipFill>
          <a:blip r:embed="rId13"/>
          <a:srcRect/>
          <a:stretch>
            <a:fillRect/>
          </a:stretch>
        </p:blipFill>
        <p:spPr bwMode="auto">
          <a:xfrm>
            <a:off x="6822062" y="1652725"/>
            <a:ext cx="2677804" cy="2008353"/>
          </a:xfrm>
          <a:prstGeom prst="rect">
            <a:avLst/>
          </a:prstGeom>
          <a:noFill/>
          <a:ln w="9525">
            <a:noFill/>
            <a:miter lim="800000"/>
            <a:headEnd/>
            <a:tailEnd/>
          </a:ln>
        </p:spPr>
      </p:pic>
      <p:pic>
        <p:nvPicPr>
          <p:cNvPr id="15374" name="Content Placeholder 16" descr="2132932.jpg"/>
          <p:cNvPicPr>
            <a:picLocks noGrp="1" noChangeAspect="1"/>
          </p:cNvPicPr>
          <p:nvPr>
            <p:ph idx="1"/>
          </p:nvPr>
        </p:nvPicPr>
        <p:blipFill>
          <a:blip r:embed="rId14"/>
          <a:srcRect/>
          <a:stretch>
            <a:fillRect/>
          </a:stretch>
        </p:blipFill>
        <p:spPr>
          <a:xfrm>
            <a:off x="202115" y="4163359"/>
            <a:ext cx="2677804" cy="2008353"/>
          </a:xfrm>
        </p:spPr>
      </p:pic>
      <p:pic>
        <p:nvPicPr>
          <p:cNvPr id="15375" name="Picture 17" descr="2177911.jpg"/>
          <p:cNvPicPr>
            <a:picLocks noChangeAspect="1"/>
          </p:cNvPicPr>
          <p:nvPr/>
        </p:nvPicPr>
        <p:blipFill>
          <a:blip r:embed="rId15">
            <a:lum bright="18000" contrast="30000"/>
          </a:blip>
          <a:srcRect/>
          <a:stretch>
            <a:fillRect/>
          </a:stretch>
        </p:blipFill>
        <p:spPr bwMode="auto">
          <a:xfrm>
            <a:off x="6823022" y="4163359"/>
            <a:ext cx="2677804" cy="200835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17297414"/>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t>Lymphedema</a:t>
            </a:r>
          </a:p>
        </p:txBody>
      </p:sp>
      <p:pic>
        <p:nvPicPr>
          <p:cNvPr id="16387" name="Content Placeholder 3"/>
          <p:cNvPicPr>
            <a:picLocks noGrp="1" noChangeAspect="1"/>
          </p:cNvPicPr>
          <p:nvPr>
            <p:ph idx="1"/>
          </p:nvPr>
        </p:nvPicPr>
        <p:blipFill>
          <a:blip r:embed="rId4"/>
          <a:srcRect/>
          <a:stretch>
            <a:fillRect/>
          </a:stretch>
        </p:blipFill>
        <p:spPr>
          <a:xfrm>
            <a:off x="5287434" y="2272096"/>
            <a:ext cx="2836120" cy="2127090"/>
          </a:xfrm>
        </p:spPr>
      </p:pic>
      <p:pic>
        <p:nvPicPr>
          <p:cNvPr id="16388" name="Picture 4"/>
          <p:cNvPicPr>
            <a:picLocks noChangeAspect="1"/>
          </p:cNvPicPr>
          <p:nvPr/>
        </p:nvPicPr>
        <p:blipFill>
          <a:blip r:embed="rId5"/>
          <a:srcRect/>
          <a:stretch>
            <a:fillRect/>
          </a:stretch>
        </p:blipFill>
        <p:spPr bwMode="auto">
          <a:xfrm>
            <a:off x="9624625" y="2272096"/>
            <a:ext cx="2836120" cy="2127090"/>
          </a:xfrm>
          <a:prstGeom prst="rect">
            <a:avLst/>
          </a:prstGeom>
          <a:noFill/>
          <a:ln w="9525">
            <a:noFill/>
            <a:miter lim="800000"/>
            <a:headEnd/>
            <a:tailEnd/>
          </a:ln>
        </p:spPr>
      </p:pic>
      <p:pic>
        <p:nvPicPr>
          <p:cNvPr id="16389" name="Picture 5"/>
          <p:cNvPicPr>
            <a:picLocks noChangeAspect="1"/>
          </p:cNvPicPr>
          <p:nvPr/>
        </p:nvPicPr>
        <p:blipFill>
          <a:blip r:embed="rId6"/>
          <a:srcRect/>
          <a:stretch>
            <a:fillRect/>
          </a:stretch>
        </p:blipFill>
        <p:spPr bwMode="auto">
          <a:xfrm>
            <a:off x="952500" y="2272096"/>
            <a:ext cx="2836120" cy="2127090"/>
          </a:xfrm>
          <a:prstGeom prst="rect">
            <a:avLst/>
          </a:prstGeom>
          <a:noFill/>
          <a:ln w="9525">
            <a:noFill/>
            <a:miter lim="800000"/>
            <a:headEnd/>
            <a:tailEnd/>
          </a:ln>
        </p:spPr>
      </p:pic>
      <p:pic>
        <p:nvPicPr>
          <p:cNvPr id="16390" name="Picture 6"/>
          <p:cNvPicPr>
            <a:picLocks noChangeAspect="1"/>
          </p:cNvPicPr>
          <p:nvPr/>
        </p:nvPicPr>
        <p:blipFill>
          <a:blip r:embed="rId7"/>
          <a:srcRect/>
          <a:stretch>
            <a:fillRect/>
          </a:stretch>
        </p:blipFill>
        <p:spPr bwMode="auto">
          <a:xfrm>
            <a:off x="952500" y="5631670"/>
            <a:ext cx="2836120" cy="2127090"/>
          </a:xfrm>
          <a:prstGeom prst="rect">
            <a:avLst/>
          </a:prstGeom>
          <a:noFill/>
          <a:ln w="9525">
            <a:noFill/>
            <a:miter lim="800000"/>
            <a:headEnd/>
            <a:tailEnd/>
          </a:ln>
        </p:spPr>
      </p:pic>
      <p:pic>
        <p:nvPicPr>
          <p:cNvPr id="16391" name="Picture 7"/>
          <p:cNvPicPr>
            <a:picLocks noChangeAspect="1"/>
          </p:cNvPicPr>
          <p:nvPr/>
        </p:nvPicPr>
        <p:blipFill>
          <a:blip r:embed="rId8"/>
          <a:srcRect/>
          <a:stretch>
            <a:fillRect/>
          </a:stretch>
        </p:blipFill>
        <p:spPr bwMode="auto">
          <a:xfrm>
            <a:off x="5287434" y="5631670"/>
            <a:ext cx="2836120" cy="2127090"/>
          </a:xfrm>
          <a:prstGeom prst="rect">
            <a:avLst/>
          </a:prstGeom>
          <a:noFill/>
          <a:ln w="9525">
            <a:noFill/>
            <a:miter lim="800000"/>
            <a:headEnd/>
            <a:tailEnd/>
          </a:ln>
        </p:spPr>
      </p:pic>
      <p:pic>
        <p:nvPicPr>
          <p:cNvPr id="16392" name="Picture 8"/>
          <p:cNvPicPr>
            <a:picLocks noChangeAspect="1"/>
          </p:cNvPicPr>
          <p:nvPr/>
        </p:nvPicPr>
        <p:blipFill>
          <a:blip r:embed="rId9"/>
          <a:srcRect/>
          <a:stretch>
            <a:fillRect/>
          </a:stretch>
        </p:blipFill>
        <p:spPr bwMode="auto">
          <a:xfrm>
            <a:off x="9622367" y="5631670"/>
            <a:ext cx="2836120" cy="212709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508048405"/>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a:t>Expectations from NA</a:t>
            </a:r>
          </a:p>
        </p:txBody>
      </p:sp>
      <p:sp>
        <p:nvSpPr>
          <p:cNvPr id="17411" name="Content Placeholder 2"/>
          <p:cNvSpPr>
            <a:spLocks noGrp="1"/>
          </p:cNvSpPr>
          <p:nvPr>
            <p:ph idx="1"/>
          </p:nvPr>
        </p:nvSpPr>
        <p:spPr>
          <a:xfrm>
            <a:off x="634473" y="2540605"/>
            <a:ext cx="11872435" cy="5377523"/>
          </a:xfrm>
        </p:spPr>
        <p:txBody>
          <a:bodyPr>
            <a:normAutofit/>
          </a:bodyPr>
          <a:lstStyle/>
          <a:p>
            <a:pPr>
              <a:buFont typeface="Wingdings" charset="2"/>
              <a:buChar char="n"/>
            </a:pPr>
            <a:r>
              <a:rPr lang="en-US" sz="2400" dirty="0"/>
              <a:t>Maximum composite angle (MCP+PIP) improvement as much as 90 degrees</a:t>
            </a:r>
          </a:p>
          <a:p>
            <a:pPr>
              <a:buFont typeface="Wingdings" charset="2"/>
              <a:buChar char="n"/>
            </a:pPr>
            <a:r>
              <a:rPr lang="en-US" sz="2400" dirty="0"/>
              <a:t>PIP average 50% improvement</a:t>
            </a:r>
          </a:p>
          <a:p>
            <a:pPr>
              <a:buFont typeface="Wingdings" charset="2"/>
              <a:buChar char="n"/>
            </a:pPr>
            <a:r>
              <a:rPr lang="en-US" sz="2400" dirty="0"/>
              <a:t>50% recurrence by 3 years</a:t>
            </a:r>
          </a:p>
          <a:p>
            <a:pPr>
              <a:buFont typeface="Wingdings" charset="2"/>
              <a:buChar char="n"/>
            </a:pPr>
            <a:r>
              <a:rPr lang="en-US" sz="2400" dirty="0"/>
              <a:t>Redo for recurrence usually possible, even multiple times,</a:t>
            </a:r>
            <a:br>
              <a:rPr lang="en-US" sz="2400" dirty="0"/>
            </a:br>
            <a:r>
              <a:rPr lang="en-US" sz="2400" dirty="0"/>
              <a:t> but with diminishing expectations.   </a:t>
            </a:r>
          </a:p>
        </p:txBody>
      </p:sp>
    </p:spTree>
    <p:custDataLst>
      <p:tags r:id="rId1"/>
    </p:custDataLst>
    <p:extLst>
      <p:ext uri="{BB962C8B-B14F-4D97-AF65-F5344CB8AC3E}">
        <p14:creationId xmlns:p14="http://schemas.microsoft.com/office/powerpoint/2010/main" val="3924320406"/>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z="5700"/>
              <a:t>Office Needle Technique</a:t>
            </a:r>
          </a:p>
        </p:txBody>
      </p:sp>
      <p:sp>
        <p:nvSpPr>
          <p:cNvPr id="18435" name="Rectangle 3"/>
          <p:cNvSpPr>
            <a:spLocks noGrp="1" noChangeArrowheads="1"/>
          </p:cNvSpPr>
          <p:nvPr>
            <p:ph type="body" idx="1"/>
          </p:nvPr>
        </p:nvSpPr>
        <p:spPr>
          <a:xfrm>
            <a:off x="650240" y="2364535"/>
            <a:ext cx="11704320" cy="6394027"/>
          </a:xfrm>
        </p:spPr>
        <p:txBody>
          <a:bodyPr>
            <a:noAutofit/>
          </a:bodyPr>
          <a:lstStyle/>
          <a:p>
            <a:pPr eaLnBrk="1" hangingPunct="1">
              <a:lnSpc>
                <a:spcPct val="80000"/>
              </a:lnSpc>
            </a:pPr>
            <a:r>
              <a:rPr lang="en-US" sz="2400" dirty="0"/>
              <a:t>30 gauge needle intradermal anesthetic skin wheal </a:t>
            </a:r>
          </a:p>
          <a:p>
            <a:pPr eaLnBrk="1" hangingPunct="1">
              <a:lnSpc>
                <a:spcPct val="80000"/>
              </a:lnSpc>
            </a:pPr>
            <a:r>
              <a:rPr lang="en-US" sz="2400" dirty="0"/>
              <a:t>25 gauge </a:t>
            </a:r>
            <a:r>
              <a:rPr lang="en-US" sz="2400" baseline="30000" dirty="0"/>
              <a:t>5</a:t>
            </a:r>
            <a:r>
              <a:rPr lang="en-US" sz="2400" dirty="0"/>
              <a:t>/</a:t>
            </a:r>
            <a:r>
              <a:rPr lang="en-US" sz="2400" baseline="-25000" dirty="0"/>
              <a:t>8</a:t>
            </a:r>
            <a:r>
              <a:rPr lang="en-US" sz="2400" dirty="0"/>
              <a:t>” needle</a:t>
            </a:r>
          </a:p>
          <a:p>
            <a:pPr eaLnBrk="1" hangingPunct="1">
              <a:lnSpc>
                <a:spcPct val="80000"/>
              </a:lnSpc>
            </a:pPr>
            <a:r>
              <a:rPr lang="en-US" sz="2400" dirty="0"/>
              <a:t>Bevel perpendicular to cord</a:t>
            </a:r>
          </a:p>
          <a:p>
            <a:pPr eaLnBrk="1" hangingPunct="1">
              <a:lnSpc>
                <a:spcPct val="80000"/>
              </a:lnSpc>
            </a:pPr>
            <a:r>
              <a:rPr lang="en-US" sz="2400" dirty="0"/>
              <a:t>Release distal to proximal in fingers</a:t>
            </a:r>
          </a:p>
          <a:p>
            <a:pPr eaLnBrk="1" hangingPunct="1">
              <a:lnSpc>
                <a:spcPct val="80000"/>
              </a:lnSpc>
            </a:pPr>
            <a:r>
              <a:rPr lang="en-US" sz="2400" dirty="0"/>
              <a:t>PIP anesthetic if contracture &gt; 40º  or painful</a:t>
            </a:r>
          </a:p>
          <a:p>
            <a:pPr eaLnBrk="1" hangingPunct="1">
              <a:lnSpc>
                <a:spcPct val="80000"/>
              </a:lnSpc>
            </a:pPr>
            <a:r>
              <a:rPr lang="en-US" sz="2400" dirty="0"/>
              <a:t>Repeatedly Monitor:</a:t>
            </a:r>
          </a:p>
          <a:p>
            <a:pPr lvl="1" eaLnBrk="1" hangingPunct="1">
              <a:lnSpc>
                <a:spcPct val="80000"/>
              </a:lnSpc>
            </a:pPr>
            <a:r>
              <a:rPr lang="en-US" sz="2000" dirty="0"/>
              <a:t>Nerve: Tip sensibility</a:t>
            </a:r>
          </a:p>
          <a:p>
            <a:pPr lvl="1" eaLnBrk="1" hangingPunct="1">
              <a:lnSpc>
                <a:spcPct val="80000"/>
              </a:lnSpc>
            </a:pPr>
            <a:r>
              <a:rPr lang="en-US" sz="2000" dirty="0"/>
              <a:t>Tendon: Active flexion with needle inserted</a:t>
            </a:r>
          </a:p>
        </p:txBody>
      </p:sp>
    </p:spTree>
    <p:custDataLst>
      <p:tags r:id="rId1"/>
    </p:custDataLst>
    <p:extLst>
      <p:ext uri="{BB962C8B-B14F-4D97-AF65-F5344CB8AC3E}">
        <p14:creationId xmlns:p14="http://schemas.microsoft.com/office/powerpoint/2010/main" val="371795846"/>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itle 1"/>
          <p:cNvSpPr>
            <a:spLocks noGrp="1"/>
          </p:cNvSpPr>
          <p:nvPr>
            <p:ph type="title"/>
          </p:nvPr>
        </p:nvSpPr>
        <p:spPr>
          <a:xfrm>
            <a:off x="650240" y="108374"/>
            <a:ext cx="11704320" cy="1621084"/>
          </a:xfrm>
        </p:spPr>
        <p:txBody>
          <a:bodyPr>
            <a:normAutofit/>
          </a:bodyPr>
          <a:lstStyle/>
          <a:p>
            <a:pPr eaLnBrk="1" hangingPunct="1"/>
            <a:r>
              <a:rPr lang="en-US" sz="5400" dirty="0"/>
              <a:t>Needle </a:t>
            </a:r>
            <a:r>
              <a:rPr lang="en-US" sz="5400" dirty="0" err="1"/>
              <a:t>Aponeurotomy</a:t>
            </a:r>
            <a:endParaRPr lang="en-US" sz="5400" dirty="0"/>
          </a:p>
        </p:txBody>
      </p:sp>
      <p:pic>
        <p:nvPicPr>
          <p:cNvPr id="3" name="namoves.mov">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2348088" y="1729458"/>
            <a:ext cx="8049731" cy="6037299"/>
          </a:xfrm>
          <a:prstGeom prst="rect">
            <a:avLst/>
          </a:prstGeom>
        </p:spPr>
      </p:pic>
    </p:spTree>
    <p:custDataLst>
      <p:tags r:id="rId1"/>
    </p:custDataLst>
    <p:extLst>
      <p:ext uri="{BB962C8B-B14F-4D97-AF65-F5344CB8AC3E}">
        <p14:creationId xmlns:p14="http://schemas.microsoft.com/office/powerpoint/2010/main" val="3770077815"/>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289445" y="259535"/>
            <a:ext cx="11099800" cy="2120900"/>
          </a:xfrm>
        </p:spPr>
        <p:txBody>
          <a:bodyPr>
            <a:normAutofit/>
          </a:bodyPr>
          <a:lstStyle/>
          <a:p>
            <a:r>
              <a:rPr lang="en-US" sz="6000" dirty="0"/>
              <a:t>Office Needle Technique</a:t>
            </a:r>
          </a:p>
        </p:txBody>
      </p:sp>
      <p:sp>
        <p:nvSpPr>
          <p:cNvPr id="23555" name="Content Placeholder 2"/>
          <p:cNvSpPr>
            <a:spLocks noGrp="1"/>
          </p:cNvSpPr>
          <p:nvPr>
            <p:ph idx="1"/>
          </p:nvPr>
        </p:nvSpPr>
        <p:spPr>
          <a:xfrm>
            <a:off x="2825158" y="1441794"/>
            <a:ext cx="8233566" cy="3957228"/>
          </a:xfrm>
        </p:spPr>
        <p:txBody>
          <a:bodyPr>
            <a:normAutofit/>
          </a:bodyPr>
          <a:lstStyle/>
          <a:p>
            <a:pPr eaLnBrk="1" hangingPunct="1">
              <a:lnSpc>
                <a:spcPct val="80000"/>
              </a:lnSpc>
            </a:pPr>
            <a:r>
              <a:rPr lang="en-US" sz="2800" dirty="0"/>
              <a:t>Guides: skin deformation, blanching</a:t>
            </a:r>
          </a:p>
          <a:p>
            <a:pPr eaLnBrk="1" hangingPunct="1">
              <a:lnSpc>
                <a:spcPct val="80000"/>
              </a:lnSpc>
            </a:pPr>
            <a:r>
              <a:rPr lang="en-US" sz="2800" dirty="0"/>
              <a:t>Tension the cord:  bring the cord to you</a:t>
            </a:r>
          </a:p>
          <a:p>
            <a:pPr lvl="1" eaLnBrk="1" hangingPunct="1">
              <a:lnSpc>
                <a:spcPct val="80000"/>
              </a:lnSpc>
            </a:pPr>
            <a:r>
              <a:rPr lang="en-US" sz="2800" dirty="0"/>
              <a:t>Pull on skin or nodule, not the joint </a:t>
            </a:r>
          </a:p>
        </p:txBody>
      </p:sp>
      <p:pic>
        <p:nvPicPr>
          <p:cNvPr id="23556" name="Picture 3" descr="Figure_3_Left.jpg"/>
          <p:cNvPicPr>
            <a:picLocks noChangeAspect="1"/>
          </p:cNvPicPr>
          <p:nvPr/>
        </p:nvPicPr>
        <p:blipFill>
          <a:blip r:embed="rId4"/>
          <a:srcRect/>
          <a:stretch>
            <a:fillRect/>
          </a:stretch>
        </p:blipFill>
        <p:spPr bwMode="auto">
          <a:xfrm>
            <a:off x="881242" y="5581786"/>
            <a:ext cx="5621158" cy="3772812"/>
          </a:xfrm>
          <a:prstGeom prst="rect">
            <a:avLst/>
          </a:prstGeom>
          <a:noFill/>
          <a:ln w="9525">
            <a:noFill/>
            <a:miter lim="800000"/>
            <a:headEnd/>
            <a:tailEnd/>
          </a:ln>
        </p:spPr>
      </p:pic>
      <p:pic>
        <p:nvPicPr>
          <p:cNvPr id="23557" name="Picture 4" descr="Figure_3_Right.jpg"/>
          <p:cNvPicPr>
            <a:picLocks noChangeAspect="1"/>
          </p:cNvPicPr>
          <p:nvPr/>
        </p:nvPicPr>
        <p:blipFill>
          <a:blip r:embed="rId5"/>
          <a:srcRect/>
          <a:stretch>
            <a:fillRect/>
          </a:stretch>
        </p:blipFill>
        <p:spPr bwMode="auto">
          <a:xfrm>
            <a:off x="7383642" y="5582092"/>
            <a:ext cx="5621158" cy="3774764"/>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563515161"/>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z="5700"/>
              <a:t>Office Needle Technique</a:t>
            </a:r>
          </a:p>
        </p:txBody>
      </p:sp>
      <p:sp>
        <p:nvSpPr>
          <p:cNvPr id="24579" name="Rectangle 3"/>
          <p:cNvSpPr>
            <a:spLocks noGrp="1" noChangeArrowheads="1"/>
          </p:cNvSpPr>
          <p:nvPr>
            <p:ph type="body" idx="1"/>
          </p:nvPr>
        </p:nvSpPr>
        <p:spPr>
          <a:xfrm>
            <a:off x="758613" y="2167467"/>
            <a:ext cx="11704320" cy="6394027"/>
          </a:xfrm>
        </p:spPr>
        <p:txBody>
          <a:bodyPr/>
          <a:lstStyle/>
          <a:p>
            <a:pPr eaLnBrk="1" hangingPunct="1">
              <a:lnSpc>
                <a:spcPct val="80000"/>
              </a:lnSpc>
            </a:pPr>
            <a:r>
              <a:rPr lang="en-US"/>
              <a:t>Final Manipulation:</a:t>
            </a:r>
          </a:p>
          <a:p>
            <a:pPr lvl="1" eaLnBrk="1" hangingPunct="1">
              <a:lnSpc>
                <a:spcPct val="80000"/>
              </a:lnSpc>
            </a:pPr>
            <a:r>
              <a:rPr lang="en-US"/>
              <a:t>PIP: Intraarticular anesthetic </a:t>
            </a:r>
          </a:p>
          <a:p>
            <a:pPr lvl="1" eaLnBrk="1" hangingPunct="1">
              <a:lnSpc>
                <a:spcPct val="80000"/>
              </a:lnSpc>
            </a:pPr>
            <a:r>
              <a:rPr lang="en-US"/>
              <a:t>MCP: Traction distraction</a:t>
            </a:r>
          </a:p>
          <a:p>
            <a:pPr lvl="1" eaLnBrk="1" hangingPunct="1">
              <a:lnSpc>
                <a:spcPct val="80000"/>
              </a:lnSpc>
            </a:pPr>
            <a:r>
              <a:rPr lang="en-US"/>
              <a:t>Flex wrist, patient actively extends fingers</a:t>
            </a:r>
          </a:p>
          <a:p>
            <a:pPr lvl="1" eaLnBrk="1" hangingPunct="1">
              <a:lnSpc>
                <a:spcPct val="80000"/>
              </a:lnSpc>
            </a:pPr>
            <a:r>
              <a:rPr lang="en-US"/>
              <a:t>Watch for skin tears</a:t>
            </a:r>
          </a:p>
        </p:txBody>
      </p:sp>
    </p:spTree>
    <p:custDataLst>
      <p:tags r:id="rId1"/>
    </p:custDataLst>
    <p:extLst>
      <p:ext uri="{BB962C8B-B14F-4D97-AF65-F5344CB8AC3E}">
        <p14:creationId xmlns:p14="http://schemas.microsoft.com/office/powerpoint/2010/main" val="1820680790"/>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normAutofit/>
          </a:bodyPr>
          <a:lstStyle/>
          <a:p>
            <a:pPr eaLnBrk="1" hangingPunct="1"/>
            <a:r>
              <a:rPr lang="en-US" sz="4400" dirty="0"/>
              <a:t>Office Needle Technique Postop</a:t>
            </a:r>
          </a:p>
        </p:txBody>
      </p:sp>
      <p:sp>
        <p:nvSpPr>
          <p:cNvPr id="25603" name="Rectangle 3"/>
          <p:cNvSpPr>
            <a:spLocks noGrp="1" noChangeArrowheads="1"/>
          </p:cNvSpPr>
          <p:nvPr>
            <p:ph type="body" idx="1"/>
          </p:nvPr>
        </p:nvSpPr>
        <p:spPr>
          <a:xfrm>
            <a:off x="584309" y="2408499"/>
            <a:ext cx="12679680" cy="5093547"/>
          </a:xfrm>
        </p:spPr>
        <p:txBody>
          <a:bodyPr>
            <a:normAutofit/>
          </a:bodyPr>
          <a:lstStyle/>
          <a:p>
            <a:pPr eaLnBrk="1" hangingPunct="1">
              <a:lnSpc>
                <a:spcPct val="80000"/>
              </a:lnSpc>
            </a:pPr>
            <a:r>
              <a:rPr lang="en-US" sz="2800" dirty="0"/>
              <a:t>Postop pain is uncommon – narcotics not needed</a:t>
            </a:r>
          </a:p>
          <a:p>
            <a:pPr eaLnBrk="1" hangingPunct="1">
              <a:lnSpc>
                <a:spcPct val="80000"/>
              </a:lnSpc>
            </a:pPr>
            <a:r>
              <a:rPr lang="en-US" sz="2800" dirty="0"/>
              <a:t>Bandages off and wash hands the same day</a:t>
            </a:r>
          </a:p>
          <a:p>
            <a:pPr eaLnBrk="1" hangingPunct="1">
              <a:lnSpc>
                <a:spcPct val="80000"/>
              </a:lnSpc>
            </a:pPr>
            <a:r>
              <a:rPr lang="en-US" sz="2800" dirty="0"/>
              <a:t>36 </a:t>
            </a:r>
            <a:r>
              <a:rPr lang="en-US" sz="2800" dirty="0" err="1"/>
              <a:t>hr</a:t>
            </a:r>
            <a:r>
              <a:rPr lang="en-US" sz="2800" dirty="0"/>
              <a:t> Ice / Elevation</a:t>
            </a:r>
          </a:p>
          <a:p>
            <a:pPr eaLnBrk="1" hangingPunct="1">
              <a:lnSpc>
                <a:spcPct val="80000"/>
              </a:lnSpc>
            </a:pPr>
            <a:r>
              <a:rPr lang="en-US" sz="2800" dirty="0"/>
              <a:t>1 week no strenuous gripping – </a:t>
            </a:r>
            <a:r>
              <a:rPr lang="en-US" sz="2800" i="1" dirty="0"/>
              <a:t>important!</a:t>
            </a:r>
          </a:p>
          <a:p>
            <a:pPr marL="650230" lvl="1" indent="0">
              <a:lnSpc>
                <a:spcPct val="80000"/>
              </a:lnSpc>
              <a:buNone/>
            </a:pPr>
            <a:endParaRPr lang="en-US" sz="2800" dirty="0"/>
          </a:p>
        </p:txBody>
      </p:sp>
    </p:spTree>
    <p:custDataLst>
      <p:tags r:id="rId1"/>
    </p:custDataLst>
    <p:extLst>
      <p:ext uri="{BB962C8B-B14F-4D97-AF65-F5344CB8AC3E}">
        <p14:creationId xmlns:p14="http://schemas.microsoft.com/office/powerpoint/2010/main" val="3332627623"/>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ctrTitle"/>
          </p:nvPr>
        </p:nvSpPr>
        <p:spPr>
          <a:xfrm>
            <a:off x="758613" y="433494"/>
            <a:ext cx="11054080" cy="2090702"/>
          </a:xfrm>
        </p:spPr>
        <p:txBody>
          <a:bodyPr/>
          <a:lstStyle/>
          <a:p>
            <a:r>
              <a:rPr lang="en-US"/>
              <a:t>Recent Patient</a:t>
            </a:r>
          </a:p>
        </p:txBody>
      </p:sp>
      <p:sp>
        <p:nvSpPr>
          <p:cNvPr id="3" name="Subtitle 2"/>
          <p:cNvSpPr>
            <a:spLocks noGrp="1"/>
          </p:cNvSpPr>
          <p:nvPr>
            <p:ph type="subTitle" idx="1"/>
          </p:nvPr>
        </p:nvSpPr>
        <p:spPr>
          <a:xfrm>
            <a:off x="1408853" y="2600960"/>
            <a:ext cx="10403840" cy="4334933"/>
          </a:xfrm>
        </p:spPr>
        <p:txBody>
          <a:bodyPr/>
          <a:lstStyle/>
          <a:p>
            <a:pPr marL="650230" indent="-650230" algn="l">
              <a:buFont typeface="Arial"/>
              <a:buChar char="•"/>
            </a:pPr>
            <a:r>
              <a:rPr lang="en-US" dirty="0">
                <a:solidFill>
                  <a:srgbClr val="FFFFFF"/>
                </a:solidFill>
              </a:rPr>
              <a:t>79 </a:t>
            </a:r>
            <a:r>
              <a:rPr lang="en-US" dirty="0" err="1">
                <a:solidFill>
                  <a:srgbClr val="FFFFFF"/>
                </a:solidFill>
              </a:rPr>
              <a:t>yo</a:t>
            </a:r>
            <a:r>
              <a:rPr lang="en-US" dirty="0">
                <a:solidFill>
                  <a:srgbClr val="FFFFFF"/>
                </a:solidFill>
              </a:rPr>
              <a:t> female, bilateral involvement</a:t>
            </a:r>
          </a:p>
          <a:p>
            <a:pPr marL="650230" indent="-650230" algn="l">
              <a:buFont typeface="Arial"/>
              <a:buChar char="•"/>
            </a:pPr>
            <a:r>
              <a:rPr lang="en-US" dirty="0">
                <a:solidFill>
                  <a:srgbClr val="FFFFFF"/>
                </a:solidFill>
              </a:rPr>
              <a:t>Atrial fibrillation on </a:t>
            </a:r>
            <a:r>
              <a:rPr lang="en-US" dirty="0" err="1">
                <a:solidFill>
                  <a:srgbClr val="FFFFFF"/>
                </a:solidFill>
              </a:rPr>
              <a:t>coumadin</a:t>
            </a:r>
            <a:r>
              <a:rPr lang="en-US" dirty="0">
                <a:solidFill>
                  <a:srgbClr val="FFFFFF"/>
                </a:solidFill>
              </a:rPr>
              <a:t> INR 2.4</a:t>
            </a:r>
          </a:p>
          <a:p>
            <a:pPr marL="650230" indent="-650230" algn="l">
              <a:buFont typeface="Arial"/>
              <a:buChar char="•"/>
            </a:pPr>
            <a:r>
              <a:rPr lang="en-US" dirty="0">
                <a:solidFill>
                  <a:srgbClr val="FFFFFF"/>
                </a:solidFill>
              </a:rPr>
              <a:t>LSF: MP 70, PIP 50</a:t>
            </a:r>
          </a:p>
          <a:p>
            <a:pPr marL="650230" indent="-650230" algn="l">
              <a:buFont typeface="Arial"/>
              <a:buChar char="•"/>
            </a:pPr>
            <a:r>
              <a:rPr lang="en-US" dirty="0">
                <a:solidFill>
                  <a:srgbClr val="FFFFFF"/>
                </a:solidFill>
              </a:rPr>
              <a:t>LRF: MP 70</a:t>
            </a:r>
          </a:p>
          <a:p>
            <a:pPr marL="650230" indent="-650230" algn="l">
              <a:buFont typeface="Arial"/>
              <a:buChar char="•"/>
            </a:pPr>
            <a:endParaRPr lang="en-US" dirty="0">
              <a:solidFill>
                <a:srgbClr val="FFFFFF"/>
              </a:solidFill>
            </a:endParaRPr>
          </a:p>
          <a:p>
            <a:pPr algn="l"/>
            <a:endParaRPr lang="en-US" dirty="0">
              <a:solidFill>
                <a:srgbClr val="FFFFFF"/>
              </a:solidFill>
            </a:endParaRPr>
          </a:p>
        </p:txBody>
      </p:sp>
    </p:spTree>
    <p:custDataLst>
      <p:tags r:id="rId1"/>
    </p:custDataLst>
    <p:extLst>
      <p:ext uri="{BB962C8B-B14F-4D97-AF65-F5344CB8AC3E}">
        <p14:creationId xmlns:p14="http://schemas.microsoft.com/office/powerpoint/2010/main" val="3542574732"/>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0009.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825703" y="-825702"/>
            <a:ext cx="4876799" cy="6502400"/>
          </a:xfrm>
          <a:prstGeom prst="rect">
            <a:avLst/>
          </a:prstGeom>
        </p:spPr>
      </p:pic>
      <p:pic>
        <p:nvPicPr>
          <p:cNvPr id="4" name="Picture 3" descr="IMG_0010.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15304" y="1"/>
            <a:ext cx="6502399" cy="4876800"/>
          </a:xfrm>
          <a:prstGeom prst="rect">
            <a:avLst/>
          </a:prstGeom>
        </p:spPr>
      </p:pic>
      <p:pic>
        <p:nvPicPr>
          <p:cNvPr id="5" name="Picture 4" descr="IMG_0011.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3188" y="4873377"/>
            <a:ext cx="6489387" cy="4867038"/>
          </a:xfrm>
          <a:prstGeom prst="rect">
            <a:avLst/>
          </a:prstGeom>
        </p:spPr>
      </p:pic>
      <p:pic>
        <p:nvPicPr>
          <p:cNvPr id="6" name="Picture 5" descr="IMG_0012.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6502400" y="4876801"/>
            <a:ext cx="6502400" cy="4876800"/>
          </a:xfrm>
          <a:prstGeom prst="rect">
            <a:avLst/>
          </a:prstGeom>
        </p:spPr>
      </p:pic>
    </p:spTree>
    <p:custDataLst>
      <p:tags r:id="rId1"/>
    </p:custDataLst>
    <p:extLst>
      <p:ext uri="{BB962C8B-B14F-4D97-AF65-F5344CB8AC3E}">
        <p14:creationId xmlns:p14="http://schemas.microsoft.com/office/powerpoint/2010/main" val="81983828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975360" y="645725"/>
            <a:ext cx="11054080" cy="2090702"/>
          </a:xfrm>
        </p:spPr>
        <p:txBody>
          <a:bodyPr/>
          <a:lstStyle/>
          <a:p>
            <a:pPr eaLnBrk="1" hangingPunct="1"/>
            <a:r>
              <a:rPr lang="en-US" dirty="0"/>
              <a:t>Acknowledgments</a:t>
            </a:r>
            <a:endParaRPr lang="en-US" i="1" dirty="0"/>
          </a:p>
        </p:txBody>
      </p:sp>
      <p:sp>
        <p:nvSpPr>
          <p:cNvPr id="4" name="Subtitle 3"/>
          <p:cNvSpPr>
            <a:spLocks noGrp="1"/>
          </p:cNvSpPr>
          <p:nvPr>
            <p:ph type="subTitle" idx="1"/>
          </p:nvPr>
        </p:nvSpPr>
        <p:spPr>
          <a:xfrm>
            <a:off x="1950720" y="3449884"/>
            <a:ext cx="9103360" cy="2492587"/>
          </a:xfrm>
        </p:spPr>
        <p:txBody>
          <a:bodyPr wrap="none">
            <a:normAutofit/>
          </a:bodyPr>
          <a:lstStyle/>
          <a:p>
            <a:r>
              <a:rPr lang="en-US" sz="5700" dirty="0"/>
              <a:t>Dr. Charles Eaton</a:t>
            </a:r>
          </a:p>
          <a:p>
            <a:r>
              <a:rPr lang="en-US" sz="5700" dirty="0"/>
              <a:t>Jupiter, FL</a:t>
            </a:r>
          </a:p>
        </p:txBody>
      </p:sp>
    </p:spTree>
    <p:custDataLst>
      <p:tags r:id="rId1"/>
    </p:custDataLst>
    <p:extLst>
      <p:ext uri="{BB962C8B-B14F-4D97-AF65-F5344CB8AC3E}">
        <p14:creationId xmlns:p14="http://schemas.microsoft.com/office/powerpoint/2010/main" val="2423982547"/>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G_0013.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67417" y="1509486"/>
            <a:ext cx="8033390" cy="6025042"/>
          </a:xfrm>
          <a:prstGeom prst="rect">
            <a:avLst/>
          </a:prstGeom>
        </p:spPr>
      </p:pic>
    </p:spTree>
    <p:custDataLst>
      <p:tags r:id="rId1"/>
    </p:custDataLst>
    <p:extLst>
      <p:ext uri="{BB962C8B-B14F-4D97-AF65-F5344CB8AC3E}">
        <p14:creationId xmlns:p14="http://schemas.microsoft.com/office/powerpoint/2010/main" val="3715222441"/>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a:t>Procedure</a:t>
            </a:r>
          </a:p>
        </p:txBody>
      </p:sp>
      <p:pic>
        <p:nvPicPr>
          <p:cNvPr id="5" name="dup 2011.m4v">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3153464" y="2418325"/>
            <a:ext cx="6663584" cy="4997689"/>
          </a:xfrm>
          <a:prstGeom prst="rect">
            <a:avLst/>
          </a:prstGeom>
        </p:spPr>
      </p:pic>
    </p:spTree>
    <p:custDataLst>
      <p:tags r:id="rId1"/>
    </p:custDataLst>
    <p:extLst>
      <p:ext uri="{BB962C8B-B14F-4D97-AF65-F5344CB8AC3E}">
        <p14:creationId xmlns:p14="http://schemas.microsoft.com/office/powerpoint/2010/main" val="3778947778"/>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0">
                <p:cTn id="7" fill="hold" display="0">
                  <p:stCondLst>
                    <p:cond delay="indefinite"/>
                  </p:stCondLst>
                </p:cTn>
                <p:tgtEl>
                  <p:spTgt spid="5"/>
                </p:tgtEl>
              </p:cMediaNode>
            </p:vide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0014.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00908" y="747373"/>
            <a:ext cx="4411610" cy="3308708"/>
          </a:xfrm>
          <a:prstGeom prst="rect">
            <a:avLst/>
          </a:prstGeom>
        </p:spPr>
      </p:pic>
      <p:pic>
        <p:nvPicPr>
          <p:cNvPr id="4" name="Picture 3" descr="IMG_0015.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03308" y="747373"/>
            <a:ext cx="4411610" cy="3308708"/>
          </a:xfrm>
          <a:prstGeom prst="rect">
            <a:avLst/>
          </a:prstGeom>
        </p:spPr>
      </p:pic>
      <p:pic>
        <p:nvPicPr>
          <p:cNvPr id="5" name="Picture 4" descr="IMG_0016.JP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7703308" y="5624173"/>
            <a:ext cx="4411610" cy="3308708"/>
          </a:xfrm>
          <a:prstGeom prst="rect">
            <a:avLst/>
          </a:prstGeom>
        </p:spPr>
      </p:pic>
      <p:pic>
        <p:nvPicPr>
          <p:cNvPr id="6" name="Picture 5" descr="IMG_0017.JP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200908" y="5624173"/>
            <a:ext cx="4411610" cy="3308708"/>
          </a:xfrm>
          <a:prstGeom prst="rect">
            <a:avLst/>
          </a:prstGeom>
        </p:spPr>
      </p:pic>
    </p:spTree>
    <p:custDataLst>
      <p:tags r:id="rId1"/>
    </p:custDataLst>
    <p:extLst>
      <p:ext uri="{BB962C8B-B14F-4D97-AF65-F5344CB8AC3E}">
        <p14:creationId xmlns:p14="http://schemas.microsoft.com/office/powerpoint/2010/main" val="3036577523"/>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3452" y="3732107"/>
            <a:ext cx="11704320" cy="1625600"/>
          </a:xfrm>
        </p:spPr>
        <p:txBody>
          <a:bodyPr>
            <a:noAutofit/>
          </a:bodyPr>
          <a:lstStyle/>
          <a:p>
            <a:r>
              <a:rPr lang="en-US" sz="13700" dirty="0"/>
              <a:t>Patient 2</a:t>
            </a:r>
          </a:p>
        </p:txBody>
      </p:sp>
    </p:spTree>
    <p:extLst>
      <p:ext uri="{BB962C8B-B14F-4D97-AF65-F5344CB8AC3E}">
        <p14:creationId xmlns:p14="http://schemas.microsoft.com/office/powerpoint/2010/main" val="16459465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G_0001 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0168" y="587461"/>
            <a:ext cx="4647863" cy="3485897"/>
          </a:xfrm>
          <a:prstGeom prst="rect">
            <a:avLst/>
          </a:prstGeom>
        </p:spPr>
      </p:pic>
      <p:pic>
        <p:nvPicPr>
          <p:cNvPr id="5" name="Picture 4" descr="IMG_0002 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8203551" y="6478"/>
            <a:ext cx="3485897" cy="4647863"/>
          </a:xfrm>
          <a:prstGeom prst="rect">
            <a:avLst/>
          </a:prstGeom>
        </p:spPr>
      </p:pic>
      <p:pic>
        <p:nvPicPr>
          <p:cNvPr id="6" name="Picture 5" descr="IMG_0003 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7622568" y="5464261"/>
            <a:ext cx="4647863" cy="3485897"/>
          </a:xfrm>
          <a:prstGeom prst="rect">
            <a:avLst/>
          </a:prstGeom>
        </p:spPr>
      </p:pic>
      <p:pic>
        <p:nvPicPr>
          <p:cNvPr id="7" name="Picture 6" descr="IMG_0004 2.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120168" y="5464261"/>
            <a:ext cx="4647863" cy="3485897"/>
          </a:xfrm>
          <a:prstGeom prst="rect">
            <a:avLst/>
          </a:prstGeom>
        </p:spPr>
      </p:pic>
    </p:spTree>
    <p:extLst>
      <p:ext uri="{BB962C8B-B14F-4D97-AF65-F5344CB8AC3E}">
        <p14:creationId xmlns:p14="http://schemas.microsoft.com/office/powerpoint/2010/main" val="5824243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_0005 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2686923" y="1782286"/>
            <a:ext cx="7999390" cy="5999542"/>
          </a:xfrm>
          <a:prstGeom prst="rect">
            <a:avLst/>
          </a:prstGeom>
        </p:spPr>
      </p:pic>
    </p:spTree>
    <p:extLst>
      <p:ext uri="{BB962C8B-B14F-4D97-AF65-F5344CB8AC3E}">
        <p14:creationId xmlns:p14="http://schemas.microsoft.com/office/powerpoint/2010/main" val="31727838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G_0006 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2746" y="764644"/>
            <a:ext cx="4515286" cy="3386465"/>
          </a:xfrm>
          <a:prstGeom prst="rect">
            <a:avLst/>
          </a:prstGeom>
        </p:spPr>
      </p:pic>
      <p:pic>
        <p:nvPicPr>
          <p:cNvPr id="4" name="Picture 3" descr="IMG_0007 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8319556" y="200235"/>
            <a:ext cx="3386465" cy="4515286"/>
          </a:xfrm>
          <a:prstGeom prst="rect">
            <a:avLst/>
          </a:prstGeom>
        </p:spPr>
      </p:pic>
      <p:pic>
        <p:nvPicPr>
          <p:cNvPr id="5" name="Picture 4" descr="IMG_0008 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7755145" y="5641445"/>
            <a:ext cx="4515286" cy="3386465"/>
          </a:xfrm>
          <a:prstGeom prst="rect">
            <a:avLst/>
          </a:prstGeom>
        </p:spPr>
      </p:pic>
      <p:pic>
        <p:nvPicPr>
          <p:cNvPr id="6" name="Picture 5" descr="IMG_0009 2.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252745" y="5641445"/>
            <a:ext cx="4515286" cy="3386465"/>
          </a:xfrm>
          <a:prstGeom prst="rect">
            <a:avLst/>
          </a:prstGeom>
        </p:spPr>
      </p:pic>
    </p:spTree>
    <p:extLst>
      <p:ext uri="{BB962C8B-B14F-4D97-AF65-F5344CB8AC3E}">
        <p14:creationId xmlns:p14="http://schemas.microsoft.com/office/powerpoint/2010/main" val="38870250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 name="dup ring - 1.jpg" descr="dup ring - 1.jpg"/>
          <p:cNvPicPr>
            <a:picLocks noChangeAspect="1"/>
          </p:cNvPicPr>
          <p:nvPr/>
        </p:nvPicPr>
        <p:blipFill>
          <a:blip r:embed="rId2"/>
          <a:stretch>
            <a:fillRect/>
          </a:stretch>
        </p:blipFill>
        <p:spPr>
          <a:xfrm rot="16200000">
            <a:off x="1295266" y="1336675"/>
            <a:ext cx="2438402" cy="3251200"/>
          </a:xfrm>
          <a:prstGeom prst="rect">
            <a:avLst/>
          </a:prstGeom>
          <a:ln w="12700">
            <a:miter lim="400000"/>
          </a:ln>
        </p:spPr>
      </p:pic>
      <p:pic>
        <p:nvPicPr>
          <p:cNvPr id="133" name="dup ring - 2.jpg" descr="dup ring - 2.jpg"/>
          <p:cNvPicPr>
            <a:picLocks noChangeAspect="1"/>
          </p:cNvPicPr>
          <p:nvPr/>
        </p:nvPicPr>
        <p:blipFill>
          <a:blip r:embed="rId3"/>
          <a:stretch>
            <a:fillRect/>
          </a:stretch>
        </p:blipFill>
        <p:spPr>
          <a:xfrm rot="5400000">
            <a:off x="5173000" y="1336675"/>
            <a:ext cx="2438402" cy="3251200"/>
          </a:xfrm>
          <a:prstGeom prst="rect">
            <a:avLst/>
          </a:prstGeom>
          <a:ln w="12700">
            <a:miter lim="400000"/>
          </a:ln>
        </p:spPr>
      </p:pic>
      <p:pic>
        <p:nvPicPr>
          <p:cNvPr id="134" name="dup ring - 3.jpg" descr="dup ring - 3.jpg"/>
          <p:cNvPicPr>
            <a:picLocks noChangeAspect="1"/>
          </p:cNvPicPr>
          <p:nvPr/>
        </p:nvPicPr>
        <p:blipFill>
          <a:blip r:embed="rId4"/>
          <a:stretch>
            <a:fillRect/>
          </a:stretch>
        </p:blipFill>
        <p:spPr>
          <a:xfrm rot="16200000">
            <a:off x="9050734" y="1336675"/>
            <a:ext cx="2438402" cy="3251200"/>
          </a:xfrm>
          <a:prstGeom prst="rect">
            <a:avLst/>
          </a:prstGeom>
          <a:ln w="12700">
            <a:miter lim="400000"/>
          </a:ln>
        </p:spPr>
      </p:pic>
      <p:pic>
        <p:nvPicPr>
          <p:cNvPr id="135" name="dup ring - 6.jpg" descr="dup ring - 6.jpg"/>
          <p:cNvPicPr>
            <a:picLocks noChangeAspect="1"/>
          </p:cNvPicPr>
          <p:nvPr/>
        </p:nvPicPr>
        <p:blipFill>
          <a:blip r:embed="rId5"/>
          <a:stretch>
            <a:fillRect/>
          </a:stretch>
        </p:blipFill>
        <p:spPr>
          <a:xfrm rot="16200000">
            <a:off x="1295266" y="4710731"/>
            <a:ext cx="2438402" cy="3251203"/>
          </a:xfrm>
          <a:prstGeom prst="rect">
            <a:avLst/>
          </a:prstGeom>
          <a:ln w="12700">
            <a:miter lim="400000"/>
          </a:ln>
        </p:spPr>
      </p:pic>
      <p:pic>
        <p:nvPicPr>
          <p:cNvPr id="136" name="dup ring - 7.jpg" descr="dup ring - 7.jpg"/>
          <p:cNvPicPr>
            <a:picLocks noChangeAspect="1"/>
          </p:cNvPicPr>
          <p:nvPr/>
        </p:nvPicPr>
        <p:blipFill>
          <a:blip r:embed="rId6"/>
          <a:stretch>
            <a:fillRect/>
          </a:stretch>
        </p:blipFill>
        <p:spPr>
          <a:xfrm rot="5400000">
            <a:off x="5173000" y="4710731"/>
            <a:ext cx="2438402" cy="3251203"/>
          </a:xfrm>
          <a:prstGeom prst="rect">
            <a:avLst/>
          </a:prstGeom>
          <a:ln w="12700">
            <a:miter lim="400000"/>
          </a:ln>
        </p:spPr>
      </p:pic>
      <p:pic>
        <p:nvPicPr>
          <p:cNvPr id="137" name="dup ring - 8.jpg" descr="dup ring - 8.jpg"/>
          <p:cNvPicPr>
            <a:picLocks noChangeAspect="1"/>
          </p:cNvPicPr>
          <p:nvPr/>
        </p:nvPicPr>
        <p:blipFill>
          <a:blip r:embed="rId7"/>
          <a:stretch>
            <a:fillRect/>
          </a:stretch>
        </p:blipFill>
        <p:spPr>
          <a:xfrm rot="16200000">
            <a:off x="9050734" y="4710731"/>
            <a:ext cx="2438402" cy="3251203"/>
          </a:xfrm>
          <a:prstGeom prst="rect">
            <a:avLst/>
          </a:prstGeom>
          <a:ln w="12700">
            <a:miter lim="400000"/>
          </a:ln>
        </p:spPr>
      </p:pic>
    </p:spTree>
    <p:extLst>
      <p:ext uri="{BB962C8B-B14F-4D97-AF65-F5344CB8AC3E}">
        <p14:creationId xmlns:p14="http://schemas.microsoft.com/office/powerpoint/2010/main" val="2983969324"/>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 name="dup 1.mp4" descr="dup 1.mp4"/>
          <p:cNvPicPr>
            <a:picLocks/>
          </p:cNvPicPr>
          <p:nvPr>
            <a:videoFile r:link="rId2"/>
            <p:extLst>
              <p:ext uri="{DAA4B4D4-6D71-4841-9C94-3DE7FCFB9230}">
                <p14:media xmlns:p14="http://schemas.microsoft.com/office/powerpoint/2010/main" r:embed="rId1"/>
              </p:ext>
            </p:extLst>
          </p:nvPr>
        </p:nvPicPr>
        <p:blipFill>
          <a:blip r:embed="rId4"/>
          <a:stretch>
            <a:fillRect/>
          </a:stretch>
        </p:blipFill>
        <p:spPr>
          <a:xfrm>
            <a:off x="850949" y="1244848"/>
            <a:ext cx="11302902" cy="6357883"/>
          </a:xfrm>
          <a:prstGeom prst="rect">
            <a:avLst/>
          </a:prstGeom>
          <a:ln w="12700">
            <a:miter lim="400000"/>
          </a:ln>
        </p:spPr>
      </p:pic>
    </p:spTree>
    <p:extLst>
      <p:ext uri="{BB962C8B-B14F-4D97-AF65-F5344CB8AC3E}">
        <p14:creationId xmlns:p14="http://schemas.microsoft.com/office/powerpoint/2010/main" val="3912909021"/>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611599" fill="hold"/>
                                        <p:tgtEl>
                                          <p:spTgt spid="12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126"/>
                </p:tgtEl>
              </p:cMediaNode>
            </p:vide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 name="dup2a.mp4" descr="dup2a.mp4"/>
          <p:cNvPicPr>
            <a:picLocks/>
          </p:cNvPicPr>
          <p:nvPr>
            <a:videoFile r:link="rId2"/>
            <p:extLst>
              <p:ext uri="{DAA4B4D4-6D71-4841-9C94-3DE7FCFB9230}">
                <p14:media xmlns:p14="http://schemas.microsoft.com/office/powerpoint/2010/main" r:embed="rId1"/>
              </p:ext>
            </p:extLst>
          </p:nvPr>
        </p:nvPicPr>
        <p:blipFill>
          <a:blip r:embed="rId4"/>
          <a:stretch>
            <a:fillRect/>
          </a:stretch>
        </p:blipFill>
        <p:spPr>
          <a:xfrm>
            <a:off x="991195" y="1753261"/>
            <a:ext cx="10563226" cy="5941815"/>
          </a:xfrm>
          <a:prstGeom prst="rect">
            <a:avLst/>
          </a:prstGeom>
          <a:ln w="12700">
            <a:miter lim="400000"/>
          </a:ln>
        </p:spPr>
      </p:pic>
    </p:spTree>
    <p:extLst>
      <p:ext uri="{BB962C8B-B14F-4D97-AF65-F5344CB8AC3E}">
        <p14:creationId xmlns:p14="http://schemas.microsoft.com/office/powerpoint/2010/main" val="2630893630"/>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3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130"/>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Shape 41"/>
          <p:cNvSpPr txBox="1">
            <a:spLocks noGrp="1"/>
          </p:cNvSpPr>
          <p:nvPr>
            <p:ph type="title"/>
          </p:nvPr>
        </p:nvSpPr>
        <p:spPr>
          <a:prstGeom prst="rect">
            <a:avLst/>
          </a:prstGeom>
        </p:spPr>
        <p:txBody>
          <a:bodyPr/>
          <a:lstStyle/>
          <a:p>
            <a:r>
              <a:t>Key Principle</a:t>
            </a:r>
          </a:p>
        </p:txBody>
      </p:sp>
      <p:sp>
        <p:nvSpPr>
          <p:cNvPr id="88" name="Shape 42"/>
          <p:cNvSpPr txBox="1">
            <a:spLocks noGrp="1"/>
          </p:cNvSpPr>
          <p:nvPr>
            <p:ph type="body" idx="1"/>
          </p:nvPr>
        </p:nvSpPr>
        <p:spPr>
          <a:xfrm>
            <a:off x="769195" y="2527300"/>
            <a:ext cx="11099803" cy="5178150"/>
          </a:xfrm>
          <a:prstGeom prst="rect">
            <a:avLst/>
          </a:prstGeom>
        </p:spPr>
        <p:txBody>
          <a:bodyPr/>
          <a:lstStyle/>
          <a:p>
            <a:pPr algn="ctr"/>
            <a:r>
              <a:t>Since Dupuytrens contracture is painless, often well tolerated, and has no biologic treatment…</a:t>
            </a:r>
            <a:endParaRPr sz="1800">
              <a:solidFill>
                <a:srgbClr val="000000"/>
              </a:solidFill>
            </a:endParaRPr>
          </a:p>
          <a:p>
            <a:pPr algn="ctr"/>
            <a:r>
              <a:t>Treatment should be carefully considered- partial improvement and likely recurrence are par for the course!</a:t>
            </a:r>
          </a:p>
        </p:txBody>
      </p:sp>
    </p:spTree>
    <p:extLst>
      <p:ext uri="{BB962C8B-B14F-4D97-AF65-F5344CB8AC3E}">
        <p14:creationId xmlns:p14="http://schemas.microsoft.com/office/powerpoint/2010/main" val="1874681292"/>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dup1b.mp4" descr="dup1b.mp4"/>
          <p:cNvPicPr>
            <a:picLocks/>
          </p:cNvPicPr>
          <p:nvPr>
            <a:videoFile r:link="rId2"/>
            <p:extLst>
              <p:ext uri="{DAA4B4D4-6D71-4841-9C94-3DE7FCFB9230}">
                <p14:media xmlns:p14="http://schemas.microsoft.com/office/powerpoint/2010/main" r:embed="rId1"/>
              </p:ext>
            </p:extLst>
          </p:nvPr>
        </p:nvPicPr>
        <p:blipFill>
          <a:blip r:embed="rId4"/>
          <a:stretch>
            <a:fillRect/>
          </a:stretch>
        </p:blipFill>
        <p:spPr>
          <a:xfrm>
            <a:off x="959592" y="1458026"/>
            <a:ext cx="10701588" cy="6019644"/>
          </a:xfrm>
          <a:prstGeom prst="rect">
            <a:avLst/>
          </a:prstGeom>
          <a:ln w="12700">
            <a:miter lim="400000"/>
          </a:ln>
        </p:spPr>
      </p:pic>
    </p:spTree>
    <p:extLst>
      <p:ext uri="{BB962C8B-B14F-4D97-AF65-F5344CB8AC3E}">
        <p14:creationId xmlns:p14="http://schemas.microsoft.com/office/powerpoint/2010/main" val="2216009855"/>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2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128"/>
                </p:tgtEl>
              </p:cMediaNode>
            </p:vide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975360" y="645725"/>
            <a:ext cx="11054080" cy="2090702"/>
          </a:xfrm>
        </p:spPr>
        <p:txBody>
          <a:bodyPr/>
          <a:lstStyle/>
          <a:p>
            <a:pPr eaLnBrk="1" hangingPunct="1"/>
            <a:r>
              <a:rPr lang="en-US" dirty="0" err="1"/>
              <a:t>Dupuytrens</a:t>
            </a:r>
            <a:r>
              <a:rPr lang="en-US" dirty="0"/>
              <a:t> Numbers</a:t>
            </a:r>
            <a:endParaRPr lang="en-US" i="1" dirty="0"/>
          </a:p>
        </p:txBody>
      </p:sp>
      <p:sp>
        <p:nvSpPr>
          <p:cNvPr id="4" name="Subtitle 3"/>
          <p:cNvSpPr>
            <a:spLocks noGrp="1"/>
          </p:cNvSpPr>
          <p:nvPr>
            <p:ph type="subTitle" idx="1"/>
          </p:nvPr>
        </p:nvSpPr>
        <p:spPr>
          <a:xfrm>
            <a:off x="1950720" y="2972547"/>
            <a:ext cx="9103360" cy="3852415"/>
          </a:xfrm>
        </p:spPr>
        <p:txBody>
          <a:bodyPr wrap="none">
            <a:noAutofit/>
          </a:bodyPr>
          <a:lstStyle/>
          <a:p>
            <a:pPr marL="650230" indent="-650230" algn="l">
              <a:buFont typeface="Arial"/>
              <a:buChar char="•"/>
            </a:pPr>
            <a:r>
              <a:rPr lang="en-US" sz="2800" dirty="0"/>
              <a:t>1999-2007 Limited </a:t>
            </a:r>
            <a:r>
              <a:rPr lang="en-US" sz="2800" dirty="0" err="1"/>
              <a:t>fasciectomy</a:t>
            </a:r>
            <a:endParaRPr lang="en-US" sz="2800" dirty="0"/>
          </a:p>
          <a:p>
            <a:pPr marL="1300460" lvl="1" indent="-650230" algn="l">
              <a:buFont typeface="Arial"/>
              <a:buChar char="•"/>
            </a:pPr>
            <a:r>
              <a:rPr lang="en-US" sz="2800" dirty="0"/>
              <a:t>total- ~250 cases</a:t>
            </a:r>
          </a:p>
          <a:p>
            <a:pPr marL="1300460" lvl="1" indent="-650230" algn="l">
              <a:buFont typeface="Arial"/>
              <a:buChar char="•"/>
            </a:pPr>
            <a:r>
              <a:rPr lang="en-US" sz="2800" dirty="0"/>
              <a:t>20-35 cases per year</a:t>
            </a:r>
            <a:br>
              <a:rPr lang="en-US" sz="2800" dirty="0"/>
            </a:br>
            <a:endParaRPr lang="en-US" sz="2800" dirty="0"/>
          </a:p>
          <a:p>
            <a:pPr marL="650230" indent="-650230" algn="l">
              <a:buFont typeface="Arial"/>
              <a:buChar char="•"/>
            </a:pPr>
            <a:r>
              <a:rPr lang="en-US" sz="2800" dirty="0"/>
              <a:t>2008-date Needle </a:t>
            </a:r>
            <a:r>
              <a:rPr lang="en-US" sz="2800" dirty="0" err="1"/>
              <a:t>Aponeurotomy</a:t>
            </a:r>
            <a:endParaRPr lang="en-US" sz="2800" dirty="0"/>
          </a:p>
          <a:p>
            <a:pPr marL="1300460" lvl="1" indent="-650230" algn="l">
              <a:buFont typeface="Arial"/>
              <a:buChar char="•"/>
            </a:pPr>
            <a:r>
              <a:rPr lang="en-US" sz="2800" dirty="0"/>
              <a:t> total ~1700 cases</a:t>
            </a:r>
          </a:p>
          <a:p>
            <a:pPr marL="1300460" lvl="1" indent="-650230" algn="l">
              <a:buFont typeface="Arial"/>
              <a:buChar char="•"/>
            </a:pPr>
            <a:r>
              <a:rPr lang="en-US" sz="2800" dirty="0"/>
              <a:t>180+ cases per year</a:t>
            </a:r>
          </a:p>
          <a:p>
            <a:pPr marL="1300460" lvl="1" indent="-650230" algn="l">
              <a:buFont typeface="Arial"/>
              <a:buChar char="•"/>
            </a:pPr>
            <a:r>
              <a:rPr lang="en-US" sz="2800" dirty="0"/>
              <a:t>Note: 2010-date 78 </a:t>
            </a:r>
            <a:r>
              <a:rPr lang="en-US" sz="2800" dirty="0" err="1"/>
              <a:t>fasciectomies</a:t>
            </a:r>
            <a:r>
              <a:rPr lang="en-US" sz="2800" dirty="0"/>
              <a:t>-</a:t>
            </a:r>
            <a:br>
              <a:rPr lang="en-US" sz="2800" dirty="0"/>
            </a:br>
            <a:r>
              <a:rPr lang="en-US" sz="2800" dirty="0"/>
              <a:t>9-10 per year or about 5% of</a:t>
            </a:r>
            <a:br>
              <a:rPr lang="en-US" sz="2800" dirty="0"/>
            </a:br>
            <a:r>
              <a:rPr lang="en-US" sz="2800" dirty="0" err="1"/>
              <a:t>Dupuytrens</a:t>
            </a:r>
            <a:r>
              <a:rPr lang="en-US" sz="2800" dirty="0"/>
              <a:t> receiving treatment</a:t>
            </a:r>
          </a:p>
        </p:txBody>
      </p:sp>
    </p:spTree>
    <p:custDataLst>
      <p:tags r:id="rId1"/>
    </p:custDataLst>
    <p:extLst>
      <p:ext uri="{BB962C8B-B14F-4D97-AF65-F5344CB8AC3E}">
        <p14:creationId xmlns:p14="http://schemas.microsoft.com/office/powerpoint/2010/main" val="1050504412"/>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975360" y="645725"/>
            <a:ext cx="11054080" cy="2090702"/>
          </a:xfrm>
        </p:spPr>
        <p:txBody>
          <a:bodyPr/>
          <a:lstStyle/>
          <a:p>
            <a:pPr eaLnBrk="1" hangingPunct="1"/>
            <a:r>
              <a:rPr lang="en-US" dirty="0" err="1"/>
              <a:t>Dupuytrens</a:t>
            </a:r>
            <a:r>
              <a:rPr lang="en-US" dirty="0"/>
              <a:t> Numbers</a:t>
            </a:r>
            <a:endParaRPr lang="en-US" i="1" dirty="0"/>
          </a:p>
        </p:txBody>
      </p:sp>
      <p:sp>
        <p:nvSpPr>
          <p:cNvPr id="4" name="Subtitle 3"/>
          <p:cNvSpPr>
            <a:spLocks noGrp="1"/>
          </p:cNvSpPr>
          <p:nvPr>
            <p:ph type="subTitle" idx="1"/>
          </p:nvPr>
        </p:nvSpPr>
        <p:spPr>
          <a:xfrm>
            <a:off x="1950720" y="2972547"/>
            <a:ext cx="9103360" cy="3852415"/>
          </a:xfrm>
        </p:spPr>
        <p:txBody>
          <a:bodyPr wrap="none">
            <a:noAutofit/>
          </a:bodyPr>
          <a:lstStyle/>
          <a:p>
            <a:pPr marL="650230" indent="-650230" algn="l">
              <a:buFont typeface="Arial"/>
              <a:buChar char="•"/>
            </a:pPr>
            <a:r>
              <a:rPr lang="en-US" sz="3400" dirty="0"/>
              <a:t>Complications</a:t>
            </a:r>
          </a:p>
          <a:p>
            <a:pPr marL="1300460" lvl="1" indent="-650230" algn="l">
              <a:buFont typeface="Arial"/>
              <a:buChar char="•"/>
            </a:pPr>
            <a:r>
              <a:rPr lang="en-US" sz="2800" dirty="0"/>
              <a:t>Infections &lt;1%</a:t>
            </a:r>
          </a:p>
          <a:p>
            <a:pPr marL="1300460" lvl="1" indent="-650230" algn="l">
              <a:buFont typeface="Arial"/>
              <a:buChar char="•"/>
            </a:pPr>
            <a:r>
              <a:rPr lang="en-US" sz="2800" dirty="0"/>
              <a:t>Nerve injuries 0</a:t>
            </a:r>
          </a:p>
          <a:p>
            <a:pPr marL="1300460" lvl="1" indent="-650230" algn="l">
              <a:buFont typeface="Arial"/>
              <a:buChar char="•"/>
            </a:pPr>
            <a:r>
              <a:rPr lang="en-US" sz="2800" dirty="0"/>
              <a:t>Wound healing &lt;1%- skin tears</a:t>
            </a:r>
          </a:p>
          <a:p>
            <a:pPr marL="1300460" lvl="1" indent="-650230" algn="l">
              <a:buFont typeface="Arial"/>
              <a:buChar char="•"/>
            </a:pPr>
            <a:r>
              <a:rPr lang="en-US" sz="2800" dirty="0"/>
              <a:t>Complications all followed noncompliant patients</a:t>
            </a:r>
          </a:p>
          <a:p>
            <a:pPr marL="650230" indent="-650230" algn="l">
              <a:buFont typeface="Arial"/>
              <a:buChar char="•"/>
            </a:pPr>
            <a:r>
              <a:rPr lang="en-US" sz="3400" dirty="0"/>
              <a:t>No therapy, no pain medicine, </a:t>
            </a:r>
            <a:br>
              <a:rPr lang="en-US" sz="3400" dirty="0"/>
            </a:br>
            <a:r>
              <a:rPr lang="en-US" sz="3400" dirty="0"/>
              <a:t>no antibiotics (perioperative)</a:t>
            </a:r>
          </a:p>
        </p:txBody>
      </p:sp>
    </p:spTree>
    <p:custDataLst>
      <p:tags r:id="rId1"/>
    </p:custDataLst>
    <p:extLst>
      <p:ext uri="{BB962C8B-B14F-4D97-AF65-F5344CB8AC3E}">
        <p14:creationId xmlns:p14="http://schemas.microsoft.com/office/powerpoint/2010/main" val="2112107561"/>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Take Home Points</a:t>
            </a:r>
          </a:p>
        </p:txBody>
      </p:sp>
      <p:sp>
        <p:nvSpPr>
          <p:cNvPr id="3" name="Content Placeholder 2"/>
          <p:cNvSpPr>
            <a:spLocks noGrp="1"/>
          </p:cNvSpPr>
          <p:nvPr>
            <p:ph idx="1"/>
          </p:nvPr>
        </p:nvSpPr>
        <p:spPr/>
        <p:txBody>
          <a:bodyPr>
            <a:normAutofit/>
          </a:bodyPr>
          <a:lstStyle/>
          <a:p>
            <a:r>
              <a:rPr lang="en-US" sz="2800" dirty="0"/>
              <a:t>Low risk if done with care</a:t>
            </a:r>
          </a:p>
          <a:p>
            <a:r>
              <a:rPr lang="en-US" sz="2800" dirty="0"/>
              <a:t>Reimbursement is poor but satisfaction is high-</a:t>
            </a:r>
            <a:br>
              <a:rPr lang="en-US" sz="2800" dirty="0"/>
            </a:br>
            <a:r>
              <a:rPr lang="en-US" sz="2800" i="1" dirty="0"/>
              <a:t>even with less than great results</a:t>
            </a:r>
          </a:p>
          <a:p>
            <a:r>
              <a:rPr lang="en-US" sz="2800" dirty="0"/>
              <a:t>Results are similar to other available methods</a:t>
            </a:r>
          </a:p>
          <a:p>
            <a:r>
              <a:rPr lang="en-US" sz="2800" dirty="0"/>
              <a:t>Recurrence expected but generally not a problem</a:t>
            </a:r>
          </a:p>
        </p:txBody>
      </p:sp>
    </p:spTree>
    <p:extLst>
      <p:ext uri="{BB962C8B-B14F-4D97-AF65-F5344CB8AC3E}">
        <p14:creationId xmlns:p14="http://schemas.microsoft.com/office/powerpoint/2010/main" val="1486875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Shape 102"/>
          <p:cNvSpPr txBox="1">
            <a:spLocks noGrp="1"/>
          </p:cNvSpPr>
          <p:nvPr>
            <p:ph type="title"/>
          </p:nvPr>
        </p:nvSpPr>
        <p:spPr>
          <a:prstGeom prst="rect">
            <a:avLst/>
          </a:prstGeom>
        </p:spPr>
        <p:txBody>
          <a:bodyPr/>
          <a:lstStyle>
            <a:lvl1pPr defTabSz="514094">
              <a:defRPr sz="5400"/>
            </a:lvl1pPr>
          </a:lstStyle>
          <a:p>
            <a:r>
              <a:t>Role of therapy with NA</a:t>
            </a:r>
          </a:p>
        </p:txBody>
      </p:sp>
      <p:sp>
        <p:nvSpPr>
          <p:cNvPr id="140" name="Shape 103"/>
          <p:cNvSpPr txBox="1">
            <a:spLocks noGrp="1"/>
          </p:cNvSpPr>
          <p:nvPr>
            <p:ph type="body" idx="1"/>
          </p:nvPr>
        </p:nvSpPr>
        <p:spPr>
          <a:xfrm>
            <a:off x="952500" y="2238699"/>
            <a:ext cx="11099800" cy="6286502"/>
          </a:xfrm>
          <a:prstGeom prst="rect">
            <a:avLst/>
          </a:prstGeom>
        </p:spPr>
        <p:txBody>
          <a:bodyPr/>
          <a:lstStyle/>
          <a:p>
            <a:r>
              <a:t>Post-procedure splinting</a:t>
            </a:r>
          </a:p>
          <a:p>
            <a:r>
              <a:t>Post-procedure manipulation/stretching?</a:t>
            </a:r>
          </a:p>
        </p:txBody>
      </p:sp>
    </p:spTree>
    <p:extLst>
      <p:ext uri="{BB962C8B-B14F-4D97-AF65-F5344CB8AC3E}">
        <p14:creationId xmlns:p14="http://schemas.microsoft.com/office/powerpoint/2010/main" val="3764322314"/>
      </p:ext>
    </p:extLst>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a:t>Resources</a:t>
            </a:r>
          </a:p>
        </p:txBody>
      </p:sp>
      <p:sp>
        <p:nvSpPr>
          <p:cNvPr id="33795" name="Content Placeholder 2"/>
          <p:cNvSpPr>
            <a:spLocks noGrp="1"/>
          </p:cNvSpPr>
          <p:nvPr>
            <p:ph idx="1"/>
          </p:nvPr>
        </p:nvSpPr>
        <p:spPr/>
        <p:txBody>
          <a:bodyPr/>
          <a:lstStyle/>
          <a:p>
            <a:r>
              <a:rPr lang="en-US"/>
              <a:t>NA Reference materials: </a:t>
            </a:r>
            <a:r>
              <a:rPr lang="en-US">
                <a:solidFill>
                  <a:srgbClr val="FFFF00"/>
                </a:solidFill>
              </a:rPr>
              <a:t>DOCSNA.com</a:t>
            </a:r>
            <a:r>
              <a:rPr lang="en-US"/>
              <a:t> </a:t>
            </a:r>
          </a:p>
          <a:p>
            <a:r>
              <a:rPr lang="en-US"/>
              <a:t>Dupuytren Foundation: </a:t>
            </a:r>
            <a:r>
              <a:rPr lang="en-US">
                <a:solidFill>
                  <a:srgbClr val="FFFF00"/>
                </a:solidFill>
              </a:rPr>
              <a:t>4DUP.com</a:t>
            </a:r>
          </a:p>
          <a:p>
            <a:r>
              <a:rPr lang="en-US"/>
              <a:t>Dupuytren Task Force: </a:t>
            </a:r>
            <a:r>
              <a:rPr lang="en-US">
                <a:solidFill>
                  <a:srgbClr val="FFFF00"/>
                </a:solidFill>
              </a:rPr>
              <a:t>DUPGROUP.com</a:t>
            </a:r>
          </a:p>
        </p:txBody>
      </p:sp>
    </p:spTree>
    <p:custDataLst>
      <p:tags r:id="rId1"/>
    </p:custDataLst>
    <p:extLst>
      <p:ext uri="{BB962C8B-B14F-4D97-AF65-F5344CB8AC3E}">
        <p14:creationId xmlns:p14="http://schemas.microsoft.com/office/powerpoint/2010/main" val="1387069384"/>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Title 1"/>
          <p:cNvSpPr txBox="1">
            <a:spLocks noGrp="1"/>
          </p:cNvSpPr>
          <p:nvPr>
            <p:ph type="title"/>
          </p:nvPr>
        </p:nvSpPr>
        <p:spPr>
          <a:xfrm>
            <a:off x="952500" y="2539863"/>
            <a:ext cx="11099800" cy="4830977"/>
          </a:xfrm>
          <a:prstGeom prst="rect">
            <a:avLst/>
          </a:prstGeom>
        </p:spPr>
        <p:txBody>
          <a:bodyPr/>
          <a:lstStyle/>
          <a:p>
            <a:pPr>
              <a:defRPr sz="7200"/>
            </a:pPr>
            <a:r>
              <a:t>Thank You!</a:t>
            </a:r>
            <a:br/>
            <a:br/>
            <a:br/>
            <a:r>
              <a:t>Questions??</a:t>
            </a:r>
          </a:p>
        </p:txBody>
      </p:sp>
    </p:spTree>
    <p:extLst>
      <p:ext uri="{BB962C8B-B14F-4D97-AF65-F5344CB8AC3E}">
        <p14:creationId xmlns:p14="http://schemas.microsoft.com/office/powerpoint/2010/main" val="309819208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Brief history"/>
          <p:cNvSpPr txBox="1">
            <a:spLocks noGrp="1"/>
          </p:cNvSpPr>
          <p:nvPr>
            <p:ph type="title"/>
          </p:nvPr>
        </p:nvSpPr>
        <p:spPr>
          <a:prstGeom prst="rect">
            <a:avLst/>
          </a:prstGeom>
        </p:spPr>
        <p:txBody>
          <a:bodyPr/>
          <a:lstStyle/>
          <a:p>
            <a:r>
              <a:t>Brief history</a:t>
            </a:r>
          </a:p>
        </p:txBody>
      </p:sp>
      <p:sp>
        <p:nvSpPr>
          <p:cNvPr id="91" name="1614 Dr. Felix Plater described patient with fingers contracted into palm…"/>
          <p:cNvSpPr txBox="1">
            <a:spLocks noGrp="1"/>
          </p:cNvSpPr>
          <p:nvPr>
            <p:ph type="body" idx="1"/>
          </p:nvPr>
        </p:nvSpPr>
        <p:spPr>
          <a:xfrm>
            <a:off x="952500" y="2260600"/>
            <a:ext cx="11099800" cy="6286500"/>
          </a:xfrm>
          <a:prstGeom prst="rect">
            <a:avLst/>
          </a:prstGeom>
        </p:spPr>
        <p:txBody>
          <a:bodyPr/>
          <a:lstStyle/>
          <a:p>
            <a:pPr>
              <a:defRPr sz="2700"/>
            </a:pPr>
            <a:r>
              <a:t>1614 Dr. Felix Plater described patient with fingers contracted into palm</a:t>
            </a:r>
          </a:p>
          <a:p>
            <a:pPr>
              <a:defRPr sz="2700"/>
            </a:pPr>
            <a:r>
              <a:t>1777 British anatomist Mr Henry Cline dissected hand with contracted fingers and attributed it to fascia</a:t>
            </a:r>
          </a:p>
          <a:p>
            <a:pPr>
              <a:defRPr sz="2700"/>
            </a:pPr>
            <a:r>
              <a:t>1822 Henry Cline treated patients with contracted fingers with surgery that cut the bands and then splinted the fingers</a:t>
            </a:r>
          </a:p>
          <a:p>
            <a:pPr>
              <a:defRPr sz="2700"/>
            </a:pPr>
            <a:r>
              <a:t>1832 Baron Dupuytren performed a procedure where he excised the fascia and straightened the finger</a:t>
            </a:r>
          </a:p>
        </p:txBody>
      </p:sp>
    </p:spTree>
    <p:extLst>
      <p:ext uri="{BB962C8B-B14F-4D97-AF65-F5344CB8AC3E}">
        <p14:creationId xmlns:p14="http://schemas.microsoft.com/office/powerpoint/2010/main" val="336243872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Variants of Dupuytrens"/>
          <p:cNvSpPr txBox="1">
            <a:spLocks noGrp="1"/>
          </p:cNvSpPr>
          <p:nvPr>
            <p:ph type="title"/>
          </p:nvPr>
        </p:nvSpPr>
        <p:spPr>
          <a:prstGeom prst="rect">
            <a:avLst/>
          </a:prstGeom>
        </p:spPr>
        <p:txBody>
          <a:bodyPr/>
          <a:lstStyle>
            <a:lvl1pPr defTabSz="566673">
              <a:defRPr sz="7700"/>
            </a:lvl1pPr>
          </a:lstStyle>
          <a:p>
            <a:r>
              <a:t>Variants of Dupuytrens</a:t>
            </a:r>
          </a:p>
        </p:txBody>
      </p:sp>
      <p:sp>
        <p:nvSpPr>
          <p:cNvPr id="94" name="Plantar fibroma…"/>
          <p:cNvSpPr txBox="1">
            <a:spLocks noGrp="1"/>
          </p:cNvSpPr>
          <p:nvPr>
            <p:ph type="body" idx="1"/>
          </p:nvPr>
        </p:nvSpPr>
        <p:spPr>
          <a:prstGeom prst="rect">
            <a:avLst/>
          </a:prstGeom>
        </p:spPr>
        <p:txBody>
          <a:bodyPr/>
          <a:lstStyle/>
          <a:p>
            <a:r>
              <a:t>Plantar fibroma</a:t>
            </a:r>
          </a:p>
          <a:p>
            <a:r>
              <a:t>Peyronie’s Disease</a:t>
            </a:r>
          </a:p>
          <a:p>
            <a:r>
              <a:t>Knuckle pads</a:t>
            </a:r>
          </a:p>
          <a:p>
            <a:r>
              <a:t>Associated conditions: frozen shoulder</a:t>
            </a:r>
          </a:p>
        </p:txBody>
      </p:sp>
    </p:spTree>
    <p:extLst>
      <p:ext uri="{BB962C8B-B14F-4D97-AF65-F5344CB8AC3E}">
        <p14:creationId xmlns:p14="http://schemas.microsoft.com/office/powerpoint/2010/main" val="1290935781"/>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Dupuytren FAQ"/>
          <p:cNvSpPr txBox="1">
            <a:spLocks noGrp="1"/>
          </p:cNvSpPr>
          <p:nvPr>
            <p:ph type="title"/>
          </p:nvPr>
        </p:nvSpPr>
        <p:spPr>
          <a:prstGeom prst="rect">
            <a:avLst/>
          </a:prstGeom>
        </p:spPr>
        <p:txBody>
          <a:bodyPr/>
          <a:lstStyle/>
          <a:p>
            <a:r>
              <a:t>Dupuytren FAQ</a:t>
            </a:r>
          </a:p>
        </p:txBody>
      </p:sp>
      <p:sp>
        <p:nvSpPr>
          <p:cNvPr id="97" name="Most common in people, especially men, of Northern European descent…"/>
          <p:cNvSpPr txBox="1">
            <a:spLocks noGrp="1"/>
          </p:cNvSpPr>
          <p:nvPr>
            <p:ph type="body" idx="1"/>
          </p:nvPr>
        </p:nvSpPr>
        <p:spPr>
          <a:prstGeom prst="rect">
            <a:avLst/>
          </a:prstGeom>
        </p:spPr>
        <p:txBody>
          <a:bodyPr/>
          <a:lstStyle/>
          <a:p>
            <a:r>
              <a:t>Most common in people, especially men, of Northern European descent</a:t>
            </a:r>
          </a:p>
          <a:p>
            <a:r>
              <a:t>5% of US over 60 have some; Scotland 60% over 60</a:t>
            </a:r>
          </a:p>
        </p:txBody>
      </p:sp>
    </p:spTree>
    <p:extLst>
      <p:ext uri="{BB962C8B-B14F-4D97-AF65-F5344CB8AC3E}">
        <p14:creationId xmlns:p14="http://schemas.microsoft.com/office/powerpoint/2010/main" val="15878167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 name="Dissection_Colorized.jpg" descr="Dissection_Colorized.jpg"/>
          <p:cNvPicPr>
            <a:picLocks noChangeAspect="1"/>
          </p:cNvPicPr>
          <p:nvPr/>
        </p:nvPicPr>
        <p:blipFill>
          <a:blip r:embed="rId2"/>
          <a:stretch>
            <a:fillRect/>
          </a:stretch>
        </p:blipFill>
        <p:spPr>
          <a:xfrm>
            <a:off x="3910293" y="1184224"/>
            <a:ext cx="5184215" cy="6418844"/>
          </a:xfrm>
          <a:prstGeom prst="rect">
            <a:avLst/>
          </a:prstGeom>
          <a:ln w="12700">
            <a:miter lim="400000"/>
          </a:ln>
        </p:spPr>
      </p:pic>
    </p:spTree>
    <p:extLst>
      <p:ext uri="{BB962C8B-B14F-4D97-AF65-F5344CB8AC3E}">
        <p14:creationId xmlns:p14="http://schemas.microsoft.com/office/powerpoint/2010/main" val="2275916519"/>
      </p:ext>
    </p:extLst>
  </p:cSld>
  <p:clrMapOvr>
    <a:masterClrMapping/>
  </p:clrMapOvr>
  <p:transition spd="med"/>
</p:sld>
</file>

<file path=ppt/tags/tag1.xml><?xml version="1.0" encoding="utf-8"?>
<p:tagLst xmlns:a="http://schemas.openxmlformats.org/drawingml/2006/main" xmlns:r="http://schemas.openxmlformats.org/officeDocument/2006/relationships" xmlns:p="http://schemas.openxmlformats.org/presentationml/2006/main">
  <p:tag name="GENSWF_SLIDE_TITLE" val="Wide Awake Release of Dupuytren’s Contracture With Pinpoint Anesthesia"/>
  <p:tag name="GENSWF_ADVANCE_TIME" val="12.00"/>
  <p:tag name="ISPRING_SLIDE_INDENT_LEVEL" val="0"/>
  <p:tag name="ISPRING_CUSTOM_TIMING_USED" val="0"/>
  <p:tag name="ISPRING_AUDIO_BITRATE" val="0"/>
  <p:tag name="ISPRING_RESOURCE_AUDIO" val="Eaton_IFSSH.pptx291 (2).wav"/>
  <p:tag name="ISPRING_AUDIO_FULL_PATH" val="C:\Documents and Settings\Valerie\My Documents\DOCUMENTS\4Korea2010\Eaton_IFSSH_Ispring_1\audio\Eaton_IFSSH.pptx291 (2).wav"/>
  <p:tag name="ISPRING_AUDIO_RELATIVE_PATH" val="Eaton_IFSSH_Ispring_1\audio\Eaton_IFSSH.pptx291 (2).wav"/>
</p:tagLst>
</file>

<file path=ppt/tags/tag10.xml><?xml version="1.0" encoding="utf-8"?>
<p:tagLst xmlns:a="http://schemas.openxmlformats.org/drawingml/2006/main" xmlns:r="http://schemas.openxmlformats.org/officeDocument/2006/relationships" xmlns:p="http://schemas.openxmlformats.org/presentationml/2006/main">
  <p:tag name="ISPRING_AUDIO_BITRATE" val="0"/>
  <p:tag name="GENSWF_SLIDE_TITLE" val="Anticoagulation"/>
  <p:tag name="GENSWF_ADVANCE_TIME" val="12.00"/>
  <p:tag name="ISPRING_SLIDE_INDENT_LEVEL" val="0"/>
  <p:tag name="ISPRING_CUSTOM_TIMING_USED" val="0"/>
  <p:tag name="ISPRING_RESOURCE_AUDIO" val="Eaton_IFSSH.pptx420.wav"/>
  <p:tag name="ISPRING_AUDIO_FULL_PATH" val="C:\Documents and Settings\Valerie\My Documents\DOCUMENTS\4Korea2010\Eaton_IFSSH_Ispring_1\audio\Eaton_IFSSH.pptx420.wav"/>
  <p:tag name="ISPRING_AUDIO_RELATIVE_PATH" val="Eaton_IFSSH_Ispring_1\audio\Eaton_IFSSH.pptx420.wav"/>
</p:tagLst>
</file>

<file path=ppt/tags/tag11.xml><?xml version="1.0" encoding="utf-8"?>
<p:tagLst xmlns:a="http://schemas.openxmlformats.org/drawingml/2006/main" xmlns:r="http://schemas.openxmlformats.org/officeDocument/2006/relationships" xmlns:p="http://schemas.openxmlformats.org/presentationml/2006/main">
  <p:tag name="ISPRING_AUDIO_BITRATE" val="0"/>
  <p:tag name="GENSWF_SLIDE_TITLE" val="Lymphedema"/>
  <p:tag name="GENSWF_ADVANCE_TIME" val="9.00"/>
  <p:tag name="ISPRING_SLIDE_INDENT_LEVEL" val="0"/>
  <p:tag name="ISPRING_CUSTOM_TIMING_USED" val="0"/>
  <p:tag name="ISPRING_RESOURCE_AUDIO" val="Eaton_IFSSH.pptx421.wav"/>
  <p:tag name="ISPRING_AUDIO_FULL_PATH" val="C:\Documents and Settings\Valerie\My Documents\DOCUMENTS\4Korea2010\Eaton_IFSSH_Ispring_1\audio\Eaton_IFSSH.pptx421.wav"/>
  <p:tag name="ISPRING_AUDIO_RELATIVE_PATH" val="Eaton_IFSSH_Ispring_1\audio\Eaton_IFSSH.pptx421.wav"/>
</p:tagLst>
</file>

<file path=ppt/tags/tag12.xml><?xml version="1.0" encoding="utf-8"?>
<p:tagLst xmlns:a="http://schemas.openxmlformats.org/drawingml/2006/main" xmlns:r="http://schemas.openxmlformats.org/officeDocument/2006/relationships" xmlns:p="http://schemas.openxmlformats.org/presentationml/2006/main">
  <p:tag name="ISPRING_AUDIO_BITRATE" val="0"/>
  <p:tag name="GENSWF_SLIDE_TITLE" val="Expectations from NA"/>
  <p:tag name="GENSWF_ADVANCE_TIME" val="11.00"/>
  <p:tag name="ISPRING_SLIDE_INDENT_LEVEL" val="0"/>
  <p:tag name="ISPRING_CUSTOM_TIMING_USED" val="0"/>
  <p:tag name="ISPRING_RESOURCE_AUDIO" val="Eaton_IFSSH.pptx306.wav"/>
  <p:tag name="ISPRING_AUDIO_FULL_PATH" val="C:\Documents and Settings\Valerie\My Documents\DOCUMENTS\4Korea2010\Eaton_IFSSH_Ispring_1\audio\Eaton_IFSSH.pptx306.wav"/>
  <p:tag name="ISPRING_AUDIO_RELATIVE_PATH" val="Eaton_IFSSH_Ispring_1\audio\Eaton_IFSSH.pptx306.wav"/>
</p:tagLst>
</file>

<file path=ppt/tags/tag13.xml><?xml version="1.0" encoding="utf-8"?>
<p:tagLst xmlns:a="http://schemas.openxmlformats.org/drawingml/2006/main" xmlns:r="http://schemas.openxmlformats.org/officeDocument/2006/relationships" xmlns:p="http://schemas.openxmlformats.org/presentationml/2006/main">
  <p:tag name="ISPRING_AUDIO_BITRATE" val="0"/>
  <p:tag name="GENSWF_SLIDE_TITLE" val="Office Needle Technique"/>
  <p:tag name="GENSWF_ADVANCE_TIME" val="10.00"/>
  <p:tag name="ISPRING_SLIDE_INDENT_LEVEL" val="0"/>
  <p:tag name="ISPRING_CUSTOM_TIMING_USED" val="0"/>
  <p:tag name="ISPRING_RESOURCE_AUDIO" val="Eaton_IFSSH.pptx303.wav"/>
  <p:tag name="ISPRING_AUDIO_FULL_PATH" val="C:\Documents and Settings\Valerie\My Documents\DOCUMENTS\4Korea2010\Eaton_IFSSH_Ispring_1\audio\Eaton_IFSSH.pptx303.wav"/>
  <p:tag name="ISPRING_AUDIO_RELATIVE_PATH" val="Eaton_IFSSH_Ispring_1\audio\Eaton_IFSSH.pptx303.wav"/>
</p:tagLst>
</file>

<file path=ppt/tags/tag14.xml><?xml version="1.0" encoding="utf-8"?>
<p:tagLst xmlns:a="http://schemas.openxmlformats.org/drawingml/2006/main" xmlns:r="http://schemas.openxmlformats.org/officeDocument/2006/relationships" xmlns:p="http://schemas.openxmlformats.org/presentationml/2006/main">
  <p:tag name="ISPRING_AUDIO_BITRATE" val="0"/>
  <p:tag name="GENSWF_SLIDE_TITLE" val="Needle Aponeurotomy"/>
  <p:tag name="GENSWF_ADVANCE_TIME" val="16.00"/>
  <p:tag name="ISPRING_SLIDE_INDENT_LEVEL" val="0"/>
  <p:tag name="ISPRING_CUSTOM_TIMING_USED" val="0"/>
  <p:tag name="ISPRING_RESOURCE_AUDIO" val="Eaton_IFSSH.pptx299.wav"/>
  <p:tag name="ISPRING_AUDIO_FULL_PATH" val="C:\Documents and Settings\Valerie\My Documents\DOCUMENTS\4Korea2010\Eaton_IFSSH_Ispring_1\audio\Eaton_IFSSH.pptx299.wav"/>
  <p:tag name="ISPRING_AUDIO_RELATIVE_PATH" val="Eaton_IFSSH_Ispring_1\audio\Eaton_IFSSH.pptx299.wav"/>
</p:tagLst>
</file>

<file path=ppt/tags/tag15.xml><?xml version="1.0" encoding="utf-8"?>
<p:tagLst xmlns:a="http://schemas.openxmlformats.org/drawingml/2006/main" xmlns:r="http://schemas.openxmlformats.org/officeDocument/2006/relationships" xmlns:p="http://schemas.openxmlformats.org/presentationml/2006/main">
  <p:tag name="ISPRING_AUDIO_BITRATE" val="0"/>
  <p:tag name="GENSWF_SLIDE_TITLE" val="Office Needle Technique"/>
  <p:tag name="GENSWF_ADVANCE_TIME" val="21.00"/>
  <p:tag name="ISPRING_SLIDE_INDENT_LEVEL" val="0"/>
  <p:tag name="ISPRING_CUSTOM_TIMING_USED" val="0"/>
  <p:tag name="ISPRING_RESOURCE_AUDIO" val="Eaton_IFSSH.pptx422.wav"/>
  <p:tag name="ISPRING_AUDIO_FULL_PATH" val="C:\Documents and Settings\Valerie\My Documents\DOCUMENTS\4Korea2010\Eaton_IFSSH_Ispring_1\audio\Eaton_IFSSH.pptx422.wav"/>
  <p:tag name="ISPRING_AUDIO_RELATIVE_PATH" val="Eaton_IFSSH_Ispring_1\audio\Eaton_IFSSH.pptx422.wav"/>
</p:tagLst>
</file>

<file path=ppt/tags/tag16.xml><?xml version="1.0" encoding="utf-8"?>
<p:tagLst xmlns:a="http://schemas.openxmlformats.org/drawingml/2006/main" xmlns:r="http://schemas.openxmlformats.org/officeDocument/2006/relationships" xmlns:p="http://schemas.openxmlformats.org/presentationml/2006/main">
  <p:tag name="ISPRING_AUDIO_BITRATE" val="0"/>
  <p:tag name="GENSWF_SLIDE_TITLE" val="Office Needle Technique"/>
  <p:tag name="GENSWF_ADVANCE_TIME" val="9.00"/>
  <p:tag name="ISPRING_SLIDE_INDENT_LEVEL" val="0"/>
  <p:tag name="ISPRING_CUSTOM_TIMING_USED" val="0"/>
  <p:tag name="ISPRING_RESOURCE_AUDIO" val="Eaton_IFSSH.pptx393.wav"/>
  <p:tag name="ISPRING_AUDIO_FULL_PATH" val="C:\Documents and Settings\Valerie\My Documents\DOCUMENTS\4Korea2010\Eaton_IFSSH_Ispring_1\audio\Eaton_IFSSH.pptx393.wav"/>
  <p:tag name="ISPRING_AUDIO_RELATIVE_PATH" val="Eaton_IFSSH_Ispring_1\audio\Eaton_IFSSH.pptx393.wav"/>
</p:tagLst>
</file>

<file path=ppt/tags/tag17.xml><?xml version="1.0" encoding="utf-8"?>
<p:tagLst xmlns:a="http://schemas.openxmlformats.org/drawingml/2006/main" xmlns:r="http://schemas.openxmlformats.org/officeDocument/2006/relationships" xmlns:p="http://schemas.openxmlformats.org/presentationml/2006/main">
  <p:tag name="ISPRING_AUDIO_BITRATE" val="0"/>
  <p:tag name="GENSWF_SLIDE_TITLE" val="Office Needle Technique Postop"/>
  <p:tag name="GENSWF_ADVANCE_TIME" val="16.00"/>
  <p:tag name="ISPRING_SLIDE_INDENT_LEVEL" val="0"/>
  <p:tag name="ISPRING_CUSTOM_TIMING_USED" val="0"/>
  <p:tag name="ISPRING_RESOURCE_AUDIO" val="Eaton_IFSSH.pptx330.wav"/>
  <p:tag name="ISPRING_AUDIO_FULL_PATH" val="C:\Documents and Settings\Valerie\My Documents\DOCUMENTS\4Korea2010\Eaton_IFSSH_Ispring_1\audio\Eaton_IFSSH.pptx330.wav"/>
  <p:tag name="ISPRING_AUDIO_RELATIVE_PATH" val="Eaton_IFSSH_Ispring_1\audio\Eaton_IFSSH.pptx330.wav"/>
</p:tagLst>
</file>

<file path=ppt/tags/tag18.xml><?xml version="1.0" encoding="utf-8"?>
<p:tagLst xmlns:a="http://schemas.openxmlformats.org/drawingml/2006/main" xmlns:r="http://schemas.openxmlformats.org/officeDocument/2006/relationships" xmlns:p="http://schemas.openxmlformats.org/presentationml/2006/main">
  <p:tag name="ISPRING_AUDIO_BITRATE" val="0"/>
  <p:tag name="GENSWF_SLIDE_TITLE" val="Recent Patient"/>
  <p:tag name="GENSWF_ADVANCE_TIME" val="6.00"/>
  <p:tag name="ISPRING_SLIDE_INDENT_LEVEL" val="0"/>
  <p:tag name="ISPRING_CUSTOM_TIMING_USED" val="0"/>
  <p:tag name="ISPRING_RESOURCE_AUDIO" val="Eaton_IFSSH.pptx413.wav"/>
  <p:tag name="ISPRING_AUDIO_FULL_PATH" val="C:\Documents and Settings\Valerie\My Documents\DOCUMENTS\4Korea2010\Eaton_IFSSH_Ispring_1\audio\Eaton_IFSSH.pptx413.wav"/>
  <p:tag name="ISPRING_AUDIO_RELATIVE_PATH" val="Eaton_IFSSH_Ispring_1\audio\Eaton_IFSSH.pptx413.wav"/>
</p:tagLst>
</file>

<file path=ppt/tags/tag19.xml><?xml version="1.0" encoding="utf-8"?>
<p:tagLst xmlns:a="http://schemas.openxmlformats.org/drawingml/2006/main" xmlns:r="http://schemas.openxmlformats.org/officeDocument/2006/relationships" xmlns:p="http://schemas.openxmlformats.org/presentationml/2006/main">
  <p:tag name="ISPRING_AUDIO_BITRATE" val="0"/>
  <p:tag name="GENSWF_ADVANCE_TIME" val="7.00"/>
  <p:tag name="ISPRING_SLIDE_INDENT_LEVEL" val="0"/>
  <p:tag name="ISPRING_CUSTOM_TIMING_USED" val="0"/>
  <p:tag name="ISPRING_RESOURCE_AUDIO" val="Eaton_IFSSH.pptx415.wav"/>
  <p:tag name="ISPRING_AUDIO_FULL_PATH" val="C:\Documents and Settings\Valerie\My Documents\DOCUMENTS\4Korea2010\Eaton_IFSSH_Ispring_1\audio\Eaton_IFSSH.pptx415.wav"/>
  <p:tag name="ISPRING_AUDIO_RELATIVE_PATH" val="Eaton_IFSSH_Ispring_1\audio\Eaton_IFSSH.pptx415.wav"/>
</p:tagLst>
</file>

<file path=ppt/tags/tag2.xml><?xml version="1.0" encoding="utf-8"?>
<p:tagLst xmlns:a="http://schemas.openxmlformats.org/drawingml/2006/main" xmlns:r="http://schemas.openxmlformats.org/officeDocument/2006/relationships" xmlns:p="http://schemas.openxmlformats.org/presentationml/2006/main">
  <p:tag name="ISPRING_AUDIO_BITRATE" val="0"/>
  <p:tag name="GENSWF_SLIDE_TITLE" val="Fasciectomy Issues"/>
  <p:tag name="GENSWF_ADVANCE_TIME" val="18.00"/>
  <p:tag name="ISPRING_SLIDE_INDENT_LEVEL" val="0"/>
  <p:tag name="ISPRING_CUSTOM_TIMING_USED" val="0"/>
  <p:tag name="ISPRING_RESOURCE_AUDIO" val="Eaton_IFSSH.pptx314 (2).wav"/>
  <p:tag name="ISPRING_AUDIO_FULL_PATH" val="C:\Documents and Settings\Valerie\My Documents\DOCUMENTS\4Korea2010\Eaton_IFSSH_Ispring_1\audio\Eaton_IFSSH.pptx314 (2).wav"/>
  <p:tag name="ISPRING_AUDIO_RELATIVE_PATH" val="Eaton_IFSSH_Ispring_1\audio\Eaton_IFSSH.pptx314 (2).wav"/>
</p:tagLst>
</file>

<file path=ppt/tags/tag20.xml><?xml version="1.0" encoding="utf-8"?>
<p:tagLst xmlns:a="http://schemas.openxmlformats.org/drawingml/2006/main" xmlns:r="http://schemas.openxmlformats.org/officeDocument/2006/relationships" xmlns:p="http://schemas.openxmlformats.org/presentationml/2006/main">
  <p:tag name="ISPRING_AUDIO_BITRATE" val="0"/>
  <p:tag name="GENSWF_ADVANCE_TIME" val="6.00"/>
  <p:tag name="ISPRING_SLIDE_INDENT_LEVEL" val="0"/>
  <p:tag name="ISPRING_CUSTOM_TIMING_USED" val="0"/>
  <p:tag name="ISPRING_RESOURCE_AUDIO" val="Eaton_IFSSH.pptx416.wav"/>
  <p:tag name="ISPRING_AUDIO_FULL_PATH" val="C:\Documents and Settings\Valerie\My Documents\DOCUMENTS\4Korea2010\Eaton_IFSSH_Ispring_1\audio\Eaton_IFSSH.pptx416.wav"/>
  <p:tag name="ISPRING_AUDIO_RELATIVE_PATH" val="Eaton_IFSSH_Ispring_1\audio\Eaton_IFSSH.pptx416.wav"/>
</p:tagLst>
</file>

<file path=ppt/tags/tag21.xml><?xml version="1.0" encoding="utf-8"?>
<p:tagLst xmlns:a="http://schemas.openxmlformats.org/drawingml/2006/main" xmlns:r="http://schemas.openxmlformats.org/officeDocument/2006/relationships" xmlns:p="http://schemas.openxmlformats.org/presentationml/2006/main">
  <p:tag name="ISPRING_AUDIO_BITRATE" val="0"/>
  <p:tag name="GENSWF_SLIDE_TITLE" val="Procedure"/>
  <p:tag name="GENSWF_ADVANCE_TIME" val="140.00"/>
  <p:tag name="ISPRING_SLIDE_INDENT_LEVEL" val="0"/>
  <p:tag name="ISPRING_CUSTOM_TIMING_USED" val="0"/>
  <p:tag name="ISPRING_RESOURCE_AUDIO" val="Eaton_IFSSH.pptx418.wav"/>
  <p:tag name="ISPRING_AUDIO_FULL_PATH" val="C:\Documents and Settings\Valerie\My Documents\DOCUMENTS\4Korea2010\Eaton_IFSSH_Ispring_1\audio\Eaton_IFSSH.pptx418.wav"/>
  <p:tag name="ISPRING_AUDIO_RELATIVE_PATH" val="Eaton_IFSSH_Ispring_1\audio\Eaton_IFSSH.pptx418.wav"/>
</p:tagLst>
</file>

<file path=ppt/tags/tag22.xml><?xml version="1.0" encoding="utf-8"?>
<p:tagLst xmlns:a="http://schemas.openxmlformats.org/drawingml/2006/main" xmlns:r="http://schemas.openxmlformats.org/officeDocument/2006/relationships" xmlns:p="http://schemas.openxmlformats.org/presentationml/2006/main">
  <p:tag name="ISPRING_AUDIO_BITRATE" val="0"/>
  <p:tag name="GENSWF_ADVANCE_TIME" val="6.00"/>
  <p:tag name="ISPRING_SLIDE_INDENT_LEVEL" val="0"/>
  <p:tag name="ISPRING_CUSTOM_TIMING_USED" val="0"/>
  <p:tag name="ISPRING_RESOURCE_AUDIO" val="Eaton_IFSSH.pptx416.wav"/>
  <p:tag name="ISPRING_AUDIO_FULL_PATH" val="C:\Documents and Settings\Valerie\My Documents\DOCUMENTS\4Korea2010\Eaton_IFSSH_Ispring_1\audio\Eaton_IFSSH.pptx416.wav"/>
  <p:tag name="ISPRING_AUDIO_RELATIVE_PATH" val="Eaton_IFSSH_Ispring_1\audio\Eaton_IFSSH.pptx416.wav"/>
</p:tagLst>
</file>

<file path=ppt/tags/tag23.xml><?xml version="1.0" encoding="utf-8"?>
<p:tagLst xmlns:a="http://schemas.openxmlformats.org/drawingml/2006/main" xmlns:r="http://schemas.openxmlformats.org/officeDocument/2006/relationships" xmlns:p="http://schemas.openxmlformats.org/presentationml/2006/main">
  <p:tag name="GENSWF_SLIDE_TITLE" val="Wide Awake Release of Dupuytren’s Contracture With Pinpoint Anesthesia"/>
  <p:tag name="GENSWF_ADVANCE_TIME" val="12.00"/>
  <p:tag name="ISPRING_SLIDE_INDENT_LEVEL" val="0"/>
  <p:tag name="ISPRING_CUSTOM_TIMING_USED" val="0"/>
  <p:tag name="ISPRING_AUDIO_BITRATE" val="0"/>
  <p:tag name="ISPRING_RESOURCE_AUDIO" val="Eaton_IFSSH.pptx291 (2).wav"/>
  <p:tag name="ISPRING_AUDIO_FULL_PATH" val="C:\Documents and Settings\Valerie\My Documents\DOCUMENTS\4Korea2010\Eaton_IFSSH_Ispring_1\audio\Eaton_IFSSH.pptx291 (2).wav"/>
  <p:tag name="ISPRING_AUDIO_RELATIVE_PATH" val="Eaton_IFSSH_Ispring_1\audio\Eaton_IFSSH.pptx291 (2).wav"/>
</p:tagLst>
</file>

<file path=ppt/tags/tag24.xml><?xml version="1.0" encoding="utf-8"?>
<p:tagLst xmlns:a="http://schemas.openxmlformats.org/drawingml/2006/main" xmlns:r="http://schemas.openxmlformats.org/officeDocument/2006/relationships" xmlns:p="http://schemas.openxmlformats.org/presentationml/2006/main">
  <p:tag name="GENSWF_SLIDE_TITLE" val="Wide Awake Release of Dupuytren’s Contracture With Pinpoint Anesthesia"/>
  <p:tag name="GENSWF_ADVANCE_TIME" val="12.00"/>
  <p:tag name="ISPRING_SLIDE_INDENT_LEVEL" val="0"/>
  <p:tag name="ISPRING_CUSTOM_TIMING_USED" val="0"/>
  <p:tag name="ISPRING_AUDIO_BITRATE" val="0"/>
  <p:tag name="ISPRING_RESOURCE_AUDIO" val="Eaton_IFSSH.pptx291 (2).wav"/>
  <p:tag name="ISPRING_AUDIO_FULL_PATH" val="C:\Documents and Settings\Valerie\My Documents\DOCUMENTS\4Korea2010\Eaton_IFSSH_Ispring_1\audio\Eaton_IFSSH.pptx291 (2).wav"/>
  <p:tag name="ISPRING_AUDIO_RELATIVE_PATH" val="Eaton_IFSSH_Ispring_1\audio\Eaton_IFSSH.pptx291 (2).wav"/>
</p:tagLst>
</file>

<file path=ppt/tags/tag25.xml><?xml version="1.0" encoding="utf-8"?>
<p:tagLst xmlns:a="http://schemas.openxmlformats.org/drawingml/2006/main" xmlns:r="http://schemas.openxmlformats.org/officeDocument/2006/relationships" xmlns:p="http://schemas.openxmlformats.org/presentationml/2006/main">
  <p:tag name="ISPRING_AUDIO_BITRATE" val="0"/>
  <p:tag name="GENSWF_SLIDE_TITLE" val="Resources"/>
  <p:tag name="GENSWF_ADVANCE_TIME" val="17.00"/>
  <p:tag name="ISPRING_SLIDE_INDENT_LEVEL" val="0"/>
  <p:tag name="ISPRING_CUSTOM_TIMING_USED" val="0"/>
  <p:tag name="ISPRING_RESOURCE_AUDIO" val="Eaton_IFSSH.pptx383.wav"/>
  <p:tag name="ISPRING_AUDIO_FULL_PATH" val="C:\Documents and Settings\Valerie\My Documents\DOCUMENTS\4Korea2010\Eaton_IFSSH_Ispring_1\audio\Eaton_IFSSH.pptx383.wav"/>
  <p:tag name="ISPRING_AUDIO_RELATIVE_PATH" val="Eaton_IFSSH_Ispring_1\audio\Eaton_IFSSH.pptx383.wav"/>
</p:tagLst>
</file>

<file path=ppt/tags/tag3.xml><?xml version="1.0" encoding="utf-8"?>
<p:tagLst xmlns:a="http://schemas.openxmlformats.org/drawingml/2006/main" xmlns:r="http://schemas.openxmlformats.org/officeDocument/2006/relationships" xmlns:p="http://schemas.openxmlformats.org/presentationml/2006/main">
  <p:tag name="ISPRING_AUDIO_BITRATE" val="0"/>
  <p:tag name="GENSWF_ADVANCE_TIME" val="31.00"/>
  <p:tag name="ISPRING_SLIDE_INDENT_LEVEL" val="0"/>
  <p:tag name="ISPRING_CUSTOM_TIMING_USED" val="0"/>
  <p:tag name="ISPRING_RESOURCE_AUDIO" val="Eaton_IFSSH.pptx409.wav"/>
  <p:tag name="ISPRING_AUDIO_FULL_PATH" val="C:\Documents and Settings\Valerie\My Documents\DOCUMENTS\4Korea2010\Eaton_IFSSH_Ispring_1\audio\Eaton_IFSSH.pptx409.wav"/>
  <p:tag name="ISPRING_AUDIO_RELATIVE_PATH" val="Eaton_IFSSH_Ispring_1\audio\Eaton_IFSSH.pptx409.wav"/>
</p:tagLst>
</file>

<file path=ppt/tags/tag4.xml><?xml version="1.0" encoding="utf-8"?>
<p:tagLst xmlns:a="http://schemas.openxmlformats.org/drawingml/2006/main" xmlns:r="http://schemas.openxmlformats.org/officeDocument/2006/relationships" xmlns:p="http://schemas.openxmlformats.org/presentationml/2006/main">
  <p:tag name="ISPRING_AUDIO_BITRATE" val="0"/>
  <p:tag name="GENSWF_SLIDE_TITLE" val="Prospect Theory"/>
  <p:tag name="GENSWF_ADVANCE_TIME" val="33.00"/>
  <p:tag name="ISPRING_SLIDE_INDENT_LEVEL" val="0"/>
  <p:tag name="ISPRING_CUSTOM_TIMING_USED" val="0"/>
  <p:tag name="ISPRING_RESOURCE_AUDIO" val="Eaton_IFSSH.pptx410.wav"/>
  <p:tag name="ISPRING_AUDIO_FULL_PATH" val="C:\Documents and Settings\Valerie\My Documents\DOCUMENTS\4Korea2010\Eaton_IFSSH_Ispring_1\audio\Eaton_IFSSH.pptx410.wav"/>
  <p:tag name="ISPRING_AUDIO_RELATIVE_PATH" val="Eaton_IFSSH_Ispring_1\audio\Eaton_IFSSH.pptx410.wav"/>
</p:tagLst>
</file>

<file path=ppt/tags/tag5.xml><?xml version="1.0" encoding="utf-8"?>
<p:tagLst xmlns:a="http://schemas.openxmlformats.org/drawingml/2006/main" xmlns:r="http://schemas.openxmlformats.org/officeDocument/2006/relationships" xmlns:p="http://schemas.openxmlformats.org/presentationml/2006/main">
  <p:tag name="ISPRING_AUDIO_BITRATE" val="0"/>
  <p:tag name="GENSWF_SLIDE_TITLE" val="Needle Aponeurotomy"/>
  <p:tag name="GENSWF_ADVANCE_TIME" val="16.00"/>
  <p:tag name="ISPRING_SLIDE_INDENT_LEVEL" val="0"/>
  <p:tag name="ISPRING_CUSTOM_TIMING_USED" val="0"/>
  <p:tag name="ISPRING_RESOURCE_AUDIO" val="Eaton_IFSSH.pptx299.wav"/>
  <p:tag name="ISPRING_AUDIO_FULL_PATH" val="C:\Documents and Settings\Valerie\My Documents\DOCUMENTS\4Korea2010\Eaton_IFSSH_Ispring_1\audio\Eaton_IFSSH.pptx299.wav"/>
  <p:tag name="ISPRING_AUDIO_RELATIVE_PATH" val="Eaton_IFSSH_Ispring_1\audio\Eaton_IFSSH.pptx299.wav"/>
</p:tagLst>
</file>

<file path=ppt/tags/tag6.xml><?xml version="1.0" encoding="utf-8"?>
<p:tagLst xmlns:a="http://schemas.openxmlformats.org/drawingml/2006/main" xmlns:r="http://schemas.openxmlformats.org/officeDocument/2006/relationships" xmlns:p="http://schemas.openxmlformats.org/presentationml/2006/main">
  <p:tag name="ISPRING_AUDIO_BITRATE" val="0"/>
  <p:tag name="GENSWF_SLIDE_TITLE" val="Size Comparison"/>
  <p:tag name="GENSWF_ADVANCE_TIME" val="17.00"/>
  <p:tag name="ISPRING_SLIDE_INDENT_LEVEL" val="0"/>
  <p:tag name="ISPRING_CUSTOM_TIMING_USED" val="0"/>
  <p:tag name="ISPRING_RESOURCE_AUDIO" val="Eaton_IFSSH.pptx296.wav"/>
  <p:tag name="ISPRING_AUDIO_FULL_PATH" val="C:\Documents and Settings\Valerie\My Documents\DOCUMENTS\4Korea2010\Eaton_IFSSH_Ispring_1\audio\Eaton_IFSSH.pptx296.wav"/>
  <p:tag name="ISPRING_AUDIO_RELATIVE_PATH" val="Eaton_IFSSH_Ispring_1\audio\Eaton_IFSSH.pptx296.wav"/>
</p:tagLst>
</file>

<file path=ppt/tags/tag7.xml><?xml version="1.0" encoding="utf-8"?>
<p:tagLst xmlns:a="http://schemas.openxmlformats.org/drawingml/2006/main" xmlns:r="http://schemas.openxmlformats.org/officeDocument/2006/relationships" xmlns:p="http://schemas.openxmlformats.org/presentationml/2006/main">
  <p:tag name="ISPRING_AUDIO_BITRATE" val="0"/>
  <p:tag name="GENSWF_SLIDE_TITLE" val="25 Gauge Needle ½ Millimeter Wide Sword Shaped Tip"/>
  <p:tag name="GENSWF_ADVANCE_TIME" val="11.00"/>
  <p:tag name="ISPRING_SLIDE_INDENT_LEVEL" val="0"/>
  <p:tag name="ISPRING_CUSTOM_TIMING_USED" val="0"/>
  <p:tag name="ISPRING_RESOURCE_AUDIO" val="Eaton_IFSSH.pptx320.wav"/>
  <p:tag name="ISPRING_AUDIO_FULL_PATH" val="C:\Documents and Settings\Valerie\My Documents\DOCUMENTS\4Korea2010\Eaton_IFSSH_Ispring_1\audio\Eaton_IFSSH.pptx320.wav"/>
  <p:tag name="ISPRING_AUDIO_RELATIVE_PATH" val="Eaton_IFSSH_Ispring_1\audio\Eaton_IFSSH.pptx320.wav"/>
</p:tagLst>
</file>

<file path=ppt/tags/tag8.xml><?xml version="1.0" encoding="utf-8"?>
<p:tagLst xmlns:a="http://schemas.openxmlformats.org/drawingml/2006/main" xmlns:r="http://schemas.openxmlformats.org/officeDocument/2006/relationships" xmlns:p="http://schemas.openxmlformats.org/presentationml/2006/main">
  <p:tag name="ISPRING_AUDIO_BITRATE" val="0"/>
  <p:tag name="GENSWF_SLIDE_TITLE" val="Why is Needle Release Not Stupid and Dangerous?"/>
  <p:tag name="GENSWF_ADVANCE_TIME" val="16.00"/>
  <p:tag name="ISPRING_SLIDE_INDENT_LEVEL" val="0"/>
  <p:tag name="ISPRING_CUSTOM_TIMING_USED" val="0"/>
  <p:tag name="ISPRING_RESOURCE_AUDIO" val="Eaton_IFSSH.pptx297.wav"/>
  <p:tag name="ISPRING_AUDIO_FULL_PATH" val="C:\Documents and Settings\Valerie\My Documents\DOCUMENTS\4Korea2010\Eaton_IFSSH_Ispring_1\audio\Eaton_IFSSH.pptx297.wav"/>
  <p:tag name="ISPRING_AUDIO_RELATIVE_PATH" val="Eaton_IFSSH_Ispring_1\audio\Eaton_IFSSH.pptx297.wav"/>
</p:tagLst>
</file>

<file path=ppt/tags/tag9.xml><?xml version="1.0" encoding="utf-8"?>
<p:tagLst xmlns:a="http://schemas.openxmlformats.org/drawingml/2006/main" xmlns:r="http://schemas.openxmlformats.org/officeDocument/2006/relationships" xmlns:p="http://schemas.openxmlformats.org/presentationml/2006/main">
  <p:tag name="ISPRING_AUDIO_BITRATE" val="0"/>
  <p:tag name="GENSWF_SLIDE_TITLE" val="Unique Applications"/>
  <p:tag name="GENSWF_ADVANCE_TIME" val="11.00"/>
  <p:tag name="ISPRING_SLIDE_INDENT_LEVEL" val="0"/>
  <p:tag name="ISPRING_CUSTOM_TIMING_USED" val="0"/>
  <p:tag name="ISPRING_RESOURCE_AUDIO" val="Eaton_IFSSH.pptx419.wav"/>
  <p:tag name="ISPRING_AUDIO_FULL_PATH" val="C:\Documents and Settings\Valerie\My Documents\DOCUMENTS\4Korea2010\Eaton_IFSSH_Ispring_1\audio\Eaton_IFSSH.pptx419.wav"/>
  <p:tag name="ISPRING_AUDIO_RELATIVE_PATH" val="Eaton_IFSSH_Ispring_1\audio\Eaton_IFSSH.pptx419.wav"/>
</p:tagLst>
</file>

<file path=ppt/theme/theme1.xml><?xml version="1.0" encoding="utf-8"?>
<a:theme xmlns:a="http://schemas.openxmlformats.org/drawingml/2006/main" name="Gradient">
  <a:themeElements>
    <a:clrScheme name="Gradient">
      <a:dk1>
        <a:srgbClr val="FFFFFF"/>
      </a:dk1>
      <a:lt1>
        <a:srgbClr val="FF0000"/>
      </a:lt1>
      <a:dk2>
        <a:srgbClr val="A7A7A7"/>
      </a:dk2>
      <a:lt2>
        <a:srgbClr val="535353"/>
      </a:lt2>
      <a:accent1>
        <a:srgbClr val="0065C1"/>
      </a:accent1>
      <a:accent2>
        <a:srgbClr val="189B1A"/>
      </a:accent2>
      <a:accent3>
        <a:srgbClr val="008C91"/>
      </a:accent3>
      <a:accent4>
        <a:srgbClr val="5747C1"/>
      </a:accent4>
      <a:accent5>
        <a:srgbClr val="971817"/>
      </a:accent5>
      <a:accent6>
        <a:srgbClr val="BC8027"/>
      </a:accent6>
      <a:hlink>
        <a:srgbClr val="0000FF"/>
      </a:hlink>
      <a:folHlink>
        <a:srgbClr val="FF00FF"/>
      </a:folHlink>
    </a:clrScheme>
    <a:fontScheme name="Gradient">
      <a:majorFont>
        <a:latin typeface="Avenir Roman"/>
        <a:ea typeface="Avenir Roman"/>
        <a:cs typeface="Avenir Roman"/>
      </a:majorFont>
      <a:minorFont>
        <a:latin typeface="Helvetica"/>
        <a:ea typeface="Helvetica"/>
        <a:cs typeface="Helvetica"/>
      </a:minorFont>
    </a:fontScheme>
    <a:fmtScheme name="Gradi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r="18900000" rotWithShape="0">
              <a:srgbClr val="000000">
                <a:alpha val="80000"/>
              </a:srgbClr>
            </a:outerShdw>
          </a:effectLst>
        </a:effectStyle>
        <a:effectStyle>
          <a:effectLst>
            <a:outerShdw blurRad="76200" dir="18900000" rotWithShape="0">
              <a:srgbClr val="000000">
                <a:alpha val="80000"/>
              </a:srgbClr>
            </a:outerShdw>
          </a:effectLst>
        </a:effectStyle>
        <a:effectStyle>
          <a:effectLst>
            <a:outerShdw blurRad="76200" dir="18900000" rotWithShape="0">
              <a:srgbClr val="000000">
                <a:alpha val="8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76200" dir="18900000" rotWithShape="0">
            <a:srgbClr val="000000">
              <a:alpha val="8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76200" dir="18900000" rotWithShape="0">
            <a:srgbClr val="000000">
              <a:alpha val="8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Gradient">
  <a:themeElements>
    <a:clrScheme name="Gradient">
      <a:dk1>
        <a:srgbClr val="000000"/>
      </a:dk1>
      <a:lt1>
        <a:srgbClr val="FFFFFF"/>
      </a:lt1>
      <a:dk2>
        <a:srgbClr val="A7A7A7"/>
      </a:dk2>
      <a:lt2>
        <a:srgbClr val="535353"/>
      </a:lt2>
      <a:accent1>
        <a:srgbClr val="0065C1"/>
      </a:accent1>
      <a:accent2>
        <a:srgbClr val="189B1A"/>
      </a:accent2>
      <a:accent3>
        <a:srgbClr val="008C91"/>
      </a:accent3>
      <a:accent4>
        <a:srgbClr val="5747C1"/>
      </a:accent4>
      <a:accent5>
        <a:srgbClr val="971817"/>
      </a:accent5>
      <a:accent6>
        <a:srgbClr val="BC8027"/>
      </a:accent6>
      <a:hlink>
        <a:srgbClr val="0000FF"/>
      </a:hlink>
      <a:folHlink>
        <a:srgbClr val="FF00FF"/>
      </a:folHlink>
    </a:clrScheme>
    <a:fontScheme name="Gradient">
      <a:majorFont>
        <a:latin typeface="Avenir Roman"/>
        <a:ea typeface="Avenir Roman"/>
        <a:cs typeface="Avenir Roman"/>
      </a:majorFont>
      <a:minorFont>
        <a:latin typeface="Helvetica"/>
        <a:ea typeface="Helvetica"/>
        <a:cs typeface="Helvetica"/>
      </a:minorFont>
    </a:fontScheme>
    <a:fmtScheme name="Gradie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r="18900000" rotWithShape="0">
              <a:srgbClr val="000000">
                <a:alpha val="80000"/>
              </a:srgbClr>
            </a:outerShdw>
          </a:effectLst>
        </a:effectStyle>
        <a:effectStyle>
          <a:effectLst>
            <a:outerShdw blurRad="76200" dir="18900000" rotWithShape="0">
              <a:srgbClr val="000000">
                <a:alpha val="80000"/>
              </a:srgbClr>
            </a:outerShdw>
          </a:effectLst>
        </a:effectStyle>
        <a:effectStyle>
          <a:effectLst>
            <a:outerShdw blurRad="76200" dir="18900000" rotWithShape="0">
              <a:srgbClr val="000000">
                <a:alpha val="8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76200" dir="18900000" rotWithShape="0">
            <a:srgbClr val="000000">
              <a:alpha val="8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76200" dir="18900000" rotWithShape="0">
            <a:srgbClr val="000000">
              <a:alpha val="8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FF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206</TotalTime>
  <Words>2260</Words>
  <Application>Microsoft Office PowerPoint</Application>
  <PresentationFormat>Custom</PresentationFormat>
  <Paragraphs>319</Paragraphs>
  <Slides>56</Slides>
  <Notes>28</Notes>
  <HiddenSlides>0</HiddenSlides>
  <MMClips>7</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56</vt:i4>
      </vt:variant>
    </vt:vector>
  </HeadingPairs>
  <TitlesOfParts>
    <vt:vector size="66" baseType="lpstr">
      <vt:lpstr>Arial</vt:lpstr>
      <vt:lpstr>Avenir Roman</vt:lpstr>
      <vt:lpstr>Calibri</vt:lpstr>
      <vt:lpstr>Helvetica</vt:lpstr>
      <vt:lpstr>Helvetica Light</vt:lpstr>
      <vt:lpstr>Lucida Grande</vt:lpstr>
      <vt:lpstr>Verdana</vt:lpstr>
      <vt:lpstr>Wingdings</vt:lpstr>
      <vt:lpstr>Gradient</vt:lpstr>
      <vt:lpstr>Worksheet</vt:lpstr>
      <vt:lpstr>Needle Aponeurotomy for Dupuytren’s Contracture: My 10 year Experience</vt:lpstr>
      <vt:lpstr>Credentials</vt:lpstr>
      <vt:lpstr>Disclosures</vt:lpstr>
      <vt:lpstr>Acknowledgments</vt:lpstr>
      <vt:lpstr>Key Principle</vt:lpstr>
      <vt:lpstr>Brief history</vt:lpstr>
      <vt:lpstr>Variants of Dupuytrens</vt:lpstr>
      <vt:lpstr>Dupuytren FAQ</vt:lpstr>
      <vt:lpstr>PowerPoint Presentation</vt:lpstr>
      <vt:lpstr>Treatment for Dupuytrens</vt:lpstr>
      <vt:lpstr>Fasciectomy</vt:lpstr>
      <vt:lpstr>PowerPoint Presentation</vt:lpstr>
      <vt:lpstr>PowerPoint Presentation</vt:lpstr>
      <vt:lpstr>Other surgical options</vt:lpstr>
      <vt:lpstr>Radiotherapy</vt:lpstr>
      <vt:lpstr>Fasciectomy Issues</vt:lpstr>
      <vt:lpstr>Collagenase (Xiaflex)</vt:lpstr>
      <vt:lpstr>Needle Aponeurotomy</vt:lpstr>
      <vt:lpstr>Needle Aponeurotomy</vt:lpstr>
      <vt:lpstr>PowerPoint Presentation</vt:lpstr>
      <vt:lpstr>Risk Comparison</vt:lpstr>
      <vt:lpstr>Experience Comparison</vt:lpstr>
      <vt:lpstr>NA vs Xiaflex Comparison</vt:lpstr>
      <vt:lpstr>Prospect Theory</vt:lpstr>
      <vt:lpstr>Needle Aponeurotomy</vt:lpstr>
      <vt:lpstr>Size Comparison</vt:lpstr>
      <vt:lpstr>25 Gauge Needle ½ Millimeter Wide Sword Shaped Tip </vt:lpstr>
      <vt:lpstr>Why is Needle Release Not Stupid and Dangerous?</vt:lpstr>
      <vt:lpstr>Unique Applications</vt:lpstr>
      <vt:lpstr>Anticoagulation</vt:lpstr>
      <vt:lpstr>Lymphedema</vt:lpstr>
      <vt:lpstr>Expectations from NA</vt:lpstr>
      <vt:lpstr>Office Needle Technique</vt:lpstr>
      <vt:lpstr>Needle Aponeurotomy</vt:lpstr>
      <vt:lpstr>Office Needle Technique</vt:lpstr>
      <vt:lpstr>Office Needle Technique</vt:lpstr>
      <vt:lpstr>Office Needle Technique Postop</vt:lpstr>
      <vt:lpstr>Recent Patient</vt:lpstr>
      <vt:lpstr>PowerPoint Presentation</vt:lpstr>
      <vt:lpstr>PowerPoint Presentation</vt:lpstr>
      <vt:lpstr>Procedure</vt:lpstr>
      <vt:lpstr>PowerPoint Presentation</vt:lpstr>
      <vt:lpstr>Patient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Dupuytrens Numbers</vt:lpstr>
      <vt:lpstr>Dupuytrens Numbers</vt:lpstr>
      <vt:lpstr>Take Home Points</vt:lpstr>
      <vt:lpstr>Role of therapy with NA</vt:lpstr>
      <vt:lpstr>Resources</vt:lpstr>
      <vt:lpstr>Thank You!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 Problems- A sensible approach to treatment</dc:title>
  <dc:creator>April Mason</dc:creator>
  <cp:lastModifiedBy>April Mason</cp:lastModifiedBy>
  <cp:revision>9</cp:revision>
  <dcterms:modified xsi:type="dcterms:W3CDTF">2019-08-26T20:02:40Z</dcterms:modified>
</cp:coreProperties>
</file>