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E83F-C3EA-46AA-8B21-182FF7ED875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070-20C6-427B-982C-3F8A941E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E83F-C3EA-46AA-8B21-182FF7ED875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070-20C6-427B-982C-3F8A941E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3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E83F-C3EA-46AA-8B21-182FF7ED875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070-20C6-427B-982C-3F8A941E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1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E83F-C3EA-46AA-8B21-182FF7ED875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070-20C6-427B-982C-3F8A941E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7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E83F-C3EA-46AA-8B21-182FF7ED875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070-20C6-427B-982C-3F8A941E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2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E83F-C3EA-46AA-8B21-182FF7ED875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070-20C6-427B-982C-3F8A941E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5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E83F-C3EA-46AA-8B21-182FF7ED875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070-20C6-427B-982C-3F8A941E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1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E83F-C3EA-46AA-8B21-182FF7ED875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070-20C6-427B-982C-3F8A941E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4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E83F-C3EA-46AA-8B21-182FF7ED875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070-20C6-427B-982C-3F8A941E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E83F-C3EA-46AA-8B21-182FF7ED875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070-20C6-427B-982C-3F8A941E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9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E83F-C3EA-46AA-8B21-182FF7ED875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070-20C6-427B-982C-3F8A941E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4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E83F-C3EA-46AA-8B21-182FF7ED875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8070-20C6-427B-982C-3F8A941E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2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2308225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Indications of Reverse Shoulder Arthroplasty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382000" cy="1752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Derek Cuff, M.D.</a:t>
            </a:r>
          </a:p>
          <a:p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Suncoast </a:t>
            </a:r>
            <a:r>
              <a:rPr lang="en-US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Orthopaedic</a:t>
            </a: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Surgery and Sports Medicine</a:t>
            </a:r>
          </a:p>
          <a:p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r>
            <a:r>
              <a:rPr lang="en-US" sz="2800" b="1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Annual </a:t>
            </a:r>
            <a:r>
              <a:rPr lang="en-US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Gulfcoast</a:t>
            </a: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Rehab Conference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43939"/>
            <a:ext cx="229235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562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2008 JBJS publication- Cuff et al.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112 patients (114 shoulders)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94% satisfaction rating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Dramatic improvements in ROM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4038600" cy="74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23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Cuff et al 2017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Same cohort now with minimum 10 year f/u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42 patients left, </a:t>
            </a:r>
            <a:r>
              <a:rPr lang="en-US" b="1" dirty="0" err="1">
                <a:solidFill>
                  <a:schemeClr val="bg1"/>
                </a:solidFill>
                <a:latin typeface="Garamond" panose="02020404030301010803" pitchFamily="18" charset="0"/>
              </a:rPr>
              <a:t>avg</a:t>
            </a: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f/u 11 years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Maintained excellent outcomes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91% survivorship for implant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0417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91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Good results = search for new indications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Severe fractures in the elderly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20462"/>
            <a:ext cx="2895600" cy="448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543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8579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27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High failure rate of healing of </a:t>
            </a:r>
            <a:r>
              <a:rPr lang="en-US" b="1" dirty="0" err="1">
                <a:solidFill>
                  <a:schemeClr val="bg1"/>
                </a:solidFill>
                <a:latin typeface="Garamond" panose="02020404030301010803" pitchFamily="18" charset="0"/>
              </a:rPr>
              <a:t>tuberosities</a:t>
            </a: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in elderly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55-60% success rate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Many patients do not regain overhead use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0"/>
          <a:stretch/>
        </p:blipFill>
        <p:spPr bwMode="auto">
          <a:xfrm>
            <a:off x="5181600" y="1981200"/>
            <a:ext cx="3733799" cy="395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306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58" y="1600200"/>
            <a:ext cx="30330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3560825" cy="396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453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JBJS 2013 Cuff et al.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91% </a:t>
            </a:r>
            <a:r>
              <a:rPr lang="en-US" b="1">
                <a:solidFill>
                  <a:schemeClr val="bg1"/>
                </a:solidFill>
                <a:latin typeface="Garamond" panose="02020404030301010803" pitchFamily="18" charset="0"/>
              </a:rPr>
              <a:t>success rate RSA vs 61% of hemi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Avg. forward elevation 140</a:t>
            </a:r>
            <a:r>
              <a:rPr lang="en-US" b="1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676400"/>
            <a:ext cx="40417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61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What we have learned: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Great implant for any potential rotator cuff deficiency </a:t>
            </a:r>
          </a:p>
          <a:p>
            <a:pPr lvl="1"/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Great for any instability issues</a:t>
            </a:r>
          </a:p>
          <a:p>
            <a:pPr lvl="1"/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Rigid reliable fixation of implant even in bad bone or bone loss cases</a:t>
            </a:r>
          </a:p>
          <a:p>
            <a:pPr lvl="1"/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This has led to an </a:t>
            </a:r>
            <a:r>
              <a:rPr lang="en-US" b="1" u="sng" dirty="0">
                <a:solidFill>
                  <a:schemeClr val="bg1"/>
                </a:solidFill>
                <a:latin typeface="Garamond" panose="02020404030301010803" pitchFamily="18" charset="0"/>
              </a:rPr>
              <a:t>explosion of indications and use</a:t>
            </a:r>
          </a:p>
        </p:txBody>
      </p:sp>
    </p:spTree>
    <p:extLst>
      <p:ext uri="{BB962C8B-B14F-4D97-AF65-F5344CB8AC3E}">
        <p14:creationId xmlns:p14="http://schemas.microsoft.com/office/powerpoint/2010/main" val="1046706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LAST 12 Months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752600"/>
            <a:ext cx="659466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24600" y="1600200"/>
            <a:ext cx="26670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>
                <a:solidFill>
                  <a:schemeClr val="bg1"/>
                </a:solidFill>
                <a:latin typeface="Garamond" panose="02020404030301010803" pitchFamily="18" charset="0"/>
              </a:rPr>
              <a:t>12</a:t>
            </a: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different indications</a:t>
            </a:r>
            <a:endParaRPr lang="en-US" b="1" u="sng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41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What does this mean for therapist?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Going to see a lot more of these patients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Not a surgery just for shoulder specialists anymore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All surgeons go through a learn curve</a:t>
            </a:r>
          </a:p>
        </p:txBody>
      </p:sp>
    </p:spTree>
    <p:extLst>
      <p:ext uri="{BB962C8B-B14F-4D97-AF65-F5344CB8AC3E}">
        <p14:creationId xmlns:p14="http://schemas.microsoft.com/office/powerpoint/2010/main" val="417433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7C0E-83BD-4E49-83E3-7B4704D0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6EFD1-7182-4003-9731-C9EDD6DB9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DJO Surgical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Consultant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Implant design</a:t>
            </a:r>
          </a:p>
        </p:txBody>
      </p:sp>
    </p:spTree>
    <p:extLst>
      <p:ext uri="{BB962C8B-B14F-4D97-AF65-F5344CB8AC3E}">
        <p14:creationId xmlns:p14="http://schemas.microsoft.com/office/powerpoint/2010/main" val="4004915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What am I seeing?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6480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2230926" cy="395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372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What to watch out for?</a:t>
            </a:r>
          </a:p>
          <a:p>
            <a:pPr lvl="1"/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Understand the indication </a:t>
            </a:r>
          </a:p>
          <a:p>
            <a:pPr marL="457200" lvl="1" indent="0">
              <a:buNone/>
            </a:pP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Different diagnosis = different results/concerns</a:t>
            </a:r>
          </a:p>
          <a:p>
            <a:pPr marL="457200" lvl="1" indent="0">
              <a:buNone/>
            </a:pP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Fully understand the surgeons rehab protocol</a:t>
            </a:r>
          </a:p>
          <a:p>
            <a:pPr marL="457200" lvl="1" indent="0">
              <a:buNone/>
            </a:pP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Wide variation in how these are rehab</a:t>
            </a:r>
          </a:p>
        </p:txBody>
      </p:sp>
    </p:spTree>
    <p:extLst>
      <p:ext uri="{BB962C8B-B14F-4D97-AF65-F5344CB8AC3E}">
        <p14:creationId xmlns:p14="http://schemas.microsoft.com/office/powerpoint/2010/main" val="3128395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EE055-0107-4340-A416-8304023EA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Mistakes to avoid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Overaggressive PT</a:t>
            </a:r>
          </a:p>
          <a:p>
            <a:pPr lvl="1"/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Dislocation IS a risk</a:t>
            </a:r>
          </a:p>
        </p:txBody>
      </p:sp>
    </p:spTree>
    <p:extLst>
      <p:ext uri="{BB962C8B-B14F-4D97-AF65-F5344CB8AC3E}">
        <p14:creationId xmlns:p14="http://schemas.microsoft.com/office/powerpoint/2010/main" val="2828154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7EAD-6FFA-4A53-B09F-0F4CD5B6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C891E-F6AB-4F60-B916-8201245065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Acromial fractures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Now the most common complication after RSA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3% incidence nationally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Typically occur 3-4 months post op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B9942C3-ACD4-4D1D-83B8-5AC2C25ADF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8164" y="1600200"/>
            <a:ext cx="35586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94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7C4E-3D49-4A66-BA5D-0CCD0C30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88A405-A623-4E6F-8972-BA420220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Acute pain posterior-lateral aspect of shoulder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Cant raise arm at all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Stop all PT/OT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Notify MD ASAP</a:t>
            </a:r>
          </a:p>
        </p:txBody>
      </p:sp>
    </p:spTree>
    <p:extLst>
      <p:ext uri="{BB962C8B-B14F-4D97-AF65-F5344CB8AC3E}">
        <p14:creationId xmlns:p14="http://schemas.microsoft.com/office/powerpoint/2010/main" val="1466575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10030-7AEF-4266-B6DA-C6D6FE28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EF4B76-BED0-40AF-A812-5B322B151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457200" y="1974088"/>
            <a:ext cx="8229600" cy="377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6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A9448-F0AE-481A-BEA2-94B0D682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54AAE-2B0D-41B8-AF41-D57499E478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What causes these </a:t>
            </a:r>
            <a:r>
              <a:rPr lang="en-US" b="1" dirty="0" err="1">
                <a:solidFill>
                  <a:schemeClr val="bg1"/>
                </a:solidFill>
                <a:latin typeface="Garamond" panose="02020404030301010803" pitchFamily="18" charset="0"/>
              </a:rPr>
              <a:t>fx’s</a:t>
            </a: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??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No one knows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Some have concerns about PT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07C6A7-1589-456C-AD6E-E26E9F1B67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82172" y="1905000"/>
            <a:ext cx="3517275" cy="403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97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CE3008-8882-4C49-9F0D-0F2517FB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3B113-0336-494E-935E-1D87ECBB7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My PT protocol: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Weeks 0-6 weeks immobilizer- Pendulums only and elbow/wrist/hand ROM</a:t>
            </a:r>
          </a:p>
          <a:p>
            <a:pPr lvl="1"/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Weeks 6-8 passive ROM</a:t>
            </a:r>
          </a:p>
          <a:p>
            <a:pPr lvl="1"/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Weeks 8-10 passive and AA ROM</a:t>
            </a:r>
          </a:p>
          <a:p>
            <a:pPr lvl="1"/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Weeks 10-12 advancing AROM</a:t>
            </a:r>
          </a:p>
          <a:p>
            <a:pPr lvl="1"/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Week 12 start light deltoid strengthening </a:t>
            </a:r>
          </a:p>
          <a:p>
            <a:pPr lvl="1"/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04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2095F-E570-4B47-A34C-D6E60BAC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BA754-EA89-4FA0-9984-77A50325A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Use of RSA has skyrocketed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Used to treat a myriad of pathology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PT/OT going to be involved in post-op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Beware of pitfalls (instability and acromial </a:t>
            </a:r>
            <a:r>
              <a:rPr lang="en-US" b="1" dirty="0" err="1">
                <a:solidFill>
                  <a:schemeClr val="bg1"/>
                </a:solidFill>
                <a:latin typeface="Garamond" panose="02020404030301010803" pitchFamily="18" charset="0"/>
              </a:rPr>
              <a:t>fx</a:t>
            </a: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4207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7F7C-EE6A-4D6D-9043-02A69C060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Thank You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083D5B-5C04-4B84-B577-534173208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5111"/>
            <a:ext cx="8229600" cy="387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0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Goals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971550" lvl="1" indent="-51435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Discuss mechanics of RSA</a:t>
            </a:r>
          </a:p>
          <a:p>
            <a:pPr marL="971550" lvl="1" indent="-514350">
              <a:buAutoNum type="arabicPeriod"/>
            </a:pP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971550" lvl="1" indent="-51435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Discuss why its use is growing</a:t>
            </a:r>
          </a:p>
          <a:p>
            <a:pPr marL="971550" lvl="1" indent="-514350">
              <a:buAutoNum type="arabicPeriod"/>
            </a:pP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971550" lvl="1" indent="-51435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Discuss how this affects PT/OT practice</a:t>
            </a:r>
          </a:p>
        </p:txBody>
      </p:sp>
    </p:spTree>
    <p:extLst>
      <p:ext uri="{BB962C8B-B14F-4D97-AF65-F5344CB8AC3E}">
        <p14:creationId xmlns:p14="http://schemas.microsoft.com/office/powerpoint/2010/main" val="167480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273031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20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443" y="1600200"/>
            <a:ext cx="533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FDA approved for use in 2003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Used since the early 1990’s in Europe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Initially approved for treatment of cuff tear </a:t>
            </a:r>
            <a:r>
              <a:rPr lang="en-US" b="1" dirty="0" err="1">
                <a:solidFill>
                  <a:schemeClr val="bg1"/>
                </a:solidFill>
                <a:latin typeface="Garamond" panose="02020404030301010803" pitchFamily="18" charset="0"/>
              </a:rPr>
              <a:t>arthropathy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94" y="1143000"/>
            <a:ext cx="2411411" cy="309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4463"/>
            <a:ext cx="2743200" cy="25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4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233160" cy="447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23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32025"/>
            <a:ext cx="3887821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43" y="2209800"/>
            <a:ext cx="29718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39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Garamond" panose="02020404030301010803" pitchFamily="18" charset="0"/>
              </a:rPr>
              <a:t>Expanding Use of RSA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9" y="1828800"/>
            <a:ext cx="3211957" cy="413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6" r="26938" b="14263"/>
          <a:stretch/>
        </p:blipFill>
        <p:spPr bwMode="auto">
          <a:xfrm>
            <a:off x="4724400" y="1828800"/>
            <a:ext cx="3581400" cy="428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39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708012" cy="424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584759" cy="427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79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506</Words>
  <Application>Microsoft Office PowerPoint</Application>
  <PresentationFormat>On-screen Show (4:3)</PresentationFormat>
  <Paragraphs>159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Garamond</vt:lpstr>
      <vt:lpstr>Office Theme</vt:lpstr>
      <vt:lpstr>Expanding Indications of Reverse Shoulder Arthroplasty</vt:lpstr>
      <vt:lpstr>Disclosures</vt:lpstr>
      <vt:lpstr>Expanding Use of RSA</vt:lpstr>
      <vt:lpstr>Expanding Use of RSA</vt:lpstr>
      <vt:lpstr>Expanding Use of RSA</vt:lpstr>
      <vt:lpstr>Expanding Use of RSA</vt:lpstr>
      <vt:lpstr>PowerPoint Presentation</vt:lpstr>
      <vt:lpstr>Expanding Use of RSA</vt:lpstr>
      <vt:lpstr>PowerPoint Presentation</vt:lpstr>
      <vt:lpstr>Expanding Use of RSA</vt:lpstr>
      <vt:lpstr>Expanding Use of RSA</vt:lpstr>
      <vt:lpstr>Expanding Use of RSA</vt:lpstr>
      <vt:lpstr>Expanding Use of RSA</vt:lpstr>
      <vt:lpstr>Expanding Use of RSA</vt:lpstr>
      <vt:lpstr>Expanding Use of RSA</vt:lpstr>
      <vt:lpstr>Expanding Use of RSA</vt:lpstr>
      <vt:lpstr>Expanding Use of RSA</vt:lpstr>
      <vt:lpstr>LAST 12 Months</vt:lpstr>
      <vt:lpstr>Expanding Use of RSA</vt:lpstr>
      <vt:lpstr>Expanding Use of RSA</vt:lpstr>
      <vt:lpstr>Expanding Use of RSA</vt:lpstr>
      <vt:lpstr>Expanding Use of RSA</vt:lpstr>
      <vt:lpstr>Expanding Use of RSA</vt:lpstr>
      <vt:lpstr>Expanding Use of RSA</vt:lpstr>
      <vt:lpstr>Expanding Use of RSA</vt:lpstr>
      <vt:lpstr>Expanding Use of RSA</vt:lpstr>
      <vt:lpstr>Expanding Use of RSA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Indications of Reverse Shoulder Arthroplasty</dc:title>
  <dc:creator>Derek J. Cuff</dc:creator>
  <cp:lastModifiedBy>April Mason</cp:lastModifiedBy>
  <cp:revision>20</cp:revision>
  <dcterms:created xsi:type="dcterms:W3CDTF">2018-07-31T13:08:44Z</dcterms:created>
  <dcterms:modified xsi:type="dcterms:W3CDTF">2018-08-28T20:13:39Z</dcterms:modified>
</cp:coreProperties>
</file>