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60" r:id="rId8"/>
    <p:sldId id="261" r:id="rId9"/>
    <p:sldId id="262" r:id="rId10"/>
    <p:sldId id="263" r:id="rId11"/>
    <p:sldId id="264" r:id="rId12"/>
    <p:sldId id="275" r:id="rId13"/>
    <p:sldId id="265" r:id="rId14"/>
    <p:sldId id="270" r:id="rId15"/>
    <p:sldId id="271" r:id="rId16"/>
    <p:sldId id="266" r:id="rId17"/>
    <p:sldId id="267" r:id="rId18"/>
    <p:sldId id="268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69D97F2-D64B-48B5-82D4-6875E2C4E8F0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6A6AED-C162-4183-A728-41E6604B5E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INJURIES</a:t>
            </a:r>
            <a:br>
              <a:rPr lang="en-US" sz="2800" dirty="0"/>
            </a:b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dirty="0"/>
              <a:t>TREATMENT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Joseph Noah, MD</a:t>
            </a:r>
          </a:p>
          <a:p>
            <a:pPr algn="ctr"/>
            <a:r>
              <a:rPr lang="en-US" dirty="0"/>
              <a:t>Suncoast </a:t>
            </a:r>
            <a:r>
              <a:rPr lang="en-US" dirty="0" err="1"/>
              <a:t>Orthopaedic</a:t>
            </a:r>
            <a:r>
              <a:rPr lang="en-US" dirty="0"/>
              <a:t> Surgery and Sports Medicine</a:t>
            </a:r>
          </a:p>
        </p:txBody>
      </p:sp>
    </p:spTree>
    <p:extLst>
      <p:ext uri="{BB962C8B-B14F-4D97-AF65-F5344CB8AC3E}">
        <p14:creationId xmlns:p14="http://schemas.microsoft.com/office/powerpoint/2010/main" val="324095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Diagnosis Achilles</a:t>
            </a:r>
            <a:br>
              <a:rPr lang="en-US" sz="2800" dirty="0"/>
            </a:br>
            <a:r>
              <a:rPr lang="en-US" sz="2800" dirty="0"/>
              <a:t>tendon 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MRI is helpful in confirming diagnosis and extent of retraction. Not always required in the acute setting.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31" y="1444625"/>
            <a:ext cx="3390763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Surgical repair usually recommended in the younger athletic patient</a:t>
            </a:r>
          </a:p>
          <a:p>
            <a:r>
              <a:rPr lang="en-US" dirty="0"/>
              <a:t>Allows for restoration of the anatomy by directly suturing the ends together</a:t>
            </a:r>
          </a:p>
          <a:p>
            <a:r>
              <a:rPr lang="en-US" dirty="0"/>
              <a:t>Can be done through minimal incisions</a:t>
            </a:r>
          </a:p>
          <a:p>
            <a:r>
              <a:rPr lang="en-US" dirty="0"/>
              <a:t>Recommended in more chronic injuries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7526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6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treatment: 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Tendon often</a:t>
            </a:r>
          </a:p>
          <a:p>
            <a:pPr marL="109728" indent="0">
              <a:buNone/>
            </a:pPr>
            <a:r>
              <a:rPr lang="en-US" dirty="0"/>
              <a:t>appears shredded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Ends are debrided</a:t>
            </a:r>
          </a:p>
          <a:p>
            <a:pPr marL="109728" indent="0">
              <a:buNone/>
            </a:pPr>
            <a:r>
              <a:rPr lang="en-US" dirty="0"/>
              <a:t>and then sutured </a:t>
            </a:r>
          </a:p>
          <a:p>
            <a:pPr marL="109728" indent="0">
              <a:buNone/>
            </a:pPr>
            <a:r>
              <a:rPr lang="en-US" dirty="0"/>
              <a:t>together.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5562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1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Avulsion injuries are usually treated surgically with reinsertion of the tendon down to calcaneus</a:t>
            </a:r>
          </a:p>
          <a:p>
            <a:r>
              <a:rPr lang="en-US" dirty="0"/>
              <a:t>Anchors often used to secure the tendon and allow for early motion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038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164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treatment: 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Postop splint in slight plantar flexion. Use crutches/walker.</a:t>
            </a:r>
          </a:p>
          <a:p>
            <a:r>
              <a:rPr lang="en-US" dirty="0"/>
              <a:t>Placed in walking cast at 1</a:t>
            </a:r>
            <a:r>
              <a:rPr lang="en-US" baseline="30000" dirty="0"/>
              <a:t>st</a:t>
            </a:r>
            <a:r>
              <a:rPr lang="en-US" dirty="0"/>
              <a:t> postop visit (if ankle can be brought to neutral), allow WBAT. Wean off crutches/walker.</a:t>
            </a:r>
          </a:p>
          <a:p>
            <a:r>
              <a:rPr lang="en-US" dirty="0"/>
              <a:t>Keep in cast until 4 weeks postop. Consider walking boot at that time.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1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4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treatment: 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6-8 weeks allow weaning out of boot using heel wedge in sneaker/shoe</a:t>
            </a:r>
          </a:p>
          <a:p>
            <a:r>
              <a:rPr lang="en-US" dirty="0"/>
              <a:t>Start formal PT</a:t>
            </a:r>
          </a:p>
          <a:p>
            <a:r>
              <a:rPr lang="en-US" dirty="0"/>
              <a:t>Regain normal gait and motion</a:t>
            </a:r>
          </a:p>
          <a:p>
            <a:r>
              <a:rPr lang="en-US" dirty="0"/>
              <a:t>Strengthening by 12 weeks</a:t>
            </a:r>
          </a:p>
          <a:p>
            <a:r>
              <a:rPr lang="en-US" dirty="0"/>
              <a:t>No sports until 5-6 months postop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30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treatment: nonsurgical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Nonsurgical treatment has gained recent popularity </a:t>
            </a:r>
          </a:p>
          <a:p>
            <a:r>
              <a:rPr lang="en-US" dirty="0"/>
              <a:t>Avoids surgery and surgical complications (wound infections)</a:t>
            </a:r>
          </a:p>
          <a:p>
            <a:r>
              <a:rPr lang="en-US" dirty="0"/>
              <a:t>Maybe great option in less athletic patient or those with medical 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Re-rupture rates were slightly higher than surgical treatment</a:t>
            </a:r>
          </a:p>
          <a:p>
            <a:r>
              <a:rPr lang="en-US" dirty="0"/>
              <a:t>Small but statistically significant decrease in plantar flexion strength</a:t>
            </a:r>
          </a:p>
          <a:p>
            <a:r>
              <a:rPr lang="en-US" dirty="0"/>
              <a:t>Longer time to return to work</a:t>
            </a:r>
          </a:p>
        </p:txBody>
      </p:sp>
    </p:spTree>
    <p:extLst>
      <p:ext uri="{BB962C8B-B14F-4D97-AF65-F5344CB8AC3E}">
        <p14:creationId xmlns:p14="http://schemas.microsoft.com/office/powerpoint/2010/main" val="385586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</a:t>
            </a:r>
            <a:r>
              <a:rPr lang="en-US" sz="2800"/>
              <a:t>: nonsurgical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0-2 WEEKS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/>
              <a:t>2-4 WEEKS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Acute injury</a:t>
            </a:r>
          </a:p>
          <a:p>
            <a:r>
              <a:rPr lang="en-US" dirty="0"/>
              <a:t>Patient compliance needed</a:t>
            </a:r>
          </a:p>
          <a:p>
            <a:r>
              <a:rPr lang="en-US" dirty="0"/>
              <a:t>Short leg cast in plantar flexion (can also use boot with 3 heel wedges). Use Crutches/walker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 weight bearing in boot with wedges. Continue with crutches/walker </a:t>
            </a:r>
          </a:p>
          <a:p>
            <a:endParaRPr lang="en-US" dirty="0"/>
          </a:p>
          <a:p>
            <a:r>
              <a:rPr lang="en-US" dirty="0"/>
              <a:t>Plantar flexion exercises from position in boot to full plantar flexion. Dorsiflexion back to position in boot</a:t>
            </a:r>
          </a:p>
        </p:txBody>
      </p:sp>
    </p:spTree>
    <p:extLst>
      <p:ext uri="{BB962C8B-B14F-4D97-AF65-F5344CB8AC3E}">
        <p14:creationId xmlns:p14="http://schemas.microsoft.com/office/powerpoint/2010/main" val="125086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treatment: nonsurgical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4-8 WEEKS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8-12 WEEKS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Gradually remove wedges (one per week) until foot </a:t>
            </a:r>
            <a:r>
              <a:rPr lang="en-US" dirty="0" err="1"/>
              <a:t>plantigrade</a:t>
            </a:r>
            <a:r>
              <a:rPr lang="en-US" dirty="0"/>
              <a:t> in boot.  Wean off crutches/walker.</a:t>
            </a:r>
          </a:p>
          <a:p>
            <a:r>
              <a:rPr lang="en-US" dirty="0"/>
              <a:t>Allow dorsiflexion to neutral. Can start resisted plantar flexion exercises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Aim to remove boot by 12 weeks</a:t>
            </a:r>
          </a:p>
          <a:p>
            <a:r>
              <a:rPr lang="en-US" dirty="0"/>
              <a:t>Allow dorsiflexion to return normally. No forced dorsiflexion.</a:t>
            </a:r>
          </a:p>
          <a:p>
            <a:r>
              <a:rPr lang="en-US" dirty="0"/>
              <a:t>Inversion/eversion exercises</a:t>
            </a:r>
          </a:p>
          <a:p>
            <a:r>
              <a:rPr lang="en-US" dirty="0"/>
              <a:t> Normalize gait</a:t>
            </a:r>
          </a:p>
        </p:txBody>
      </p:sp>
    </p:spTree>
    <p:extLst>
      <p:ext uri="{BB962C8B-B14F-4D97-AF65-F5344CB8AC3E}">
        <p14:creationId xmlns:p14="http://schemas.microsoft.com/office/powerpoint/2010/main" val="230699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Achilles tendon tear </a:t>
            </a:r>
            <a:br>
              <a:rPr lang="en-US" sz="2800" dirty="0"/>
            </a:br>
            <a:r>
              <a:rPr lang="en-US" sz="2800" dirty="0"/>
              <a:t>treatment: nonsurgical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12-24 Weeks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Proprioceptive exercises</a:t>
            </a:r>
          </a:p>
          <a:p>
            <a:endParaRPr lang="en-US" dirty="0"/>
          </a:p>
          <a:p>
            <a:r>
              <a:rPr lang="en-US" dirty="0"/>
              <a:t>Closed chain exercises</a:t>
            </a:r>
          </a:p>
          <a:p>
            <a:endParaRPr lang="en-US" dirty="0"/>
          </a:p>
          <a:p>
            <a:r>
              <a:rPr lang="en-US" dirty="0"/>
              <a:t>Gradual return to normal activities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4625"/>
            <a:ext cx="3809999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4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Lower extremity</a:t>
            </a:r>
            <a:br>
              <a:rPr lang="en-US" sz="3200" dirty="0"/>
            </a:br>
            <a:r>
              <a:rPr lang="en-US" sz="3200" dirty="0"/>
              <a:t>Anatomy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Achilles tendon is made up of the muscles of the soleus and medial and lateral gastrocnemius and insert on the calcaneus.</a:t>
            </a:r>
          </a:p>
          <a:p>
            <a:r>
              <a:rPr lang="en-US" dirty="0"/>
              <a:t>Muscles originate from the back of the tibia. The gastrocnemius also has attachment on the posterior femur.</a:t>
            </a:r>
          </a:p>
          <a:p>
            <a:r>
              <a:rPr lang="en-US" dirty="0" err="1"/>
              <a:t>Plantaris</a:t>
            </a:r>
            <a:r>
              <a:rPr lang="en-US" dirty="0"/>
              <a:t> tendon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97579"/>
            <a:ext cx="4041775" cy="38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22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Achilles tendon tear</a:t>
            </a:r>
            <a:br>
              <a:rPr lang="en-US" sz="2800" dirty="0"/>
            </a:br>
            <a:r>
              <a:rPr lang="en-US" sz="2800" dirty="0"/>
              <a:t>treatment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Successful outcome can be achieved with both surgical or nonsurgical treatments</a:t>
            </a:r>
          </a:p>
          <a:p>
            <a:r>
              <a:rPr lang="en-US" dirty="0"/>
              <a:t>High level athletes probably best treated with surgery</a:t>
            </a:r>
          </a:p>
          <a:p>
            <a:r>
              <a:rPr lang="en-US" dirty="0"/>
              <a:t>Surgery also required in bony avulsion </a:t>
            </a:r>
          </a:p>
          <a:p>
            <a:r>
              <a:rPr lang="en-US" dirty="0"/>
              <a:t>Chronic injuries or </a:t>
            </a:r>
            <a:r>
              <a:rPr lang="en-US"/>
              <a:t>neglected tears </a:t>
            </a:r>
            <a:r>
              <a:rPr lang="en-US" dirty="0"/>
              <a:t>(late diagnosis) often require surgery 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1"/>
            <a:ext cx="396239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1295399"/>
            <a:ext cx="4495800" cy="489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75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Thank You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6191250" cy="25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60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Lower extremity</a:t>
            </a:r>
            <a:br>
              <a:rPr lang="en-US" sz="3200" dirty="0"/>
            </a:br>
            <a:r>
              <a:rPr lang="en-US" sz="3200" dirty="0"/>
              <a:t>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Blood supply to tendon is primarily from the posterior </a:t>
            </a:r>
            <a:r>
              <a:rPr lang="en-US" dirty="0" err="1"/>
              <a:t>tibial</a:t>
            </a:r>
            <a:r>
              <a:rPr lang="en-US" dirty="0"/>
              <a:t> artery</a:t>
            </a:r>
          </a:p>
          <a:p>
            <a:r>
              <a:rPr lang="en-US" dirty="0"/>
              <a:t>Musculotendinous</a:t>
            </a:r>
          </a:p>
          <a:p>
            <a:r>
              <a:rPr lang="en-US" dirty="0" err="1"/>
              <a:t>Osseotendinous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paratenon</a:t>
            </a:r>
            <a:r>
              <a:rPr lang="en-US" dirty="0"/>
              <a:t> (lining over the tendon)</a:t>
            </a:r>
          </a:p>
          <a:p>
            <a:r>
              <a:rPr lang="en-US" dirty="0"/>
              <a:t>Watershed area is subject to injury and has poor healing. Also site of tendinopathy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70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Mechanism of</a:t>
            </a:r>
            <a:br>
              <a:rPr lang="en-US" sz="3200" dirty="0"/>
            </a:br>
            <a:r>
              <a:rPr lang="en-US" sz="3200" dirty="0"/>
              <a:t>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Injury most common in men </a:t>
            </a:r>
          </a:p>
          <a:p>
            <a:r>
              <a:rPr lang="en-US" dirty="0"/>
              <a:t>Can be associated with previous Achilles tendinopathy </a:t>
            </a:r>
          </a:p>
          <a:p>
            <a:r>
              <a:rPr lang="en-US" dirty="0"/>
              <a:t>Forceful plantarflexion with the knee in extension</a:t>
            </a:r>
          </a:p>
          <a:p>
            <a:r>
              <a:rPr lang="en-US" dirty="0"/>
              <a:t>Forceful dorsiflexion in a plantar flex foot</a:t>
            </a:r>
          </a:p>
          <a:p>
            <a:r>
              <a:rPr lang="en-US" dirty="0" err="1"/>
              <a:t>Flouroquinolone</a:t>
            </a:r>
            <a:r>
              <a:rPr lang="en-US" dirty="0"/>
              <a:t> use (</a:t>
            </a:r>
            <a:r>
              <a:rPr lang="en-US" dirty="0" err="1"/>
              <a:t>cipro</a:t>
            </a:r>
            <a:r>
              <a:rPr lang="en-US" dirty="0"/>
              <a:t> or </a:t>
            </a:r>
            <a:r>
              <a:rPr lang="en-US" dirty="0" err="1"/>
              <a:t>levaquin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36081"/>
            <a:ext cx="4270375" cy="37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59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Mechanism of</a:t>
            </a:r>
            <a:br>
              <a:rPr lang="en-US" sz="3200" dirty="0"/>
            </a:br>
            <a:r>
              <a:rPr lang="en-US" sz="3200" dirty="0"/>
              <a:t>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905000"/>
            <a:ext cx="4040188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2" y="18288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117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55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/>
              <a:t>VIDEO</a:t>
            </a:r>
          </a:p>
        </p:txBody>
      </p:sp>
      <p:pic>
        <p:nvPicPr>
          <p:cNvPr id="2" name="ACHILLES TENDON VIDEO">
            <a:hlinkClick r:id="" action="ppaction://media"/>
            <a:extLst>
              <a:ext uri="{FF2B5EF4-FFF2-40B4-BE49-F238E27FC236}">
                <a16:creationId xmlns:a16="http://schemas.microsoft.com/office/drawing/2014/main" id="{0654F983-06CF-47DA-9E9F-373F73B74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Clinical History of </a:t>
            </a:r>
            <a:br>
              <a:rPr lang="en-US" sz="3200" dirty="0"/>
            </a:br>
            <a:r>
              <a:rPr lang="en-US" sz="3200" dirty="0"/>
              <a:t>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Sports related injury (unless associated with meds)</a:t>
            </a:r>
          </a:p>
          <a:p>
            <a:r>
              <a:rPr lang="en-US" dirty="0"/>
              <a:t>Usually associated with loud “pop” </a:t>
            </a:r>
          </a:p>
          <a:p>
            <a:r>
              <a:rPr lang="en-US" dirty="0"/>
              <a:t>“Felt like someone hit me over the back of my leg”</a:t>
            </a:r>
          </a:p>
          <a:p>
            <a:r>
              <a:rPr lang="en-US" dirty="0"/>
              <a:t>May have had previous pain from tendonitis</a:t>
            </a:r>
          </a:p>
          <a:p>
            <a:r>
              <a:rPr lang="en-US" dirty="0"/>
              <a:t>Swelling and bruising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57" y="1444625"/>
            <a:ext cx="3797711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10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Diagnosis Achilles</a:t>
            </a:r>
            <a:br>
              <a:rPr lang="en-US" sz="3200" dirty="0"/>
            </a:br>
            <a:r>
              <a:rPr lang="en-US" sz="3200" dirty="0"/>
              <a:t>tendon 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History </a:t>
            </a:r>
          </a:p>
          <a:p>
            <a:r>
              <a:rPr lang="en-US" dirty="0"/>
              <a:t>Exam reveals bruising and swelling</a:t>
            </a:r>
          </a:p>
          <a:p>
            <a:r>
              <a:rPr lang="en-US" dirty="0"/>
              <a:t>May have a palpable defect over the injured area</a:t>
            </a:r>
          </a:p>
          <a:p>
            <a:r>
              <a:rPr lang="en-US" dirty="0"/>
              <a:t>Thompson test (lack of plantarflexion with calf squeeze) </a:t>
            </a:r>
          </a:p>
          <a:p>
            <a:r>
              <a:rPr lang="en-US" dirty="0"/>
              <a:t>Radiographs</a:t>
            </a:r>
          </a:p>
          <a:p>
            <a:r>
              <a:rPr lang="en-US" dirty="0"/>
              <a:t>MRI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76400"/>
            <a:ext cx="4041775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1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Diagnosis Achilles</a:t>
            </a:r>
            <a:br>
              <a:rPr lang="en-US" sz="3200" dirty="0"/>
            </a:br>
            <a:r>
              <a:rPr lang="en-US" sz="3200" dirty="0"/>
              <a:t>tendon injury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Radiographs required to rule out fracture and evaluate for a insertional Achilles avulsion </a:t>
            </a:r>
          </a:p>
          <a:p>
            <a:endParaRPr lang="en-US" dirty="0"/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27" y="1444625"/>
            <a:ext cx="3599773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42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982</TotalTime>
  <Words>649</Words>
  <Application>Microsoft Office PowerPoint</Application>
  <PresentationFormat>On-screen Show (4:3)</PresentationFormat>
  <Paragraphs>106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Lucida Sans Unicode</vt:lpstr>
      <vt:lpstr>Verdana</vt:lpstr>
      <vt:lpstr>Wingdings 2</vt:lpstr>
      <vt:lpstr>Wingdings 3</vt:lpstr>
      <vt:lpstr>Concourse</vt:lpstr>
      <vt:lpstr>ACHILLES TENDON INJURIES AND  TREATMENT</vt:lpstr>
      <vt:lpstr>Lower extremity Anatomy</vt:lpstr>
      <vt:lpstr>Lower extremity Anatomy</vt:lpstr>
      <vt:lpstr>Mechanism of Injury</vt:lpstr>
      <vt:lpstr>Mechanism of Injury</vt:lpstr>
      <vt:lpstr>VIDEO</vt:lpstr>
      <vt:lpstr>Clinical History of  Injury</vt:lpstr>
      <vt:lpstr>Diagnosis Achilles tendon injury</vt:lpstr>
      <vt:lpstr>Diagnosis Achilles tendon injury</vt:lpstr>
      <vt:lpstr>Diagnosis Achilles tendon injury</vt:lpstr>
      <vt:lpstr>Achilles tendon tear treatment</vt:lpstr>
      <vt:lpstr>Achilles tendon tear treatment: surgical</vt:lpstr>
      <vt:lpstr>Achilles tendon tear treatment</vt:lpstr>
      <vt:lpstr>Achilles tendon tear treatment: surgical</vt:lpstr>
      <vt:lpstr>Achilles tendon tear treatment: surgical</vt:lpstr>
      <vt:lpstr>Achilles tendon tear treatment: nonsurgical</vt:lpstr>
      <vt:lpstr>Achilles tendon tear treatment: nonsurgical</vt:lpstr>
      <vt:lpstr>Achilles tendon tear treatment: nonsurgical</vt:lpstr>
      <vt:lpstr>Achilles tendon tear  treatment: nonsurgical</vt:lpstr>
      <vt:lpstr>Achilles tendon tear treatment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ACHILLES TENDON INJURIES AND  TREATMENT</dc:title>
  <dc:creator>joe</dc:creator>
  <cp:lastModifiedBy>April Mason</cp:lastModifiedBy>
  <cp:revision>32</cp:revision>
  <dcterms:created xsi:type="dcterms:W3CDTF">2019-07-24T21:08:53Z</dcterms:created>
  <dcterms:modified xsi:type="dcterms:W3CDTF">2019-08-26T20:01:31Z</dcterms:modified>
</cp:coreProperties>
</file>