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77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685" r:id="rId3"/>
    <p:sldId id="473" r:id="rId4"/>
    <p:sldId id="397" r:id="rId5"/>
    <p:sldId id="398" r:id="rId6"/>
    <p:sldId id="399" r:id="rId7"/>
    <p:sldId id="401" r:id="rId8"/>
    <p:sldId id="690" r:id="rId9"/>
    <p:sldId id="691" r:id="rId10"/>
    <p:sldId id="692" r:id="rId11"/>
    <p:sldId id="699" r:id="rId12"/>
    <p:sldId id="404" r:id="rId13"/>
    <p:sldId id="703" r:id="rId14"/>
    <p:sldId id="406" r:id="rId15"/>
    <p:sldId id="687" r:id="rId16"/>
    <p:sldId id="408" r:id="rId17"/>
    <p:sldId id="688" r:id="rId18"/>
    <p:sldId id="409" r:id="rId19"/>
    <p:sldId id="696" r:id="rId20"/>
    <p:sldId id="410" r:id="rId21"/>
    <p:sldId id="414" r:id="rId22"/>
    <p:sldId id="693" r:id="rId23"/>
    <p:sldId id="400" r:id="rId24"/>
    <p:sldId id="701" r:id="rId25"/>
    <p:sldId id="689" r:id="rId26"/>
    <p:sldId id="436" r:id="rId27"/>
    <p:sldId id="702" r:id="rId28"/>
    <p:sldId id="695" r:id="rId29"/>
    <p:sldId id="576" r:id="rId30"/>
    <p:sldId id="612" r:id="rId31"/>
    <p:sldId id="614" r:id="rId32"/>
    <p:sldId id="615" r:id="rId33"/>
    <p:sldId id="578" r:id="rId34"/>
    <p:sldId id="618" r:id="rId35"/>
    <p:sldId id="694" r:id="rId36"/>
    <p:sldId id="610" r:id="rId37"/>
    <p:sldId id="705" r:id="rId38"/>
    <p:sldId id="700" r:id="rId39"/>
    <p:sldId id="621" r:id="rId40"/>
    <p:sldId id="622" r:id="rId41"/>
    <p:sldId id="698" r:id="rId42"/>
    <p:sldId id="704" r:id="rId43"/>
    <p:sldId id="686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87814" autoAdjust="0"/>
  </p:normalViewPr>
  <p:slideViewPr>
    <p:cSldViewPr snapToGrid="0">
      <p:cViewPr varScale="1">
        <p:scale>
          <a:sx n="100" d="100"/>
          <a:sy n="100" d="100"/>
        </p:scale>
        <p:origin x="8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9B77F-E788-41DB-B21A-5B1E72151C60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BAE7E-6638-4029-9DF5-88FE9E79D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65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8A4E37-E1A6-40E2-9F38-AF102AD7A38C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895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8A4E37-E1A6-40E2-9F38-AF102AD7A38C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275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BAE7E-6638-4029-9DF5-88FE9E79D9D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45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318C6-2534-4EF9-8CBB-76804F095D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C1241A-A049-411C-B2D0-0DBA5191CF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BB8892-9769-44F5-A333-1CFBBC12F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409D9-6B33-455B-AAA5-30C9E91EED18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E43BDE-31BA-4A7E-989B-EDFB9329C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CAA087-58C2-4135-9397-8745A2572E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66" b="32801"/>
          <a:stretch/>
        </p:blipFill>
        <p:spPr>
          <a:xfrm>
            <a:off x="29184" y="101637"/>
            <a:ext cx="2442212" cy="1241458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05E675FF-137D-4346-ADEA-DF01041B2E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66" b="32801"/>
          <a:stretch/>
        </p:blipFill>
        <p:spPr>
          <a:xfrm>
            <a:off x="10835457" y="6130821"/>
            <a:ext cx="1296556" cy="65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964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D002F-2962-4E84-90EA-411D91842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2B515F-DC38-4010-99F4-90D244C95E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0AA2F-BBCF-432B-A2E9-DC80796E4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409D9-6B33-455B-AAA5-30C9E91EED18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07EFC-B4C5-4332-93BA-6F3E653BA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88941C-5E74-449B-857A-624C05354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8E55-F6D0-45AE-A09D-37066E986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179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A00045-7003-4E47-8873-561CA030BE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B52990-1CAD-409F-84BE-5BEFFD95F1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92A49-025A-4193-9F91-A4D66DE6B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409D9-6B33-455B-AAA5-30C9E91EED18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207B89-8BF7-4E22-A1DE-3FD314870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F3C04F-6045-4D52-8C1C-7AF9C1D77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8E55-F6D0-45AE-A09D-37066E986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865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EE20A-2AB3-45E0-AB11-27BF1E77E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052290-A264-4F5A-9FD9-9D2CF55FD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407FCF-0AF9-4E8B-A192-13247FE79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409D9-6B33-455B-AAA5-30C9E91EED18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91BCF5-924D-4F86-97B2-E152A3709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558D9D-15EC-48B3-A3A4-C2DED0ACF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8E55-F6D0-45AE-A09D-37066E986D3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311784-0138-4B48-972D-8B495CD86D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66" b="32801"/>
          <a:stretch/>
        </p:blipFill>
        <p:spPr>
          <a:xfrm>
            <a:off x="29184" y="101637"/>
            <a:ext cx="2442212" cy="1241458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D535F5CF-159F-482A-ACE5-7B52BA82FF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66" b="32801"/>
          <a:stretch/>
        </p:blipFill>
        <p:spPr>
          <a:xfrm>
            <a:off x="10835457" y="6130821"/>
            <a:ext cx="1296556" cy="65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972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FE2C5-5AA8-4D8F-9A39-5F19F5374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63C638-DC3D-40F5-8E92-9F6202C2A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4E0689-259B-4FFA-B0D5-5732B6B4C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409D9-6B33-455B-AAA5-30C9E91EED18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15EE8D-91A3-4034-87E7-430250480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287277-E6D1-46F2-A011-A9983F4F8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8E55-F6D0-45AE-A09D-37066E986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114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B1726-796F-43C0-A1E1-30677940B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DB579F-751C-4482-B1F3-7E1E40F3AE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D93595-C76E-43F0-9A8F-A3F42A7190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9332C2-4AA3-4288-8C04-98029F37A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409D9-6B33-455B-AAA5-30C9E91EED18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CA1C43-8F87-47B7-A7B5-91412A1C4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AA4BAE-BB57-487A-B200-20B9DB054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8E55-F6D0-45AE-A09D-37066E986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966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9FF88-E572-4BB7-A1A4-BA4817F1E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FDF629-BEAA-4960-AB5E-CB8BDB4196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EB925D-2FDD-42C2-8173-88247E06C7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A6ED13-841F-4069-9596-5D97D47EFB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6DDD8A-B9E5-4E92-89B9-2A5C627EF5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F69D80-AB5D-4073-A164-B4FFC7ED7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409D9-6B33-455B-AAA5-30C9E91EED18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93F230-584F-4F96-969E-467370DA0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4409BD-0491-4991-8607-E27E8B214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8E55-F6D0-45AE-A09D-37066E986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016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28A39-39E7-4ED4-95FB-C58E0587C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F72B60-405C-4814-A2F7-AE3B78B6A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409D9-6B33-455B-AAA5-30C9E91EED18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41F9B5-8085-4B73-9085-5D3E98AED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C1BCBE-0E71-42A4-A9D0-75A62E4CD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8E55-F6D0-45AE-A09D-37066E986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701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02E24B-95D8-498E-9C08-DBE702886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409D9-6B33-455B-AAA5-30C9E91EED18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13F09B-51A2-44DC-861C-9AA5F0015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EA3DFB-C57B-4267-B1E7-E6265A54D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8E55-F6D0-45AE-A09D-37066E986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934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0D165-ACAF-4564-A9CC-1B702BF74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35F13-3933-47BD-93E2-FB0123288B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2F306E-CAC6-483C-B62F-6EC7AEE547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177D05-CE8A-4012-BDB1-E6FA0A524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409D9-6B33-455B-AAA5-30C9E91EED18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5317B4-D693-437E-ABB8-6A53978C3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42A64E-FACF-4871-BC16-5F3ECDF4C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8E55-F6D0-45AE-A09D-37066E986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962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93A33-B76B-4ADD-938A-FF3E1D64E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33AEFB-B669-4C2E-9C87-0E917FF817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7A6147-A139-4EA6-8623-B39D9207F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A31C5-9ECE-4913-9FEB-A6FFF3CBF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409D9-6B33-455B-AAA5-30C9E91EED18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ADD3E0-D527-4387-A647-9271B46BD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0B3EA5-CF60-447F-B276-2D88F726D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8E55-F6D0-45AE-A09D-37066E986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648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5000">
              <a:srgbClr val="0070C0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0A39A7-8DBD-4257-89DC-25B3A7341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443589-FD46-4BCC-869C-B21A10971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D386C-6495-46E5-A413-B8218A6C04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409D9-6B33-455B-AAA5-30C9E91EED18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969E6-A07B-45B6-8876-5C2C8E3C18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4CD40-8D93-4461-BBE5-41233CE557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D8E55-F6D0-45AE-A09D-37066E986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639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1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notesSlide" Target="../notesSlides/notesSlide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hyperlink" Target="https://www.google.com/url?sa=i&amp;rct=j&amp;q=&amp;esrc=s&amp;source=images&amp;cd=&amp;ved=2ahUKEwiVsuug14nkAhXOuFkKHfPbDnIQjRx6BAgBEAQ&amp;url=https%3A%2F%2Fwww.arthroscopytechniques.org%2Farticle%2FS2212-6287(17)30171-8%2Fpdf&amp;psig=AOvVaw0ziRp9FCv1Q6p19DCaeJ1d&amp;ust=1566123593084646" TargetMode="Externa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09779-2A34-462B-9371-D5F1FF787D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ACL Reconstruction:</a:t>
            </a:r>
            <a:br>
              <a:rPr lang="en-US" b="1" dirty="0"/>
            </a:br>
            <a:r>
              <a:rPr lang="en-US" b="1" dirty="0"/>
              <a:t>Where are we in 2019?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9C14B4-B8C6-4302-82D8-8AC1A64B70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Trevor R. Born, M.D.</a:t>
            </a:r>
          </a:p>
          <a:p>
            <a:endParaRPr lang="en-US" dirty="0"/>
          </a:p>
          <a:p>
            <a:r>
              <a:rPr lang="en-US" dirty="0"/>
              <a:t>6</a:t>
            </a:r>
            <a:r>
              <a:rPr lang="en-US" baseline="30000" dirty="0"/>
              <a:t>th</a:t>
            </a:r>
            <a:r>
              <a:rPr lang="en-US" dirty="0"/>
              <a:t> Annual </a:t>
            </a:r>
            <a:r>
              <a:rPr lang="en-US" dirty="0" err="1"/>
              <a:t>Gulfcoast</a:t>
            </a:r>
            <a:r>
              <a:rPr lang="en-US" dirty="0"/>
              <a:t> </a:t>
            </a:r>
            <a:r>
              <a:rPr lang="en-US" dirty="0" err="1"/>
              <a:t>Orthopaedic</a:t>
            </a:r>
            <a:r>
              <a:rPr lang="en-US" dirty="0"/>
              <a:t> Rehabilitation Conference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August 17 2019</a:t>
            </a:r>
          </a:p>
        </p:txBody>
      </p:sp>
    </p:spTree>
    <p:extLst>
      <p:ext uri="{BB962C8B-B14F-4D97-AF65-F5344CB8AC3E}">
        <p14:creationId xmlns:p14="http://schemas.microsoft.com/office/powerpoint/2010/main" val="459478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FFF5A-E3E5-4AAE-B4CE-70B8B0D21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Posterior Tibial Slope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65D80-3F7F-47BB-AB4C-0BEA65397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95765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More and more recognized as risk factor for ACL injuries and failure of ACL reconstruction</a:t>
            </a:r>
          </a:p>
          <a:p>
            <a:r>
              <a:rPr lang="en-US" dirty="0"/>
              <a:t>Most pronounced when ≥ 12°</a:t>
            </a:r>
          </a:p>
          <a:p>
            <a:pPr lvl="1"/>
            <a:r>
              <a:rPr lang="en-US" dirty="0"/>
              <a:t>Up to 4.52x increased re-rupture rate</a:t>
            </a:r>
          </a:p>
          <a:p>
            <a:r>
              <a:rPr lang="en-US" dirty="0"/>
              <a:t>Treat with osteotomy at time of ACL surgery</a:t>
            </a:r>
          </a:p>
          <a:p>
            <a:pPr lvl="1"/>
            <a:r>
              <a:rPr lang="en-US" dirty="0"/>
              <a:t>Especially revisions</a:t>
            </a:r>
          </a:p>
          <a:p>
            <a:pPr lvl="1"/>
            <a:r>
              <a:rPr lang="en-US" dirty="0"/>
              <a:t>N.B. Varus alignment as well</a:t>
            </a:r>
          </a:p>
          <a:p>
            <a:pPr lvl="1"/>
            <a:r>
              <a:rPr lang="en-US" dirty="0"/>
              <a:t>Decreased anterior translation</a:t>
            </a:r>
            <a:r>
              <a:rPr lang="en-US" dirty="0">
                <a:sym typeface="Wingdings" panose="05000000000000000000" pitchFamily="2" charset="2"/>
              </a:rPr>
              <a:t> lower forces on grafts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More difficult recovery</a:t>
            </a:r>
            <a:endParaRPr lang="en-US" dirty="0"/>
          </a:p>
        </p:txBody>
      </p:sp>
      <p:pic>
        <p:nvPicPr>
          <p:cNvPr id="5" name="Picture 4" descr="A picture containing photo, different, indoor&#10;&#10;Description automatically generated">
            <a:extLst>
              <a:ext uri="{FF2B5EF4-FFF2-40B4-BE49-F238E27FC236}">
                <a16:creationId xmlns:a16="http://schemas.microsoft.com/office/drawing/2014/main" id="{A28E6E8A-232A-4E78-98CE-6EE67CFDC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153" y="1407836"/>
            <a:ext cx="3230045" cy="2132013"/>
          </a:xfrm>
          <a:prstGeom prst="rect">
            <a:avLst/>
          </a:prstGeom>
        </p:spPr>
      </p:pic>
      <p:pic>
        <p:nvPicPr>
          <p:cNvPr id="1026" name="Picture 2" descr="Image result for posterior tibial slope ACL osteotomy">
            <a:extLst>
              <a:ext uri="{FF2B5EF4-FFF2-40B4-BE49-F238E27FC236}">
                <a16:creationId xmlns:a16="http://schemas.microsoft.com/office/drawing/2014/main" id="{B34FD2D0-F251-4966-916B-59F4BB598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2123" y="3664874"/>
            <a:ext cx="3095051" cy="307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548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60F7989-EAE1-4E68-8479-27FCB19CF704}"/>
              </a:ext>
            </a:extLst>
          </p:cNvPr>
          <p:cNvSpPr txBox="1">
            <a:spLocks/>
          </p:cNvSpPr>
          <p:nvPr/>
        </p:nvSpPr>
        <p:spPr>
          <a:xfrm>
            <a:off x="838200" y="3094500"/>
            <a:ext cx="10515600" cy="669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b="1" dirty="0"/>
              <a:t>Same old same old surgery?</a:t>
            </a:r>
          </a:p>
        </p:txBody>
      </p:sp>
    </p:spTree>
    <p:extLst>
      <p:ext uri="{BB962C8B-B14F-4D97-AF65-F5344CB8AC3E}">
        <p14:creationId xmlns:p14="http://schemas.microsoft.com/office/powerpoint/2010/main" val="2902951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ACL Surgical Techniques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83076" y="1535098"/>
            <a:ext cx="8880589" cy="4590494"/>
          </a:xfrm>
        </p:spPr>
        <p:txBody>
          <a:bodyPr>
            <a:normAutofit/>
          </a:bodyPr>
          <a:lstStyle/>
          <a:p>
            <a:r>
              <a:rPr lang="en-US" dirty="0"/>
              <a:t>Aim to restore normal anatomy</a:t>
            </a:r>
          </a:p>
          <a:p>
            <a:pPr lvl="1"/>
            <a:r>
              <a:rPr lang="en-US" dirty="0"/>
              <a:t>Initial methods achieved this either with open or outside-in/dual incision techniques</a:t>
            </a:r>
          </a:p>
          <a:p>
            <a:pPr lvl="1"/>
            <a:r>
              <a:rPr lang="en-US" dirty="0"/>
              <a:t>Single-bundle would recreate the AM bundle primarily</a:t>
            </a:r>
          </a:p>
          <a:p>
            <a:r>
              <a:rPr lang="en-US" dirty="0"/>
              <a:t>Trend then to arthroscopic and trans-tibial techniques </a:t>
            </a:r>
          </a:p>
          <a:p>
            <a:pPr lvl="1"/>
            <a:r>
              <a:rPr lang="en-US" dirty="0"/>
              <a:t>Faster, less invasive</a:t>
            </a:r>
          </a:p>
          <a:p>
            <a:pPr lvl="1"/>
            <a:r>
              <a:rPr lang="en-US" dirty="0"/>
              <a:t>Good results with KT1000 and AP translation</a:t>
            </a:r>
          </a:p>
          <a:p>
            <a:pPr lvl="2"/>
            <a:r>
              <a:rPr lang="en-US" dirty="0"/>
              <a:t>Less with rotation</a:t>
            </a:r>
          </a:p>
          <a:p>
            <a:pPr lvl="1"/>
            <a:r>
              <a:rPr lang="en-US" dirty="0"/>
              <a:t>Femoral tunnel can miss the native footprint- vertical graft from posterolateral tibia to anteromedial femur</a:t>
            </a:r>
          </a:p>
        </p:txBody>
      </p:sp>
      <p:pic>
        <p:nvPicPr>
          <p:cNvPr id="4" name="Picture 3" descr="transtibial_acl_reconstruction_0-larg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52067" y="2287431"/>
            <a:ext cx="3010930" cy="278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052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A1AC8-C603-43AD-9DC3-5BEB854DB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0544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More recent techniques have aimed to better place ACL graft at native femoral origin for better rotational control</a:t>
            </a:r>
          </a:p>
          <a:p>
            <a:pPr lvl="1"/>
            <a:r>
              <a:rPr lang="en-US" dirty="0"/>
              <a:t>Low anteromedial portal</a:t>
            </a:r>
          </a:p>
          <a:p>
            <a:pPr lvl="2"/>
            <a:r>
              <a:rPr lang="en-US" dirty="0"/>
              <a:t>Hyperflex knee during preparation</a:t>
            </a:r>
          </a:p>
          <a:p>
            <a:pPr lvl="2"/>
            <a:r>
              <a:rPr lang="en-US" dirty="0"/>
              <a:t>Risk damage to MFC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Flexible reamers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Newer outside-in retro-cutters</a:t>
            </a:r>
          </a:p>
          <a:p>
            <a:pPr lvl="2"/>
            <a:r>
              <a:rPr lang="en-US" dirty="0"/>
              <a:t>Directly view origin during preparation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31EEEA2-2FC3-4F52-8234-5887ABC270D7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/>
              <a:t>ACL Surgical Techniques</a:t>
            </a:r>
            <a:endParaRPr lang="en-US" b="1" dirty="0"/>
          </a:p>
        </p:txBody>
      </p:sp>
      <p:pic>
        <p:nvPicPr>
          <p:cNvPr id="5" name="Picture 4" descr="A picture containing indoor, sitting&#10;&#10;Description automatically generated">
            <a:extLst>
              <a:ext uri="{FF2B5EF4-FFF2-40B4-BE49-F238E27FC236}">
                <a16:creationId xmlns:a16="http://schemas.microsoft.com/office/drawing/2014/main" id="{0E6576E7-CA05-4477-A70C-7357C6DFD3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4"/>
          <a:stretch/>
        </p:blipFill>
        <p:spPr>
          <a:xfrm>
            <a:off x="7838982" y="4730556"/>
            <a:ext cx="3235031" cy="2224138"/>
          </a:xfrm>
          <a:prstGeom prst="rect">
            <a:avLst/>
          </a:prstGeom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595BC832-6F11-49F0-951F-5CC733BA87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18" t="38447"/>
          <a:stretch/>
        </p:blipFill>
        <p:spPr>
          <a:xfrm>
            <a:off x="3558282" y="3043544"/>
            <a:ext cx="2290438" cy="1872746"/>
          </a:xfrm>
          <a:prstGeom prst="rect">
            <a:avLst/>
          </a:prstGeom>
        </p:spPr>
      </p:pic>
      <p:pic>
        <p:nvPicPr>
          <p:cNvPr id="8" name="Picture 7" descr="A picture containing indoor&#10;&#10;Description automatically generated">
            <a:extLst>
              <a:ext uri="{FF2B5EF4-FFF2-40B4-BE49-F238E27FC236}">
                <a16:creationId xmlns:a16="http://schemas.microsoft.com/office/drawing/2014/main" id="{6107886E-4CC0-4252-97B2-A90FF451D5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149" y="4527045"/>
            <a:ext cx="2423976" cy="22421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98B6B5A-B135-4AE4-BCC5-0BC14AD009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2046599"/>
            <a:ext cx="4218373" cy="228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568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Double-Bundle Reconstruction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315375" y="1817687"/>
            <a:ext cx="4996648" cy="45259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Added time</a:t>
            </a:r>
          </a:p>
          <a:p>
            <a:r>
              <a:rPr lang="en-US" dirty="0"/>
              <a:t>More technically difficult</a:t>
            </a:r>
          </a:p>
          <a:p>
            <a:r>
              <a:rPr lang="en-US" dirty="0"/>
              <a:t>Doesn’t appear to make a whole lot of difference</a:t>
            </a:r>
          </a:p>
          <a:p>
            <a:pPr lvl="1"/>
            <a:r>
              <a:rPr lang="en-US" dirty="0"/>
              <a:t>Short term results show no difference in subjective scores</a:t>
            </a:r>
          </a:p>
          <a:p>
            <a:pPr lvl="1"/>
            <a:r>
              <a:rPr lang="en-US" dirty="0"/>
              <a:t>Improved objective results with pivot shift and KT1000 per some reports</a:t>
            </a:r>
          </a:p>
          <a:p>
            <a:pPr lvl="1"/>
            <a:r>
              <a:rPr lang="en-US" dirty="0"/>
              <a:t>Recent study showed better 5 year outcomes with BTB compared to double-bundle HA</a:t>
            </a:r>
          </a:p>
          <a:p>
            <a:pPr lvl="1"/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964" y="1484913"/>
            <a:ext cx="4753118" cy="2080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E0023B-8F95-441D-AC6F-30CEC0A13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3964" y="3685430"/>
            <a:ext cx="5292791" cy="190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248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3A1B8-738C-4314-8F5E-6BF05454E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Repair vs. Reconstruction?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0950F-4726-4D4D-A99A-F914E6004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7051"/>
            <a:ext cx="10782670" cy="4351338"/>
          </a:xfrm>
        </p:spPr>
        <p:txBody>
          <a:bodyPr>
            <a:normAutofit/>
          </a:bodyPr>
          <a:lstStyle/>
          <a:p>
            <a:r>
              <a:rPr lang="en-US" dirty="0"/>
              <a:t>Historically, repair had high failure rates</a:t>
            </a:r>
          </a:p>
          <a:p>
            <a:r>
              <a:rPr lang="en-US" dirty="0"/>
              <a:t>Use of synthetic ligaments in 1980-90s suboptimal</a:t>
            </a:r>
          </a:p>
          <a:p>
            <a:pPr lvl="1"/>
            <a:r>
              <a:rPr lang="en-US" dirty="0"/>
              <a:t>Synovitis, induction of osteoarthritis, foreign reactions, instability </a:t>
            </a:r>
            <a:endParaRPr lang="en-US" sz="2800" dirty="0"/>
          </a:p>
          <a:p>
            <a:r>
              <a:rPr lang="en-US" dirty="0"/>
              <a:t>Newer techniques looking at bioactive scaffolding</a:t>
            </a:r>
          </a:p>
          <a:p>
            <a:pPr lvl="1"/>
            <a:r>
              <a:rPr lang="en-US" dirty="0"/>
              <a:t>Murray and Fleming, AJSM 2013</a:t>
            </a:r>
          </a:p>
          <a:p>
            <a:pPr lvl="3"/>
            <a:r>
              <a:rPr lang="en-US" sz="2000" dirty="0"/>
              <a:t>Animal model showing comparable structural properties to ACL reconstruction with less cartilage damage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750EE53-6908-4299-97FF-CB5042F9B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3367" y="4298745"/>
            <a:ext cx="2160734" cy="247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BCEB865-BF4F-4A0B-90FF-C3482218E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8981" y="4694440"/>
            <a:ext cx="4821792" cy="1692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74691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ACL Repair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37351" y="1600199"/>
            <a:ext cx="10280341" cy="4892675"/>
          </a:xfrm>
        </p:spPr>
        <p:txBody>
          <a:bodyPr>
            <a:noAutofit/>
          </a:bodyPr>
          <a:lstStyle/>
          <a:p>
            <a:r>
              <a:rPr lang="en-US" dirty="0"/>
              <a:t>Newer implants providing hope with repair of certain tear patterns</a:t>
            </a:r>
          </a:p>
          <a:p>
            <a:pPr lvl="1"/>
            <a:r>
              <a:rPr lang="en-US" dirty="0"/>
              <a:t>Proximal avulsions</a:t>
            </a:r>
          </a:p>
          <a:p>
            <a:pPr lvl="1"/>
            <a:r>
              <a:rPr lang="en-US" dirty="0"/>
              <a:t>Benefits in adolescents with open growth plates</a:t>
            </a:r>
          </a:p>
          <a:p>
            <a:r>
              <a:rPr lang="en-US" dirty="0"/>
              <a:t>Recent trials at Boston Children’s Hospital have had promising results in preliminary studies</a:t>
            </a:r>
          </a:p>
          <a:p>
            <a:pPr lvl="1"/>
            <a:r>
              <a:rPr lang="en-US" dirty="0"/>
              <a:t>Bridge-Enhanced ACL Repair (BEAR)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A98C99-A68A-41F1-965A-E23A7B64A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128" y="4148523"/>
            <a:ext cx="5052874" cy="26198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43C563-C987-4167-975F-0208FB6EA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1787" y="3855703"/>
            <a:ext cx="2006675" cy="2583816"/>
          </a:xfrm>
          <a:prstGeom prst="rect">
            <a:avLst/>
          </a:prstGeom>
        </p:spPr>
      </p:pic>
      <p:pic>
        <p:nvPicPr>
          <p:cNvPr id="8" name="Picture 7" descr="A picture containing clothing, indoor, cake&#10;&#10;Description automatically generated">
            <a:extLst>
              <a:ext uri="{FF2B5EF4-FFF2-40B4-BE49-F238E27FC236}">
                <a16:creationId xmlns:a16="http://schemas.microsoft.com/office/drawing/2014/main" id="{17545D54-AECB-4B15-A48C-57156F5626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934" y="3526894"/>
            <a:ext cx="3501295" cy="324143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86AEA-3056-4D5F-952B-62407E91C3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94500"/>
            <a:ext cx="10515600" cy="6690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400" b="1" dirty="0"/>
              <a:t>What to use for reconstruction?</a:t>
            </a:r>
          </a:p>
        </p:txBody>
      </p:sp>
    </p:spTree>
    <p:extLst>
      <p:ext uri="{BB962C8B-B14F-4D97-AF65-F5344CB8AC3E}">
        <p14:creationId xmlns:p14="http://schemas.microsoft.com/office/powerpoint/2010/main" val="1737059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Graft Selection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600201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No single graft clearly superior</a:t>
            </a:r>
          </a:p>
          <a:p>
            <a:r>
              <a:rPr lang="en-US" dirty="0"/>
              <a:t>Graft choice must be individualized to patient</a:t>
            </a:r>
          </a:p>
          <a:p>
            <a:pPr lvl="1"/>
            <a:r>
              <a:rPr lang="en-US" dirty="0"/>
              <a:t>Age</a:t>
            </a:r>
          </a:p>
          <a:p>
            <a:pPr lvl="1"/>
            <a:r>
              <a:rPr lang="en-US" dirty="0"/>
              <a:t>Level of athletic activity</a:t>
            </a:r>
          </a:p>
          <a:p>
            <a:r>
              <a:rPr lang="en-US" dirty="0"/>
              <a:t>Meta-analyses comparing HS to BTB Autograft</a:t>
            </a:r>
          </a:p>
          <a:p>
            <a:pPr lvl="1"/>
            <a:r>
              <a:rPr lang="en-US" dirty="0"/>
              <a:t>No significant difference in functional scores or stability</a:t>
            </a:r>
          </a:p>
          <a:p>
            <a:pPr lvl="1"/>
            <a:r>
              <a:rPr lang="en-US" dirty="0"/>
              <a:t>BTB: more anterior knee pain and incidence of OA</a:t>
            </a:r>
          </a:p>
          <a:p>
            <a:r>
              <a:rPr lang="en-US" dirty="0"/>
              <a:t>Size of graft importance</a:t>
            </a:r>
          </a:p>
          <a:p>
            <a:pPr lvl="1"/>
            <a:r>
              <a:rPr lang="en-US" dirty="0"/>
              <a:t>Augmentation</a:t>
            </a:r>
            <a:r>
              <a:rPr lang="en-US" dirty="0">
                <a:sym typeface="Wingdings" panose="05000000000000000000" pitchFamily="2" charset="2"/>
              </a:rPr>
              <a:t> bulkier graft should=lower failure, right…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Not quite in recent studies</a:t>
            </a:r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8CB04D-ED86-4418-A6D2-970BF6AD3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5636" y="5949746"/>
            <a:ext cx="7940728" cy="69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3490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E13E7-7A1E-456B-A621-9D79BF504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Quadriceps Autograft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3E127-28EF-4F9B-ACA4-960CB400F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44491" cy="4351338"/>
          </a:xfrm>
        </p:spPr>
        <p:txBody>
          <a:bodyPr/>
          <a:lstStyle/>
          <a:p>
            <a:r>
              <a:rPr lang="en-US" dirty="0"/>
              <a:t>More recently being utilized </a:t>
            </a:r>
          </a:p>
          <a:p>
            <a:r>
              <a:rPr lang="en-US" dirty="0"/>
              <a:t>Good revision option</a:t>
            </a:r>
          </a:p>
          <a:p>
            <a:r>
              <a:rPr lang="en-US" dirty="0"/>
              <a:t>Apparently less anterior knee pain than patellar BTB grafts</a:t>
            </a:r>
          </a:p>
          <a:p>
            <a:r>
              <a:rPr lang="en-US" dirty="0"/>
              <a:t>Quadriceps autograft systemic review – no significant differences between HS and BTB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A screenshot of text&#10;&#10;Description automatically generated">
            <a:extLst>
              <a:ext uri="{FF2B5EF4-FFF2-40B4-BE49-F238E27FC236}">
                <a16:creationId xmlns:a16="http://schemas.microsoft.com/office/drawing/2014/main" id="{34439522-2D0F-42B1-9278-A290E24E27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8" t="65791" r="20455" b="21856"/>
          <a:stretch/>
        </p:blipFill>
        <p:spPr>
          <a:xfrm>
            <a:off x="2928016" y="4936740"/>
            <a:ext cx="6514278" cy="1282893"/>
          </a:xfrm>
          <a:prstGeom prst="rect">
            <a:avLst/>
          </a:prstGeom>
        </p:spPr>
      </p:pic>
      <p:pic>
        <p:nvPicPr>
          <p:cNvPr id="7" name="Picture 6" descr="A screenshot of text&#10;&#10;Description automatically generated">
            <a:extLst>
              <a:ext uri="{FF2B5EF4-FFF2-40B4-BE49-F238E27FC236}">
                <a16:creationId xmlns:a16="http://schemas.microsoft.com/office/drawing/2014/main" id="{E16A96A6-A239-4E57-BB29-BD9034E834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0" t="14717" r="28780" b="37556"/>
          <a:stretch/>
        </p:blipFill>
        <p:spPr>
          <a:xfrm>
            <a:off x="7320491" y="1690688"/>
            <a:ext cx="2807855" cy="290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011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532363"/>
            <a:ext cx="9144000" cy="965200"/>
          </a:xfrm>
        </p:spPr>
        <p:txBody>
          <a:bodyPr/>
          <a:lstStyle/>
          <a:p>
            <a:pPr algn="ctr"/>
            <a:r>
              <a:rPr lang="en-US" b="1" dirty="0"/>
              <a:t>Disclosure Statement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43100" y="2803849"/>
            <a:ext cx="8305800" cy="3657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No financial interest or contractual relationships with any commercial interest to disclose.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Graft Selection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211062" y="1520548"/>
            <a:ext cx="9601200" cy="4525963"/>
          </a:xfrm>
        </p:spPr>
        <p:txBody>
          <a:bodyPr>
            <a:noAutofit/>
          </a:bodyPr>
          <a:lstStyle/>
          <a:p>
            <a:r>
              <a:rPr lang="en-US" dirty="0"/>
              <a:t>Allograft versus Autograft</a:t>
            </a:r>
          </a:p>
          <a:p>
            <a:pPr lvl="1"/>
            <a:r>
              <a:rPr lang="en-US" dirty="0"/>
              <a:t>No functional differences</a:t>
            </a:r>
          </a:p>
          <a:p>
            <a:pPr lvl="1"/>
            <a:r>
              <a:rPr lang="en-US" dirty="0"/>
              <a:t>Less pain during first year with allograft</a:t>
            </a:r>
          </a:p>
          <a:p>
            <a:pPr lvl="2"/>
            <a:r>
              <a:rPr lang="en-US" dirty="0"/>
              <a:t>Longer time to maturation</a:t>
            </a:r>
          </a:p>
          <a:p>
            <a:pPr lvl="1"/>
            <a:r>
              <a:rPr lang="en-US" dirty="0"/>
              <a:t>Allografts with higher failure rates and instability</a:t>
            </a:r>
          </a:p>
          <a:p>
            <a:pPr lvl="2"/>
            <a:r>
              <a:rPr lang="en-US" dirty="0"/>
              <a:t>Especially in younger patients (&lt;20 years of age)</a:t>
            </a:r>
          </a:p>
          <a:p>
            <a:pPr lvl="2"/>
            <a:r>
              <a:rPr lang="en-US" dirty="0"/>
              <a:t>Why? Immune response, irradiation, storage, sterilization?</a:t>
            </a:r>
          </a:p>
          <a:p>
            <a:pPr lvl="1"/>
            <a:r>
              <a:rPr lang="en-US" dirty="0"/>
              <a:t>Newer allografts better</a:t>
            </a:r>
          </a:p>
          <a:p>
            <a:pPr lvl="2"/>
            <a:r>
              <a:rPr lang="en-US" dirty="0"/>
              <a:t>Non-irradiated and/or fresh-frozen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1CE946C-30B5-4934-99F6-76630037A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849" y="5057527"/>
            <a:ext cx="3742670" cy="1573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81C72B7-720D-4BC4-B8B3-AADD8C2F757D}"/>
              </a:ext>
            </a:extLst>
          </p:cNvPr>
          <p:cNvSpPr/>
          <p:nvPr/>
        </p:nvSpPr>
        <p:spPr>
          <a:xfrm>
            <a:off x="5568519" y="5538679"/>
            <a:ext cx="4191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For each 10-year decrease in age, the odds of allograft rupture increases 2.3x</a:t>
            </a:r>
          </a:p>
        </p:txBody>
      </p:sp>
    </p:spTree>
    <p:extLst>
      <p:ext uri="{BB962C8B-B14F-4D97-AF65-F5344CB8AC3E}">
        <p14:creationId xmlns:p14="http://schemas.microsoft.com/office/powerpoint/2010/main" val="28722212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5849" y="1690688"/>
            <a:ext cx="8772248" cy="3657600"/>
          </a:xfrm>
        </p:spPr>
        <p:txBody>
          <a:bodyPr>
            <a:noAutofit/>
          </a:bodyPr>
          <a:lstStyle/>
          <a:p>
            <a:r>
              <a:rPr lang="en-US" dirty="0"/>
              <a:t>Appealing to surgeons</a:t>
            </a:r>
            <a:r>
              <a:rPr lang="en-US" dirty="0">
                <a:sym typeface="Wingdings" panose="05000000000000000000" pitchFamily="2" charset="2"/>
              </a:rPr>
              <a:t> faster surgery, no harvesting</a:t>
            </a:r>
          </a:p>
          <a:p>
            <a:r>
              <a:rPr lang="en-US" dirty="0">
                <a:sym typeface="Wingdings" panose="05000000000000000000" pitchFamily="2" charset="2"/>
              </a:rPr>
              <a:t>While most recent studies are showing better comparison with autograft:</a:t>
            </a:r>
          </a:p>
          <a:p>
            <a:pPr lvl="1"/>
            <a:r>
              <a:rPr lang="en-US" dirty="0"/>
              <a:t>Autograft superior objective findings typically</a:t>
            </a:r>
          </a:p>
          <a:p>
            <a:pPr lvl="1"/>
            <a:r>
              <a:rPr lang="en-US" dirty="0"/>
              <a:t>Lower graft failures, especially with younger patients/revisions with autograft</a:t>
            </a:r>
          </a:p>
          <a:p>
            <a:pPr lvl="1"/>
            <a:r>
              <a:rPr lang="en-US" dirty="0"/>
              <a:t>Lower cost with autograft</a:t>
            </a:r>
          </a:p>
          <a:p>
            <a:pPr lvl="2"/>
            <a:r>
              <a:rPr lang="en-US" dirty="0"/>
              <a:t>Both initially at time of surgery and due to future costs from failures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7BEA0FB-2B87-47D7-B526-AEFFB4E64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5155" y="5030279"/>
            <a:ext cx="7566494" cy="146259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F17BB54-E6D3-4F0C-B23E-35D777742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Role of Allografts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E1F345E-4C09-43C3-A743-FAD1B2454AF9}"/>
              </a:ext>
            </a:extLst>
          </p:cNvPr>
          <p:cNvSpPr txBox="1">
            <a:spLocks/>
          </p:cNvSpPr>
          <p:nvPr/>
        </p:nvSpPr>
        <p:spPr>
          <a:xfrm>
            <a:off x="838200" y="3094500"/>
            <a:ext cx="10515600" cy="669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b="1" dirty="0"/>
              <a:t>What role is gender playing nowadays?</a:t>
            </a:r>
          </a:p>
        </p:txBody>
      </p:sp>
    </p:spTree>
    <p:extLst>
      <p:ext uri="{BB962C8B-B14F-4D97-AF65-F5344CB8AC3E}">
        <p14:creationId xmlns:p14="http://schemas.microsoft.com/office/powerpoint/2010/main" val="31205878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Gender Role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15770" y="1575956"/>
            <a:ext cx="6019800" cy="45259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Females have 4.5x more non-contact  ACL tears</a:t>
            </a:r>
          </a:p>
          <a:p>
            <a:pPr lvl="1"/>
            <a:r>
              <a:rPr lang="en-US" sz="2000" dirty="0"/>
              <a:t>Landing biomechanics (conditioning and strength) play biggest role</a:t>
            </a:r>
          </a:p>
          <a:p>
            <a:pPr lvl="2"/>
            <a:r>
              <a:rPr lang="en-US" dirty="0"/>
              <a:t>Females land in more extension, quadriceps dominant, ↑valgus moment</a:t>
            </a:r>
          </a:p>
          <a:p>
            <a:pPr lvl="1"/>
            <a:r>
              <a:rPr lang="en-US" sz="2000" dirty="0"/>
              <a:t>Smaller notches</a:t>
            </a:r>
          </a:p>
          <a:p>
            <a:pPr lvl="1"/>
            <a:r>
              <a:rPr lang="en-US" sz="2000" dirty="0"/>
              <a:t>Genetic factors related to collagen production </a:t>
            </a:r>
          </a:p>
          <a:p>
            <a:pPr lvl="2"/>
            <a:r>
              <a:rPr lang="en-US" dirty="0"/>
              <a:t>An allele within the COL5A1 gene is associated with a ↓risk of ACL tears in women</a:t>
            </a:r>
          </a:p>
          <a:p>
            <a:pPr lvl="1"/>
            <a:r>
              <a:rPr lang="en-US" sz="2000" dirty="0"/>
              <a:t>Smaller ligaments</a:t>
            </a:r>
          </a:p>
          <a:p>
            <a:pPr lvl="1"/>
            <a:r>
              <a:rPr lang="en-US" sz="2000" dirty="0"/>
              <a:t>Hormone levels</a:t>
            </a:r>
          </a:p>
          <a:p>
            <a:pPr lvl="1"/>
            <a:r>
              <a:rPr lang="en-US" sz="2000" dirty="0"/>
              <a:t>Valgus leg alignment</a:t>
            </a:r>
          </a:p>
          <a:p>
            <a:pPr marL="457200" lvl="1" indent="0">
              <a:buNone/>
            </a:pPr>
            <a:endParaRPr lang="en-US" sz="2000" dirty="0"/>
          </a:p>
          <a:p>
            <a:pPr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43800" y="3758960"/>
            <a:ext cx="2895600" cy="997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http://www.tdj.eg.net/articles/2014/42/2/images/TantaMedJ_2014_42_2_64_137806_f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15200" y="4853770"/>
            <a:ext cx="3352800" cy="1752462"/>
          </a:xfrm>
          <a:prstGeom prst="rect">
            <a:avLst/>
          </a:prstGeom>
          <a:noFill/>
        </p:spPr>
      </p:pic>
      <p:pic>
        <p:nvPicPr>
          <p:cNvPr id="5" name="Achonwa ACL edited">
            <a:hlinkClick r:id="" action="ppaction://media"/>
            <a:extLst>
              <a:ext uri="{FF2B5EF4-FFF2-40B4-BE49-F238E27FC236}">
                <a16:creationId xmlns:a16="http://schemas.microsoft.com/office/drawing/2014/main" id="{AE32ABD8-867D-4BFF-B2E8-A3E06E2529D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68357" y="1390650"/>
            <a:ext cx="4052655" cy="227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93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9E307-DBAC-42E6-86CA-65ED859F5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1255"/>
            <a:ext cx="10515600" cy="4351338"/>
          </a:xfrm>
        </p:spPr>
        <p:txBody>
          <a:bodyPr/>
          <a:lstStyle/>
          <a:p>
            <a:r>
              <a:rPr lang="en-US" dirty="0"/>
              <a:t>Overall graft rupture 9%, contralateral ACL in 7%</a:t>
            </a:r>
          </a:p>
          <a:p>
            <a:r>
              <a:rPr lang="en-US" dirty="0"/>
              <a:t>Lower graft rupture rate in patellar group (6.4%) vs. hamstring (17.5%)</a:t>
            </a:r>
          </a:p>
          <a:p>
            <a:r>
              <a:rPr lang="en-US" dirty="0"/>
              <a:t>4/11 hamstring ruptures were augmented with allograft</a:t>
            </a:r>
          </a:p>
          <a:p>
            <a:pPr lvl="1"/>
            <a:r>
              <a:rPr lang="en-US" dirty="0"/>
              <a:t>When excluded, similar failure rates between groups</a:t>
            </a:r>
          </a:p>
          <a:p>
            <a:r>
              <a:rPr lang="en-US" dirty="0"/>
              <a:t>Again, role of hamstrings in dynamic stability of knee</a:t>
            </a:r>
          </a:p>
          <a:p>
            <a:pPr lvl="1"/>
            <a:r>
              <a:rPr lang="en-US" dirty="0"/>
              <a:t>If harvested in a quadriceps dominant female athlete</a:t>
            </a:r>
            <a:r>
              <a:rPr lang="en-US" dirty="0">
                <a:sym typeface="Wingdings" panose="05000000000000000000" pitchFamily="2" charset="2"/>
              </a:rPr>
              <a:t> higher risk of re-tear?</a:t>
            </a:r>
            <a:endParaRPr lang="en-US" dirty="0"/>
          </a:p>
          <a:p>
            <a:r>
              <a:rPr lang="en-US" dirty="0"/>
              <a:t>Weakness in eccentric knee flexion can last for 10+ years in female athletes after hamstring ACL reconstruction- Bourne et al.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5DF949-EF1C-4A7B-9C30-78CD551D8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8650" y="297539"/>
            <a:ext cx="6454699" cy="196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635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45D5817-5494-4A14-A5F7-1176D8536931}"/>
              </a:ext>
            </a:extLst>
          </p:cNvPr>
          <p:cNvSpPr txBox="1">
            <a:spLocks/>
          </p:cNvSpPr>
          <p:nvPr/>
        </p:nvSpPr>
        <p:spPr>
          <a:xfrm>
            <a:off x="838200" y="3094500"/>
            <a:ext cx="10515600" cy="669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b="1" dirty="0"/>
              <a:t>Any new prevention strategies?</a:t>
            </a:r>
          </a:p>
        </p:txBody>
      </p:sp>
    </p:spTree>
    <p:extLst>
      <p:ext uri="{BB962C8B-B14F-4D97-AF65-F5344CB8AC3E}">
        <p14:creationId xmlns:p14="http://schemas.microsoft.com/office/powerpoint/2010/main" val="27860363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Prevention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2661" y="1757040"/>
            <a:ext cx="7457242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Braces</a:t>
            </a:r>
          </a:p>
          <a:p>
            <a:pPr lvl="1"/>
            <a:r>
              <a:rPr lang="en-US" dirty="0"/>
              <a:t>No efficacy in preventing injuries</a:t>
            </a:r>
          </a:p>
          <a:p>
            <a:pPr lvl="2"/>
            <a:r>
              <a:rPr lang="en-US" dirty="0"/>
              <a:t>Role with proprioception?</a:t>
            </a:r>
          </a:p>
          <a:p>
            <a:pPr lvl="1"/>
            <a:r>
              <a:rPr lang="en-US" dirty="0"/>
              <a:t>Beneficial in ACL deficient skiers</a:t>
            </a:r>
          </a:p>
          <a:p>
            <a:r>
              <a:rPr lang="en-US" dirty="0"/>
              <a:t>Variable results in much of the literature</a:t>
            </a:r>
          </a:p>
          <a:p>
            <a:r>
              <a:rPr lang="en-US" dirty="0"/>
              <a:t>Issues with compliance, time needed</a:t>
            </a:r>
          </a:p>
          <a:p>
            <a:r>
              <a:rPr lang="en-US" dirty="0"/>
              <a:t>Significant level II evidence showing</a:t>
            </a:r>
          </a:p>
          <a:p>
            <a:pPr lvl="1"/>
            <a:r>
              <a:rPr lang="en-US" dirty="0"/>
              <a:t>High intensity plyometrics + balance training and strengthening improve neuromuscular feedback</a:t>
            </a:r>
          </a:p>
          <a:p>
            <a:pPr lvl="1"/>
            <a:r>
              <a:rPr lang="en-US" dirty="0"/>
              <a:t>Hamstring strengthening to decrease quadriceps dominance ratio</a:t>
            </a:r>
          </a:p>
          <a:p>
            <a:pPr lvl="1"/>
            <a:r>
              <a:rPr lang="en-US" dirty="0"/>
              <a:t>Appears to reduce ligament strain during pivoting and landing</a:t>
            </a:r>
          </a:p>
          <a:p>
            <a:endParaRPr lang="en-US" dirty="0"/>
          </a:p>
        </p:txBody>
      </p:sp>
      <p:pic>
        <p:nvPicPr>
          <p:cNvPr id="3074" name="Picture 2" descr="http://www.betterbraces.com/media/catalog/product/cache/1/image/9df78eab33525d08d6e5fb8d27136e95/d/o/donjoy-acl-everyday_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3761" y="769768"/>
            <a:ext cx="2806222" cy="2992513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F70460-91A8-440F-B41F-2776AE3F1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4406" y="3828633"/>
            <a:ext cx="3464933" cy="21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619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1E9CC-82AC-41E1-A6F2-F1B534472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B0D6A9-5C56-487D-A061-0B3F90DC94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Recent paper out of Australia</a:t>
            </a:r>
          </a:p>
          <a:p>
            <a:r>
              <a:rPr lang="en-US" dirty="0"/>
              <a:t>Without training, 9.4% of cohort would tear ACL and 16.8% will develop OA</a:t>
            </a:r>
          </a:p>
          <a:p>
            <a:r>
              <a:rPr lang="en-US" dirty="0"/>
              <a:t>Training would prevent 3764 lifetime ACL tears per 100,000 individuals</a:t>
            </a:r>
            <a:r>
              <a:rPr lang="en-US" dirty="0">
                <a:sym typeface="Wingdings" panose="05000000000000000000" pitchFamily="2" charset="2"/>
              </a:rPr>
              <a:t> 40% reduction in ACL tears</a:t>
            </a:r>
          </a:p>
          <a:p>
            <a:r>
              <a:rPr lang="en-US" dirty="0">
                <a:sym typeface="Wingdings" panose="05000000000000000000" pitchFamily="2" charset="2"/>
              </a:rPr>
              <a:t>842 lifetime cases of OA and 584 TKAs per 100,000 individuals averted</a:t>
            </a:r>
            <a:endParaRPr lang="en-US" dirty="0"/>
          </a:p>
          <a:p>
            <a:r>
              <a:rPr lang="en-US" dirty="0"/>
              <a:t>Most effective program would save:</a:t>
            </a:r>
          </a:p>
          <a:p>
            <a:pPr lvl="1"/>
            <a:r>
              <a:rPr lang="en-US" dirty="0"/>
              <a:t>$693 of direct healthcare per person per lifetime</a:t>
            </a:r>
          </a:p>
          <a:p>
            <a:pPr lvl="1"/>
            <a:r>
              <a:rPr lang="en-US" dirty="0"/>
              <a:t>Or $221,870,880 in total</a:t>
            </a:r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4093F7-0EFA-4987-9262-EC1E7695A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6153" y="357072"/>
            <a:ext cx="7940728" cy="133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1148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D58D35C-4EBD-4082-B49E-4AF379E92180}"/>
              </a:ext>
            </a:extLst>
          </p:cNvPr>
          <p:cNvSpPr txBox="1">
            <a:spLocks/>
          </p:cNvSpPr>
          <p:nvPr/>
        </p:nvSpPr>
        <p:spPr>
          <a:xfrm>
            <a:off x="838200" y="3094500"/>
            <a:ext cx="10515600" cy="669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b="1" dirty="0"/>
              <a:t>Anything new with rehab after ACL?</a:t>
            </a:r>
          </a:p>
        </p:txBody>
      </p:sp>
    </p:spTree>
    <p:extLst>
      <p:ext uri="{BB962C8B-B14F-4D97-AF65-F5344CB8AC3E}">
        <p14:creationId xmlns:p14="http://schemas.microsoft.com/office/powerpoint/2010/main" val="37542242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ACL Reconstruction Rehab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1704976"/>
            <a:ext cx="8760781" cy="4505417"/>
          </a:xfrm>
        </p:spPr>
        <p:txBody>
          <a:bodyPr>
            <a:normAutofit/>
          </a:bodyPr>
          <a:lstStyle/>
          <a:p>
            <a:r>
              <a:rPr lang="en-US" dirty="0"/>
              <a:t>Patient Education</a:t>
            </a:r>
          </a:p>
          <a:p>
            <a:pPr lvl="1"/>
            <a:r>
              <a:rPr lang="en-US" dirty="0"/>
              <a:t>Expectations</a:t>
            </a:r>
          </a:p>
          <a:p>
            <a:pPr lvl="2"/>
            <a:r>
              <a:rPr lang="en-US" dirty="0"/>
              <a:t>Subsequent Rehab and proposed outcomes</a:t>
            </a:r>
          </a:p>
          <a:p>
            <a:pPr lvl="1"/>
            <a:r>
              <a:rPr lang="en-US" dirty="0"/>
              <a:t>Concomitant Procedures</a:t>
            </a:r>
          </a:p>
          <a:p>
            <a:pPr lvl="1"/>
            <a:r>
              <a:rPr lang="en-US" dirty="0"/>
              <a:t>Range of Motion and Weight Bearing</a:t>
            </a:r>
          </a:p>
          <a:p>
            <a:pPr lvl="2"/>
            <a:r>
              <a:rPr lang="en-US" dirty="0"/>
              <a:t>Limitations and progressions</a:t>
            </a:r>
          </a:p>
          <a:p>
            <a:pPr lvl="1"/>
            <a:r>
              <a:rPr lang="en-US" dirty="0"/>
              <a:t>Time frames</a:t>
            </a:r>
            <a:endParaRPr lang="en-US" sz="2000" dirty="0"/>
          </a:p>
          <a:p>
            <a:pPr lvl="1"/>
            <a:r>
              <a:rPr lang="en-US" dirty="0"/>
              <a:t>Complications</a:t>
            </a:r>
          </a:p>
          <a:p>
            <a:pPr lvl="2"/>
            <a:r>
              <a:rPr lang="en-US" dirty="0"/>
              <a:t>Infection</a:t>
            </a:r>
          </a:p>
          <a:p>
            <a:pPr lvl="2"/>
            <a:r>
              <a:rPr lang="en-US" dirty="0"/>
              <a:t>DVT</a:t>
            </a:r>
          </a:p>
          <a:p>
            <a:pPr lvl="2"/>
            <a:r>
              <a:rPr lang="en-US" dirty="0"/>
              <a:t>Stiffness</a:t>
            </a:r>
          </a:p>
          <a:p>
            <a:pPr lvl="2"/>
            <a:endParaRPr lang="en-US" dirty="0"/>
          </a:p>
          <a:p>
            <a:pPr lvl="3"/>
            <a:endParaRPr lang="en-US" dirty="0"/>
          </a:p>
        </p:txBody>
      </p:sp>
      <p:pic>
        <p:nvPicPr>
          <p:cNvPr id="5" name="Picture 4" descr="A person sitting at a table&#10;&#10;Description automatically generated">
            <a:extLst>
              <a:ext uri="{FF2B5EF4-FFF2-40B4-BE49-F238E27FC236}">
                <a16:creationId xmlns:a16="http://schemas.microsoft.com/office/drawing/2014/main" id="{75D2106C-B266-4964-A655-1097D5673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480" y="1466165"/>
            <a:ext cx="3901440" cy="48950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Trevor R. Born, M.D.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744" y="1816481"/>
            <a:ext cx="6684264" cy="4351338"/>
          </a:xfrm>
        </p:spPr>
        <p:txBody>
          <a:bodyPr/>
          <a:lstStyle/>
          <a:p>
            <a:r>
              <a:rPr lang="en-US" dirty="0"/>
              <a:t>Born and raised in Bradenton, FL</a:t>
            </a:r>
          </a:p>
          <a:p>
            <a:pPr lvl="1"/>
            <a:r>
              <a:rPr lang="en-US" dirty="0"/>
              <a:t>Graduated from </a:t>
            </a:r>
            <a:r>
              <a:rPr lang="en-US" dirty="0" err="1"/>
              <a:t>Bayshore</a:t>
            </a:r>
            <a:r>
              <a:rPr lang="en-US" dirty="0"/>
              <a:t> High School</a:t>
            </a:r>
          </a:p>
          <a:p>
            <a:r>
              <a:rPr lang="en-US" dirty="0"/>
              <a:t>Parents and 2 siblings still live here</a:t>
            </a:r>
          </a:p>
          <a:p>
            <a:r>
              <a:rPr lang="en-US" dirty="0"/>
              <a:t>Continued education</a:t>
            </a:r>
          </a:p>
          <a:p>
            <a:pPr lvl="1"/>
            <a:r>
              <a:rPr lang="en-US" dirty="0"/>
              <a:t>University of Florida- Undergraduate</a:t>
            </a:r>
          </a:p>
          <a:p>
            <a:pPr lvl="1"/>
            <a:r>
              <a:rPr lang="en-US" dirty="0"/>
              <a:t>University of South Florida College of Medicine</a:t>
            </a:r>
          </a:p>
          <a:p>
            <a:pPr lvl="1"/>
            <a:r>
              <a:rPr lang="en-US" dirty="0"/>
              <a:t>Mayo Clinic- Orthopedic Surgery Residency</a:t>
            </a:r>
          </a:p>
          <a:p>
            <a:pPr lvl="1"/>
            <a:r>
              <a:rPr lang="en-US" dirty="0"/>
              <a:t>Brown University- Sports Medicine Fellowship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10" t="12933" r="10221" b="12267"/>
          <a:stretch/>
        </p:blipFill>
        <p:spPr>
          <a:xfrm>
            <a:off x="7031736" y="1527048"/>
            <a:ext cx="4873752" cy="5129784"/>
          </a:xfrm>
          <a:prstGeom prst="rect">
            <a:avLst/>
          </a:prstGeom>
        </p:spPr>
      </p:pic>
      <p:sp>
        <p:nvSpPr>
          <p:cNvPr id="5" name="Explosion 2 4"/>
          <p:cNvSpPr/>
          <p:nvPr/>
        </p:nvSpPr>
        <p:spPr>
          <a:xfrm>
            <a:off x="9948672" y="5897880"/>
            <a:ext cx="201168" cy="15544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xplosion 2 5"/>
          <p:cNvSpPr/>
          <p:nvPr/>
        </p:nvSpPr>
        <p:spPr>
          <a:xfrm>
            <a:off x="9936480" y="5483352"/>
            <a:ext cx="201168" cy="15544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Explosion 2 6"/>
          <p:cNvSpPr/>
          <p:nvPr/>
        </p:nvSpPr>
        <p:spPr>
          <a:xfrm>
            <a:off x="9948672" y="5736336"/>
            <a:ext cx="201168" cy="15544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xplosion 2 7"/>
          <p:cNvSpPr/>
          <p:nvPr/>
        </p:nvSpPr>
        <p:spPr>
          <a:xfrm>
            <a:off x="8010144" y="2606040"/>
            <a:ext cx="201168" cy="15544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Explosion 2 8"/>
          <p:cNvSpPr/>
          <p:nvPr/>
        </p:nvSpPr>
        <p:spPr>
          <a:xfrm>
            <a:off x="11253216" y="2732532"/>
            <a:ext cx="201168" cy="15544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urved Right Arrow 12"/>
          <p:cNvSpPr/>
          <p:nvPr/>
        </p:nvSpPr>
        <p:spPr>
          <a:xfrm rot="10214702">
            <a:off x="10158048" y="5475861"/>
            <a:ext cx="300128" cy="49879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Curved Right Arrow 13"/>
          <p:cNvSpPr/>
          <p:nvPr/>
        </p:nvSpPr>
        <p:spPr>
          <a:xfrm rot="21186745">
            <a:off x="9652325" y="5531555"/>
            <a:ext cx="278261" cy="30863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Curved Left Arrow 15"/>
          <p:cNvSpPr/>
          <p:nvPr/>
        </p:nvSpPr>
        <p:spPr>
          <a:xfrm rot="8803117">
            <a:off x="8364559" y="2545946"/>
            <a:ext cx="640080" cy="385036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Curved Left Arrow 16"/>
          <p:cNvSpPr/>
          <p:nvPr/>
        </p:nvSpPr>
        <p:spPr>
          <a:xfrm rot="16362334">
            <a:off x="9558098" y="735722"/>
            <a:ext cx="532082" cy="332477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urved Left Arrow 17"/>
          <p:cNvSpPr/>
          <p:nvPr/>
        </p:nvSpPr>
        <p:spPr>
          <a:xfrm rot="1432218">
            <a:off x="10726789" y="2838620"/>
            <a:ext cx="819604" cy="3632971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38" y="5377197"/>
            <a:ext cx="1705764" cy="127963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050" y="5377198"/>
            <a:ext cx="1604110" cy="128409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209" y="5377197"/>
            <a:ext cx="1279636" cy="127963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720" y="5411362"/>
            <a:ext cx="1607057" cy="124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375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3" grpId="0" animBg="1"/>
      <p:bldP spid="14" grpId="0" animBg="1"/>
      <p:bldP spid="16" grpId="0" animBg="1"/>
      <p:bldP spid="17" grpId="0" animBg="1"/>
      <p:bldP spid="1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ACL Reconstruction Rehab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42773" y="1877627"/>
            <a:ext cx="7502741" cy="4860524"/>
          </a:xfrm>
        </p:spPr>
        <p:txBody>
          <a:bodyPr>
            <a:normAutofit/>
          </a:bodyPr>
          <a:lstStyle/>
          <a:p>
            <a:r>
              <a:rPr lang="en-US" dirty="0"/>
              <a:t>Pain</a:t>
            </a:r>
          </a:p>
          <a:p>
            <a:pPr lvl="1"/>
            <a:r>
              <a:rPr lang="en-US" dirty="0"/>
              <a:t>Cryotherapy and electrical stimulation</a:t>
            </a:r>
          </a:p>
          <a:p>
            <a:pPr lvl="1"/>
            <a:r>
              <a:rPr lang="en-US" dirty="0"/>
              <a:t>Nerve blocks and medications</a:t>
            </a:r>
          </a:p>
          <a:p>
            <a:pPr lvl="2"/>
            <a:r>
              <a:rPr lang="en-US" dirty="0"/>
              <a:t>Adductor over femoral blocks</a:t>
            </a:r>
          </a:p>
          <a:p>
            <a:pPr lvl="2"/>
            <a:r>
              <a:rPr lang="en-US" dirty="0"/>
              <a:t>Selective tibial nerve blocks</a:t>
            </a:r>
          </a:p>
          <a:p>
            <a:pPr lvl="2"/>
            <a:r>
              <a:rPr lang="en-US" dirty="0"/>
              <a:t>Longer-acting local anesthetics</a:t>
            </a:r>
          </a:p>
          <a:p>
            <a:pPr lvl="2"/>
            <a:r>
              <a:rPr lang="en-US" dirty="0"/>
              <a:t>Minimize narcotic use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Swelling control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B3F463-D013-4DDA-BBC1-7E366CBA4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0485" y="1690688"/>
            <a:ext cx="3288742" cy="2251392"/>
          </a:xfrm>
          <a:prstGeom prst="rect">
            <a:avLst/>
          </a:prstGeom>
        </p:spPr>
      </p:pic>
      <p:pic>
        <p:nvPicPr>
          <p:cNvPr id="6" name="Picture 5" descr="A close up of a bottle&#10;&#10;Description automatically generated">
            <a:extLst>
              <a:ext uri="{FF2B5EF4-FFF2-40B4-BE49-F238E27FC236}">
                <a16:creationId xmlns:a16="http://schemas.microsoft.com/office/drawing/2014/main" id="{C2E63F9E-3193-4696-9E79-B733957E57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85" y="4145130"/>
            <a:ext cx="3218648" cy="1838626"/>
          </a:xfrm>
          <a:prstGeom prst="rect">
            <a:avLst/>
          </a:prstGeom>
        </p:spPr>
      </p:pic>
      <p:pic>
        <p:nvPicPr>
          <p:cNvPr id="7" name="Picture 6" descr="A person holding a sign&#10;&#10;Description automatically generated">
            <a:extLst>
              <a:ext uri="{FF2B5EF4-FFF2-40B4-BE49-F238E27FC236}">
                <a16:creationId xmlns:a16="http://schemas.microsoft.com/office/drawing/2014/main" id="{C112F436-A4F0-46AA-97C8-5FE1E26E4F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474277"/>
            <a:ext cx="2143125" cy="2143125"/>
          </a:xfrm>
          <a:prstGeom prst="rect">
            <a:avLst/>
          </a:prstGeom>
        </p:spPr>
      </p:pic>
      <p:pic>
        <p:nvPicPr>
          <p:cNvPr id="10" name="Picture 9" descr="A picture containing person, man&#10;&#10;Description automatically generated">
            <a:extLst>
              <a:ext uri="{FF2B5EF4-FFF2-40B4-BE49-F238E27FC236}">
                <a16:creationId xmlns:a16="http://schemas.microsoft.com/office/drawing/2014/main" id="{AFEF4ADA-0F5E-43AD-9682-49F997FC59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166" y="4722178"/>
            <a:ext cx="1922311" cy="1922311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ACL Reconstruction Rehab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2505" y="1731839"/>
            <a:ext cx="4925165" cy="484651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Range of Motion</a:t>
            </a:r>
          </a:p>
          <a:p>
            <a:pPr lvl="1"/>
            <a:r>
              <a:rPr lang="en-US" dirty="0"/>
              <a:t>Knee extension is vital, flexion can be made up</a:t>
            </a:r>
          </a:p>
          <a:p>
            <a:pPr lvl="2"/>
            <a:r>
              <a:rPr lang="en-US" dirty="0"/>
              <a:t>Prevents scar formation in notch (i.e. </a:t>
            </a:r>
            <a:r>
              <a:rPr lang="en-US" dirty="0" err="1"/>
              <a:t>cyclops</a:t>
            </a:r>
            <a:r>
              <a:rPr lang="en-US" dirty="0"/>
              <a:t> lesion)</a:t>
            </a:r>
          </a:p>
          <a:p>
            <a:pPr lvl="2"/>
            <a:r>
              <a:rPr lang="en-US" dirty="0"/>
              <a:t>Focus on maximizing extension pre-operatively as quickly as possible</a:t>
            </a:r>
          </a:p>
          <a:p>
            <a:pPr lvl="3"/>
            <a:r>
              <a:rPr lang="en-US" dirty="0"/>
              <a:t>Better 2 year functional and return to sport outcomes with prehab</a:t>
            </a:r>
          </a:p>
          <a:p>
            <a:pPr lvl="1"/>
            <a:r>
              <a:rPr lang="en-US" dirty="0"/>
              <a:t>Specific exercises to focus on</a:t>
            </a:r>
          </a:p>
          <a:p>
            <a:pPr lvl="2"/>
            <a:r>
              <a:rPr lang="en-US" dirty="0"/>
              <a:t>Manual PROM</a:t>
            </a:r>
          </a:p>
          <a:p>
            <a:pPr lvl="2"/>
            <a:r>
              <a:rPr lang="en-US" dirty="0"/>
              <a:t>Supine hangs with roll under heal</a:t>
            </a:r>
          </a:p>
          <a:p>
            <a:pPr lvl="2"/>
            <a:r>
              <a:rPr lang="en-US" dirty="0"/>
              <a:t>Prone hangs</a:t>
            </a:r>
          </a:p>
          <a:p>
            <a:pPr lvl="2"/>
            <a:r>
              <a:rPr lang="en-US" dirty="0"/>
              <a:t>Knee </a:t>
            </a:r>
            <a:r>
              <a:rPr lang="en-US" dirty="0" err="1"/>
              <a:t>thunks</a:t>
            </a:r>
            <a:endParaRPr lang="en-US" dirty="0"/>
          </a:p>
          <a:p>
            <a:pPr lvl="2"/>
            <a:endParaRPr lang="en-US" dirty="0"/>
          </a:p>
        </p:txBody>
      </p:sp>
      <p:pic>
        <p:nvPicPr>
          <p:cNvPr id="1026" name="Picture 2" descr="http://sph.sagepub.com/content/2/5/417/F3.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67669" y="4406398"/>
            <a:ext cx="2984377" cy="2238283"/>
          </a:xfrm>
          <a:prstGeom prst="rect">
            <a:avLst/>
          </a:prstGeom>
          <a:noFill/>
        </p:spPr>
      </p:pic>
      <p:pic>
        <p:nvPicPr>
          <p:cNvPr id="1028" name="Picture 4" descr="http://www.sports-injury-info.com/image-files/knee-rehab-exercises-prone-hang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6486" y="4406398"/>
            <a:ext cx="2511244" cy="2238283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E89C2-38DE-451A-8763-13C2C15246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7670" y="3334058"/>
            <a:ext cx="6584720" cy="933199"/>
          </a:xfrm>
          <a:prstGeom prst="rect">
            <a:avLst/>
          </a:prstGeom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DC190745-41E0-4DC9-9125-16047596027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88" t="15793" r="669" b="29331"/>
          <a:stretch/>
        </p:blipFill>
        <p:spPr>
          <a:xfrm>
            <a:off x="5067669" y="1389147"/>
            <a:ext cx="2193671" cy="1863617"/>
          </a:xfrm>
          <a:prstGeom prst="rect">
            <a:avLst/>
          </a:prstGeom>
        </p:spPr>
      </p:pic>
      <p:pic>
        <p:nvPicPr>
          <p:cNvPr id="8" name="Picture 7" descr="A close up of a fish&#10;&#10;Description automatically generated">
            <a:extLst>
              <a:ext uri="{FF2B5EF4-FFF2-40B4-BE49-F238E27FC236}">
                <a16:creationId xmlns:a16="http://schemas.microsoft.com/office/drawing/2014/main" id="{CCE9C41B-A5DB-4AEA-BDC9-30738DCDE6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428" y="1418009"/>
            <a:ext cx="1942711" cy="180628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ACL Reconstruction Rehab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79612" y="1472954"/>
            <a:ext cx="8610600" cy="3657600"/>
          </a:xfrm>
        </p:spPr>
        <p:txBody>
          <a:bodyPr/>
          <a:lstStyle/>
          <a:p>
            <a:r>
              <a:rPr lang="en-US" dirty="0"/>
              <a:t>Patellofemoral Issues</a:t>
            </a:r>
          </a:p>
          <a:p>
            <a:pPr lvl="1"/>
            <a:r>
              <a:rPr lang="en-US" dirty="0"/>
              <a:t>Especially after patellar BTB reconstructions</a:t>
            </a:r>
          </a:p>
          <a:p>
            <a:pPr lvl="1"/>
            <a:r>
              <a:rPr lang="en-US" dirty="0" err="1"/>
              <a:t>Infrapatellar</a:t>
            </a:r>
            <a:r>
              <a:rPr lang="en-US" dirty="0"/>
              <a:t> contracture syndrome</a:t>
            </a:r>
          </a:p>
          <a:p>
            <a:pPr lvl="2"/>
            <a:r>
              <a:rPr lang="en-US" dirty="0"/>
              <a:t>Fate that may be worse than not reconstructing the ACL</a:t>
            </a:r>
          </a:p>
          <a:p>
            <a:pPr lvl="1"/>
            <a:r>
              <a:rPr lang="en-US" dirty="0"/>
              <a:t>Patellar mobilization in all planes</a:t>
            </a:r>
            <a:endParaRPr lang="en-US" sz="2000" dirty="0"/>
          </a:p>
          <a:p>
            <a:pPr lvl="2"/>
            <a:r>
              <a:rPr lang="en-US" dirty="0"/>
              <a:t>Superior-inferior mobilization most important to extensor mechanism alignment</a:t>
            </a:r>
          </a:p>
          <a:p>
            <a:pPr lvl="2"/>
            <a:endParaRPr lang="en-US" dirty="0"/>
          </a:p>
        </p:txBody>
      </p:sp>
      <p:pic>
        <p:nvPicPr>
          <p:cNvPr id="59394" name="Picture 2" descr="http://www.kneeguru.co.uk/assets/images/Community_Hub/kokmeyer/inferior-glide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4114800"/>
            <a:ext cx="2743200" cy="2571750"/>
          </a:xfrm>
          <a:prstGeom prst="rect">
            <a:avLst/>
          </a:prstGeom>
          <a:noFill/>
        </p:spPr>
      </p:pic>
      <p:pic>
        <p:nvPicPr>
          <p:cNvPr id="59396" name="Picture 4" descr="http://www.kneeguru.co.uk/assets/images/Community_Hub/kokmeyer/superior-glide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4114800"/>
            <a:ext cx="2743200" cy="2571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ACL Reconstruction Rehab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62504" y="1694036"/>
            <a:ext cx="7552136" cy="5163964"/>
          </a:xfrm>
        </p:spPr>
        <p:txBody>
          <a:bodyPr>
            <a:normAutofit/>
          </a:bodyPr>
          <a:lstStyle/>
          <a:p>
            <a:r>
              <a:rPr lang="en-US" dirty="0"/>
              <a:t>Muscle recruitment</a:t>
            </a:r>
          </a:p>
          <a:p>
            <a:pPr lvl="1"/>
            <a:r>
              <a:rPr lang="en-US" dirty="0"/>
              <a:t>Electrical stimulation warranted per multiple studies</a:t>
            </a:r>
          </a:p>
          <a:p>
            <a:pPr lvl="2"/>
            <a:r>
              <a:rPr lang="en-US" dirty="0"/>
              <a:t>More normal gait parameters</a:t>
            </a:r>
          </a:p>
          <a:p>
            <a:pPr lvl="2"/>
            <a:r>
              <a:rPr lang="en-US" dirty="0"/>
              <a:t>Decrease in patellofemoral crepitus</a:t>
            </a:r>
          </a:p>
          <a:p>
            <a:r>
              <a:rPr lang="en-US" dirty="0"/>
              <a:t>Weight Bearing</a:t>
            </a:r>
          </a:p>
          <a:p>
            <a:pPr lvl="1"/>
            <a:r>
              <a:rPr lang="en-US" dirty="0"/>
              <a:t>Immediate WB</a:t>
            </a:r>
            <a:r>
              <a:rPr lang="en-US" dirty="0">
                <a:sym typeface="Wingdings" panose="05000000000000000000" pitchFamily="2" charset="2"/>
              </a:rPr>
              <a:t> less anterior knee pain</a:t>
            </a:r>
            <a:endParaRPr lang="en-US" dirty="0"/>
          </a:p>
          <a:p>
            <a:pPr lvl="1"/>
            <a:r>
              <a:rPr lang="en-US" dirty="0"/>
              <a:t>Proper gait sequence and cadence</a:t>
            </a:r>
          </a:p>
          <a:p>
            <a:pPr lvl="2"/>
            <a:r>
              <a:rPr lang="en-US" dirty="0"/>
              <a:t>Minimize pain</a:t>
            </a:r>
            <a:r>
              <a:rPr lang="en-US" dirty="0">
                <a:sym typeface="Wingdings" pitchFamily="2" charset="2"/>
              </a:rPr>
              <a:t> minimize quadriceps inhibition knee extension</a:t>
            </a:r>
          </a:p>
          <a:p>
            <a:pPr lvl="3"/>
            <a:r>
              <a:rPr lang="en-US" sz="2000" dirty="0">
                <a:sym typeface="Wingdings" pitchFamily="2" charset="2"/>
              </a:rPr>
              <a:t>Facilitates normal heel-toe gait cycle</a:t>
            </a:r>
          </a:p>
          <a:p>
            <a:pPr lvl="3"/>
            <a:r>
              <a:rPr lang="en-US" sz="2000" dirty="0">
                <a:sym typeface="Wingdings" pitchFamily="2" charset="2"/>
              </a:rPr>
              <a:t>Avoids flexed knee gait pattern place significant stress on the anterior knee and extensor mechanism</a:t>
            </a:r>
          </a:p>
          <a:p>
            <a:pPr lvl="1"/>
            <a:r>
              <a:rPr lang="en-US" dirty="0"/>
              <a:t>Water treadmills, anti-gravity</a:t>
            </a:r>
            <a:r>
              <a:rPr lang="en-US" dirty="0">
                <a:sym typeface="Wingdings" panose="05000000000000000000" pitchFamily="2" charset="2"/>
              </a:rPr>
              <a:t> resumption of cardio</a:t>
            </a:r>
            <a:endParaRPr lang="en-US" dirty="0"/>
          </a:p>
        </p:txBody>
      </p:sp>
      <p:pic>
        <p:nvPicPr>
          <p:cNvPr id="39938" name="Picture 2" descr="http://www.medco-athletics.com/lectureseries/images/FitxImag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4640" y="1379283"/>
            <a:ext cx="2243648" cy="1468570"/>
          </a:xfrm>
          <a:prstGeom prst="rect">
            <a:avLst/>
          </a:prstGeom>
          <a:noFill/>
        </p:spPr>
      </p:pic>
      <p:pic>
        <p:nvPicPr>
          <p:cNvPr id="5" name="Picture 4" descr="A picture containing indoor, wall, floor&#10;&#10;Description automatically generated">
            <a:extLst>
              <a:ext uri="{FF2B5EF4-FFF2-40B4-BE49-F238E27FC236}">
                <a16:creationId xmlns:a16="http://schemas.microsoft.com/office/drawing/2014/main" id="{3CE01705-2243-4E7E-B0D8-551DB8B61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640" y="2939847"/>
            <a:ext cx="3025079" cy="1701607"/>
          </a:xfrm>
          <a:prstGeom prst="rect">
            <a:avLst/>
          </a:prstGeom>
        </p:spPr>
      </p:pic>
      <p:pic>
        <p:nvPicPr>
          <p:cNvPr id="7" name="Picture 6" descr="A person in a suit case&#10;&#10;Description automatically generated">
            <a:extLst>
              <a:ext uri="{FF2B5EF4-FFF2-40B4-BE49-F238E27FC236}">
                <a16:creationId xmlns:a16="http://schemas.microsoft.com/office/drawing/2014/main" id="{6DF3CD4C-E2AC-4D87-ADC3-BB0B3C5E3F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640" y="4680776"/>
            <a:ext cx="2144698" cy="202674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ACL Reconstruction Rehab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41350" y="1471760"/>
            <a:ext cx="7022948" cy="5255239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Proprioceptive Control</a:t>
            </a:r>
          </a:p>
          <a:p>
            <a:pPr lvl="1"/>
            <a:r>
              <a:rPr lang="en-US" dirty="0"/>
              <a:t>Lost after ACL reconstruction</a:t>
            </a:r>
          </a:p>
          <a:p>
            <a:pPr lvl="2"/>
            <a:r>
              <a:rPr lang="en-US" dirty="0"/>
              <a:t>Numerous mechanoreceptors within the ACL</a:t>
            </a:r>
          </a:p>
          <a:p>
            <a:pPr lvl="2"/>
            <a:r>
              <a:rPr lang="en-US" dirty="0"/>
              <a:t>Maintained with repair? Preserve remnant in reconstruction?</a:t>
            </a:r>
          </a:p>
          <a:p>
            <a:pPr lvl="1"/>
            <a:r>
              <a:rPr lang="en-US" dirty="0"/>
              <a:t>Begin ASAP</a:t>
            </a:r>
          </a:p>
          <a:p>
            <a:r>
              <a:rPr lang="en-US" dirty="0"/>
              <a:t>Perturbation Training</a:t>
            </a:r>
          </a:p>
          <a:p>
            <a:pPr lvl="1"/>
            <a:r>
              <a:rPr lang="en-US" dirty="0"/>
              <a:t>Application of support surface alterations</a:t>
            </a:r>
          </a:p>
          <a:p>
            <a:pPr lvl="2"/>
            <a:r>
              <a:rPr lang="en-US" dirty="0"/>
              <a:t>Rollerblades, </a:t>
            </a:r>
            <a:r>
              <a:rPr lang="en-US" dirty="0" err="1"/>
              <a:t>Rockerboards</a:t>
            </a:r>
            <a:r>
              <a:rPr lang="en-US" dirty="0"/>
              <a:t>, Swing platforms</a:t>
            </a:r>
          </a:p>
          <a:p>
            <a:pPr lvl="1"/>
            <a:r>
              <a:rPr lang="en-US" dirty="0"/>
              <a:t>Challenge knee stability, allowing patients to develop their own compensation strategies to maintain stability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Recent study- perturbation training no additional benefit</a:t>
            </a:r>
          </a:p>
          <a:p>
            <a:pPr lvl="1"/>
            <a:r>
              <a:rPr lang="en-US" dirty="0"/>
              <a:t>10 sessions of return-to-sport training yielded better 2 year outcomes among young, female athletes 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62466" name="Picture 2" descr="http://www.hss.edu/images/corporate/Single-leg-ball-pas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84424" y="1467400"/>
            <a:ext cx="1848033" cy="2627568"/>
          </a:xfrm>
          <a:prstGeom prst="rect">
            <a:avLst/>
          </a:prstGeom>
          <a:noFill/>
        </p:spPr>
      </p:pic>
      <p:pic>
        <p:nvPicPr>
          <p:cNvPr id="5" name="Picture 2" descr="http://www.electro-medical.com/product_images/additional/large/3948/shuttle-balance-training-system-cc80101.jpg">
            <a:extLst>
              <a:ext uri="{FF2B5EF4-FFF2-40B4-BE49-F238E27FC236}">
                <a16:creationId xmlns:a16="http://schemas.microsoft.com/office/drawing/2014/main" id="{FFCC33F3-C10F-47B0-837F-646145BC9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24160" y="4137279"/>
            <a:ext cx="1633220" cy="1486230"/>
          </a:xfrm>
          <a:prstGeom prst="rect">
            <a:avLst/>
          </a:prstGeom>
          <a:noFill/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6D404612-2659-4588-AE34-1D5511C15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60881" y="4137279"/>
            <a:ext cx="1943153" cy="2557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s://s-media-cache-ak0.pinimg.com/originals/ef/e1/b4/efe1b4ec3cab9d5053050f48cd5cb65d.jpg">
            <a:extLst>
              <a:ext uri="{FF2B5EF4-FFF2-40B4-BE49-F238E27FC236}">
                <a16:creationId xmlns:a16="http://schemas.microsoft.com/office/drawing/2014/main" id="{CF4C955A-BE4E-4705-B92F-0140C74B8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380932" y="1413029"/>
            <a:ext cx="2639626" cy="2639628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82F108-9A61-4BD1-A14A-47FBE6DF30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17386" y="4137279"/>
            <a:ext cx="2870876" cy="1432084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B80B14-D879-48B2-845E-A3D9F766E1DC}"/>
              </a:ext>
            </a:extLst>
          </p:cNvPr>
          <p:cNvSpPr txBox="1">
            <a:spLocks/>
          </p:cNvSpPr>
          <p:nvPr/>
        </p:nvSpPr>
        <p:spPr>
          <a:xfrm>
            <a:off x="838200" y="3094500"/>
            <a:ext cx="10515600" cy="669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b="1" dirty="0"/>
              <a:t>Mind over matter?</a:t>
            </a:r>
          </a:p>
        </p:txBody>
      </p:sp>
    </p:spTree>
    <p:extLst>
      <p:ext uri="{BB962C8B-B14F-4D97-AF65-F5344CB8AC3E}">
        <p14:creationId xmlns:p14="http://schemas.microsoft.com/office/powerpoint/2010/main" val="13431231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9336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Return to Sports (RTS) after ACL Reconstruction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3750" y="1843088"/>
            <a:ext cx="7334250" cy="36576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Criteria regarding return to play lacks consensus</a:t>
            </a:r>
          </a:p>
          <a:p>
            <a:r>
              <a:rPr lang="en-US" dirty="0"/>
              <a:t>Some protocols rely on objective measurements of strength whereas others rely on functional performance testing</a:t>
            </a:r>
          </a:p>
          <a:p>
            <a:r>
              <a:rPr lang="en-US" dirty="0"/>
              <a:t>No single test/score/index has proved sufficient to objectively make this clinical determination</a:t>
            </a:r>
          </a:p>
          <a:p>
            <a:r>
              <a:rPr lang="en-US" dirty="0"/>
              <a:t>Some argue RTS should be delayed up to 2 years out from reconstruction</a:t>
            </a:r>
          </a:p>
          <a:p>
            <a:r>
              <a:rPr lang="en-US" dirty="0"/>
              <a:t>Importance of psychologic factors more and more recognized as potential barriers to RTS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553B1B-3AA3-4D8A-A1E0-6536BE94C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5472" y="1962150"/>
            <a:ext cx="3619926" cy="271145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37501A5A-5E9A-4751-821C-EC0441601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960" y="1425600"/>
            <a:ext cx="7244080" cy="40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5202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5DE417-78D4-4079-B94B-48D01823F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3999" y="217482"/>
            <a:ext cx="5254161" cy="19786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99B033-1BA9-4136-A597-E65551C07B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58" y="2255959"/>
            <a:ext cx="6366625" cy="13575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4227EF-960B-4BA1-B937-29204F05FD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7879" y="3669384"/>
            <a:ext cx="6526564" cy="10692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DD05C9-F9FA-4E44-BEFB-970FE062C7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4819" y="2255959"/>
            <a:ext cx="5341064" cy="12509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D702D4-22F0-4A69-9FEE-76291E8383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758" y="3669384"/>
            <a:ext cx="5062526" cy="11829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7032F05-FBA7-4736-9532-45BD8168CA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9249" y="4908270"/>
            <a:ext cx="5050639" cy="156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293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209800"/>
            <a:ext cx="8305800" cy="3657600"/>
          </a:xfrm>
        </p:spPr>
        <p:txBody>
          <a:bodyPr/>
          <a:lstStyle/>
          <a:p>
            <a:r>
              <a:rPr lang="en-US" dirty="0"/>
              <a:t>Progressive, end-stage, return to play protocol</a:t>
            </a:r>
          </a:p>
          <a:p>
            <a:pPr lvl="1"/>
            <a:r>
              <a:rPr lang="en-US" dirty="0"/>
              <a:t>Targeted to measure deficits in:</a:t>
            </a:r>
          </a:p>
          <a:p>
            <a:pPr lvl="2"/>
            <a:r>
              <a:rPr lang="en-US" dirty="0"/>
              <a:t>Neuromuscular control</a:t>
            </a:r>
          </a:p>
          <a:p>
            <a:pPr lvl="2"/>
            <a:r>
              <a:rPr lang="en-US" dirty="0"/>
              <a:t>Strength</a:t>
            </a:r>
          </a:p>
          <a:p>
            <a:pPr lvl="2"/>
            <a:r>
              <a:rPr lang="en-US" dirty="0"/>
              <a:t>Power</a:t>
            </a:r>
          </a:p>
          <a:p>
            <a:pPr lvl="2"/>
            <a:r>
              <a:rPr lang="en-US" dirty="0"/>
              <a:t>Functional symmetry</a:t>
            </a:r>
          </a:p>
          <a:p>
            <a:r>
              <a:rPr lang="en-US" dirty="0"/>
              <a:t>Algorithmic approach may improve the potential for athletes to return to sports and minimize the risk  of re-injury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52400"/>
            <a:ext cx="7024688" cy="1795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ACL Injury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39436" y="1690688"/>
            <a:ext cx="5327073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400,000 Reconstructions done annually in USA</a:t>
            </a:r>
          </a:p>
          <a:p>
            <a:r>
              <a:rPr lang="en-US" dirty="0"/>
              <a:t>Often accompanied by meniscal tears</a:t>
            </a:r>
          </a:p>
          <a:p>
            <a:pPr lvl="1"/>
            <a:r>
              <a:rPr lang="en-US" dirty="0"/>
              <a:t>Acute</a:t>
            </a:r>
            <a:r>
              <a:rPr lang="en-US" dirty="0">
                <a:sym typeface="Wingdings" pitchFamily="2" charset="2"/>
              </a:rPr>
              <a:t> lateral</a:t>
            </a:r>
          </a:p>
          <a:p>
            <a:pPr lvl="1"/>
            <a:r>
              <a:rPr lang="en-US" dirty="0">
                <a:sym typeface="Wingdings" pitchFamily="2" charset="2"/>
              </a:rPr>
              <a:t>Chronic medial</a:t>
            </a:r>
            <a:endParaRPr lang="en-US" dirty="0"/>
          </a:p>
          <a:p>
            <a:r>
              <a:rPr lang="en-US" dirty="0"/>
              <a:t>Radiographic evidence of OA in 79-90% present in as few as 7 years post-op</a:t>
            </a:r>
          </a:p>
          <a:p>
            <a:pPr lvl="1"/>
            <a:r>
              <a:rPr lang="en-US" dirty="0"/>
              <a:t>Rate of progression dependent on multiple factors</a:t>
            </a:r>
          </a:p>
          <a:p>
            <a:pPr lvl="2"/>
            <a:r>
              <a:rPr lang="en-US" dirty="0"/>
              <a:t>Age</a:t>
            </a:r>
          </a:p>
          <a:p>
            <a:pPr lvl="2"/>
            <a:r>
              <a:rPr lang="en-US" dirty="0"/>
              <a:t>Associated Injuries</a:t>
            </a:r>
          </a:p>
          <a:p>
            <a:endParaRPr lang="en-US" dirty="0"/>
          </a:p>
        </p:txBody>
      </p:sp>
      <p:pic>
        <p:nvPicPr>
          <p:cNvPr id="5" name="Celebration ACL">
            <a:hlinkClick r:id="" action="ppaction://media"/>
            <a:extLst>
              <a:ext uri="{FF2B5EF4-FFF2-40B4-BE49-F238E27FC236}">
                <a16:creationId xmlns:a16="http://schemas.microsoft.com/office/drawing/2014/main" id="{A0B8DC2D-672D-4B4F-AF1A-A4F596DBDF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77990" y="1409469"/>
            <a:ext cx="5458691" cy="3068266"/>
          </a:xfrm>
          <a:prstGeom prst="rect">
            <a:avLst/>
          </a:prstGeom>
        </p:spPr>
      </p:pic>
      <p:pic>
        <p:nvPicPr>
          <p:cNvPr id="6" name="Picture 5" descr="A person holding a sign&#10;&#10;Description automatically generated">
            <a:extLst>
              <a:ext uri="{FF2B5EF4-FFF2-40B4-BE49-F238E27FC236}">
                <a16:creationId xmlns:a16="http://schemas.microsoft.com/office/drawing/2014/main" id="{7019633E-B1B3-4D23-8F6B-2364B5684D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555" y="4583589"/>
            <a:ext cx="2829560" cy="212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325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304800"/>
            <a:ext cx="5124450" cy="619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1752600" y="1676400"/>
            <a:ext cx="3581400" cy="4114800"/>
          </a:xfrm>
        </p:spPr>
        <p:txBody>
          <a:bodyPr>
            <a:noAutofit/>
          </a:bodyPr>
          <a:lstStyle/>
          <a:p>
            <a:r>
              <a:rPr lang="en-US" sz="2400" dirty="0"/>
              <a:t>Stage I</a:t>
            </a:r>
          </a:p>
          <a:p>
            <a:pPr lvl="1"/>
            <a:r>
              <a:rPr lang="en-US" sz="2000" dirty="0"/>
              <a:t>Dynamic Stabilization and Core Strengthening</a:t>
            </a:r>
          </a:p>
          <a:p>
            <a:pPr lvl="0">
              <a:defRPr/>
            </a:pPr>
            <a:r>
              <a:rPr lang="en-US" sz="2400" dirty="0"/>
              <a:t>Stage II</a:t>
            </a:r>
          </a:p>
          <a:p>
            <a:pPr lvl="1">
              <a:defRPr/>
            </a:pPr>
            <a:r>
              <a:rPr lang="en-US" sz="2000" dirty="0"/>
              <a:t>Functional Strengthening</a:t>
            </a:r>
          </a:p>
          <a:p>
            <a:pPr lvl="0">
              <a:defRPr/>
            </a:pPr>
            <a:r>
              <a:rPr lang="en-US" sz="2400" dirty="0"/>
              <a:t>Stage III</a:t>
            </a:r>
          </a:p>
          <a:p>
            <a:pPr lvl="1">
              <a:defRPr/>
            </a:pPr>
            <a:r>
              <a:rPr lang="en-US" sz="2000" dirty="0"/>
              <a:t>Power development</a:t>
            </a:r>
          </a:p>
          <a:p>
            <a:pPr lvl="0">
              <a:defRPr/>
            </a:pPr>
            <a:r>
              <a:rPr lang="en-US" sz="2400" dirty="0"/>
              <a:t>Stage IV</a:t>
            </a:r>
          </a:p>
          <a:p>
            <a:pPr lvl="1">
              <a:defRPr/>
            </a:pPr>
            <a:r>
              <a:rPr lang="en-US" sz="2000" dirty="0"/>
              <a:t>Sports performance symmetry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C63AA2A-B7DB-40BA-9392-73553364FF83}"/>
              </a:ext>
            </a:extLst>
          </p:cNvPr>
          <p:cNvSpPr txBox="1">
            <a:spLocks/>
          </p:cNvSpPr>
          <p:nvPr/>
        </p:nvSpPr>
        <p:spPr>
          <a:xfrm>
            <a:off x="838200" y="3094500"/>
            <a:ext cx="10515600" cy="669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b="1" dirty="0"/>
              <a:t>Can you inject Adrian Peterson’s stem cells into my knee?</a:t>
            </a:r>
          </a:p>
        </p:txBody>
      </p:sp>
    </p:spTree>
    <p:extLst>
      <p:ext uri="{BB962C8B-B14F-4D97-AF65-F5344CB8AC3E}">
        <p14:creationId xmlns:p14="http://schemas.microsoft.com/office/powerpoint/2010/main" val="17116155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AB83A-9516-4256-B9C7-20AF87548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Biologics in ACL reconstruction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C2D04-F07E-4407-9D29-39A3F1B2D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proven benefits of PRP or stem cells at time of ACL reconstruction</a:t>
            </a:r>
          </a:p>
          <a:p>
            <a:pPr lvl="1"/>
            <a:r>
              <a:rPr lang="en-US" dirty="0"/>
              <a:t>Role in healing partial tears with non-op management?</a:t>
            </a:r>
          </a:p>
          <a:p>
            <a:r>
              <a:rPr lang="en-US" dirty="0"/>
              <a:t>Already drilling holes into bone</a:t>
            </a:r>
            <a:r>
              <a:rPr lang="en-US" dirty="0">
                <a:sym typeface="Wingdings" panose="05000000000000000000" pitchFamily="2" charset="2"/>
              </a:rPr>
              <a:t> natural stem cells from marrow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Why meniscus repairs heal better when done at same time as ACLR</a:t>
            </a:r>
          </a:p>
          <a:p>
            <a:r>
              <a:rPr lang="en-US" dirty="0">
                <a:sym typeface="Wingdings" panose="05000000000000000000" pitchFamily="2" charset="2"/>
              </a:rPr>
              <a:t>Increased costs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F0FA275F-3F26-4653-924D-8FA85CB1CA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863" y="3751580"/>
            <a:ext cx="3794274" cy="30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5820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DEA9B-DFF9-47B9-9969-A5B80FD16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Thank You</a:t>
            </a:r>
          </a:p>
        </p:txBody>
      </p:sp>
      <p:pic>
        <p:nvPicPr>
          <p:cNvPr id="5" name="Picture 4" descr="A picture containing indoor, clothing&#10;&#10;Description automatically generated">
            <a:extLst>
              <a:ext uri="{FF2B5EF4-FFF2-40B4-BE49-F238E27FC236}">
                <a16:creationId xmlns:a16="http://schemas.microsoft.com/office/drawing/2014/main" id="{32797962-8906-44D3-A6CB-4B3D2C6369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755" y="1544516"/>
            <a:ext cx="7310490" cy="487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409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ACL Injury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39436" y="2001982"/>
            <a:ext cx="5562600" cy="36576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Many high demand athletes unable to return to previous level of play</a:t>
            </a:r>
          </a:p>
          <a:p>
            <a:pPr lvl="1"/>
            <a:r>
              <a:rPr lang="en-US" dirty="0"/>
              <a:t>NFL RB and WR- 80% returned to play</a:t>
            </a:r>
          </a:p>
          <a:p>
            <a:pPr lvl="1"/>
            <a:r>
              <a:rPr lang="en-US" dirty="0"/>
              <a:t>Of those- 30% noted decrease in statistical performance</a:t>
            </a:r>
          </a:p>
          <a:p>
            <a:r>
              <a:rPr lang="en-US" dirty="0"/>
              <a:t>Nonsurgical treatment in young athletes produced unsatisfactory results</a:t>
            </a:r>
          </a:p>
          <a:p>
            <a:pPr lvl="1"/>
            <a:r>
              <a:rPr lang="en-US" dirty="0"/>
              <a:t>Accelerated </a:t>
            </a:r>
            <a:r>
              <a:rPr lang="en-US" dirty="0" err="1"/>
              <a:t>chondral</a:t>
            </a:r>
            <a:r>
              <a:rPr lang="en-US" dirty="0"/>
              <a:t> wear</a:t>
            </a:r>
          </a:p>
          <a:p>
            <a:pPr lvl="1"/>
            <a:r>
              <a:rPr lang="en-US" dirty="0"/>
              <a:t>Increased incidence of meniscal tears</a:t>
            </a:r>
          </a:p>
        </p:txBody>
      </p:sp>
      <p:pic>
        <p:nvPicPr>
          <p:cNvPr id="4" name="KT edited">
            <a:hlinkClick r:id="" action="ppaction://media"/>
            <a:extLst>
              <a:ext uri="{FF2B5EF4-FFF2-40B4-BE49-F238E27FC236}">
                <a16:creationId xmlns:a16="http://schemas.microsoft.com/office/drawing/2014/main" id="{4E389361-4E3D-48A2-B5D0-11BA19702C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02036" y="2001982"/>
            <a:ext cx="6064930" cy="340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01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5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97763" y="1690687"/>
            <a:ext cx="5498237" cy="503881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Lachman most sensitive</a:t>
            </a:r>
          </a:p>
          <a:p>
            <a:pPr lvl="1"/>
            <a:r>
              <a:rPr lang="en-US" dirty="0"/>
              <a:t>Equivalent to MRI</a:t>
            </a:r>
          </a:p>
          <a:p>
            <a:r>
              <a:rPr lang="en-US" dirty="0"/>
              <a:t>Pivot shift most specific</a:t>
            </a:r>
          </a:p>
          <a:p>
            <a:r>
              <a:rPr lang="en-US" dirty="0"/>
              <a:t>MRI to assess for associated injuries</a:t>
            </a:r>
          </a:p>
          <a:p>
            <a:pPr lvl="1"/>
            <a:r>
              <a:rPr lang="en-US" dirty="0"/>
              <a:t>Meniscal tears</a:t>
            </a:r>
          </a:p>
          <a:p>
            <a:pPr lvl="2"/>
            <a:r>
              <a:rPr lang="en-US" dirty="0"/>
              <a:t>Ramp lesions in ACL deficient knees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Osteochondral lesions</a:t>
            </a:r>
          </a:p>
          <a:p>
            <a:pPr lvl="1"/>
            <a:r>
              <a:rPr lang="en-US" dirty="0"/>
              <a:t>Collateral ligament injuries</a:t>
            </a:r>
          </a:p>
          <a:p>
            <a:pPr lvl="2"/>
            <a:r>
              <a:rPr lang="en-US" dirty="0"/>
              <a:t>Ignore and can lead to ↑ failure rates</a:t>
            </a:r>
            <a:endParaRPr lang="en-US" sz="2000" dirty="0"/>
          </a:p>
        </p:txBody>
      </p:sp>
      <p:pic>
        <p:nvPicPr>
          <p:cNvPr id="44034" name="Picture 2" descr="http://www.orthoteers.com/images/uploaded/Images6/knee_pivot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45008" y="1661843"/>
            <a:ext cx="3688794" cy="2273656"/>
          </a:xfrm>
          <a:prstGeom prst="rect">
            <a:avLst/>
          </a:prstGeom>
          <a:noFill/>
        </p:spPr>
      </p:pic>
      <p:pic>
        <p:nvPicPr>
          <p:cNvPr id="44036" name="Picture 4" descr="C:\Users\sfellow\Desktop\Fellow\Sports Fellowship 2014-2015 conferences\Knee Ligment Injuries\aclbonebruis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9517" y="1508231"/>
            <a:ext cx="2291179" cy="2609725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0173384-2F9D-4209-A106-81CE618734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625" y="4423179"/>
            <a:ext cx="5453458" cy="982730"/>
          </a:xfrm>
          <a:prstGeom prst="rect">
            <a:avLst/>
          </a:prstGeom>
        </p:spPr>
      </p:pic>
      <p:pic>
        <p:nvPicPr>
          <p:cNvPr id="1026" name="Picture 2" descr="Image result for ramp lesion knee">
            <a:hlinkClick r:id="rId5"/>
            <a:extLst>
              <a:ext uri="{FF2B5EF4-FFF2-40B4-BE49-F238E27FC236}">
                <a16:creationId xmlns:a16="http://schemas.microsoft.com/office/drawing/2014/main" id="{77C6C068-ED2E-4519-BA3E-855D9A74DC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741"/>
          <a:stretch/>
        </p:blipFill>
        <p:spPr bwMode="auto">
          <a:xfrm>
            <a:off x="5949517" y="4275291"/>
            <a:ext cx="2581924" cy="1788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icture containing toilet, indoor, object&#10;&#10;Description automatically generated">
            <a:extLst>
              <a:ext uri="{FF2B5EF4-FFF2-40B4-BE49-F238E27FC236}">
                <a16:creationId xmlns:a16="http://schemas.microsoft.com/office/drawing/2014/main" id="{AC2D8137-8027-4A32-ACEC-E60ECACDE8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564" y="4037459"/>
            <a:ext cx="2315417" cy="202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099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Anatomy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12071" y="1690688"/>
            <a:ext cx="5269637" cy="4597492"/>
          </a:xfrm>
        </p:spPr>
        <p:txBody>
          <a:bodyPr>
            <a:noAutofit/>
          </a:bodyPr>
          <a:lstStyle/>
          <a:p>
            <a:r>
              <a:rPr lang="en-US" dirty="0"/>
              <a:t>2 bundles</a:t>
            </a:r>
          </a:p>
          <a:p>
            <a:pPr lvl="1"/>
            <a:r>
              <a:rPr lang="en-US" dirty="0"/>
              <a:t>Anteromedial- tight in flexion (AP)</a:t>
            </a:r>
          </a:p>
          <a:p>
            <a:pPr lvl="1"/>
            <a:r>
              <a:rPr lang="en-US" dirty="0"/>
              <a:t>Posterolateral- tight in extension (rotational)</a:t>
            </a:r>
          </a:p>
          <a:p>
            <a:r>
              <a:rPr lang="en-US" dirty="0"/>
              <a:t>Parallel in extension; crossed in flexion</a:t>
            </a:r>
          </a:p>
          <a:p>
            <a:r>
              <a:rPr lang="en-US" dirty="0"/>
              <a:t>Lateral intercondylar ridge</a:t>
            </a:r>
          </a:p>
          <a:p>
            <a:pPr lvl="1"/>
            <a:r>
              <a:rPr lang="en-US" dirty="0"/>
              <a:t>Marks anterior and superior extent of femoral origin</a:t>
            </a:r>
          </a:p>
          <a:p>
            <a:r>
              <a:rPr lang="en-US" dirty="0"/>
              <a:t>Lateral bifurcate ridge</a:t>
            </a:r>
          </a:p>
          <a:p>
            <a:pPr lvl="1"/>
            <a:r>
              <a:rPr lang="en-US" dirty="0"/>
              <a:t>Perpendicular to LIR, separates bundles</a:t>
            </a:r>
          </a:p>
          <a:p>
            <a:endParaRPr lang="en-US" dirty="0"/>
          </a:p>
        </p:txBody>
      </p:sp>
      <p:pic>
        <p:nvPicPr>
          <p:cNvPr id="5" name="Picture 4" descr="ACL Anatomy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32512" y="1529241"/>
            <a:ext cx="2885242" cy="2974019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B3D612F7-C397-4476-AF10-0B048DDA9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040" y="2828597"/>
            <a:ext cx="3241829" cy="3164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0312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974C3B9-762A-45AD-99EE-0080798E792A}"/>
              </a:ext>
            </a:extLst>
          </p:cNvPr>
          <p:cNvSpPr txBox="1">
            <a:spLocks/>
          </p:cNvSpPr>
          <p:nvPr/>
        </p:nvSpPr>
        <p:spPr>
          <a:xfrm>
            <a:off x="838200" y="3094500"/>
            <a:ext cx="10515600" cy="669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b="1" dirty="0"/>
              <a:t>Any new anatomic topics of importance?</a:t>
            </a:r>
          </a:p>
        </p:txBody>
      </p:sp>
    </p:spTree>
    <p:extLst>
      <p:ext uri="{BB962C8B-B14F-4D97-AF65-F5344CB8AC3E}">
        <p14:creationId xmlns:p14="http://schemas.microsoft.com/office/powerpoint/2010/main" val="1559102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C1BBD-C07F-47C8-957E-87D6E4189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Anterolateral Ligament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2C3AF9-34C7-4E3A-BAD5-BD3925A74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929" y="1612561"/>
            <a:ext cx="5471724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Earliest account of made by </a:t>
            </a:r>
            <a:r>
              <a:rPr lang="en-US" dirty="0" err="1"/>
              <a:t>Segond</a:t>
            </a:r>
            <a:r>
              <a:rPr lang="en-US" dirty="0"/>
              <a:t> in 1879</a:t>
            </a:r>
          </a:p>
          <a:p>
            <a:pPr lvl="1"/>
            <a:r>
              <a:rPr lang="en-US" dirty="0"/>
              <a:t>i.e. Avulsion fracture off tibial plateau</a:t>
            </a:r>
          </a:p>
          <a:p>
            <a:r>
              <a:rPr lang="en-US" dirty="0"/>
              <a:t>More recognized since anatomic studies by </a:t>
            </a:r>
            <a:r>
              <a:rPr lang="en-US" dirty="0" err="1"/>
              <a:t>Claes</a:t>
            </a:r>
            <a:r>
              <a:rPr lang="en-US" dirty="0"/>
              <a:t> &amp; </a:t>
            </a:r>
            <a:r>
              <a:rPr lang="en-US" dirty="0" err="1"/>
              <a:t>Bellemans</a:t>
            </a:r>
            <a:r>
              <a:rPr lang="en-US" dirty="0"/>
              <a:t> (2013)</a:t>
            </a:r>
          </a:p>
          <a:p>
            <a:r>
              <a:rPr lang="en-US" dirty="0"/>
              <a:t>Role in medial rotational stability</a:t>
            </a:r>
          </a:p>
          <a:p>
            <a:r>
              <a:rPr lang="en-US" dirty="0"/>
              <a:t>Reconstructions now being performed concomitantly with ACL</a:t>
            </a:r>
          </a:p>
          <a:p>
            <a:pPr lvl="1"/>
            <a:r>
              <a:rPr lang="en-US" dirty="0"/>
              <a:t>Quite controversial</a:t>
            </a:r>
          </a:p>
          <a:p>
            <a:pPr lvl="1"/>
            <a:r>
              <a:rPr lang="en-US" dirty="0"/>
              <a:t>Numerous techniques described</a:t>
            </a:r>
          </a:p>
          <a:p>
            <a:pPr lvl="1"/>
            <a:r>
              <a:rPr lang="en-US" dirty="0"/>
              <a:t>Role in revision ACLR?</a:t>
            </a:r>
          </a:p>
          <a:p>
            <a:endParaRPr lang="en-US" dirty="0"/>
          </a:p>
        </p:txBody>
      </p:sp>
      <p:pic>
        <p:nvPicPr>
          <p:cNvPr id="5" name="Picture 4" descr="A picture containing indoor&#10;&#10;Description automatically generated">
            <a:extLst>
              <a:ext uri="{FF2B5EF4-FFF2-40B4-BE49-F238E27FC236}">
                <a16:creationId xmlns:a16="http://schemas.microsoft.com/office/drawing/2014/main" id="{99045C73-F50D-4C2C-AC5E-6A5207AE8E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441" y="1469491"/>
            <a:ext cx="3571777" cy="2004659"/>
          </a:xfrm>
          <a:prstGeom prst="rect">
            <a:avLst/>
          </a:prstGeom>
        </p:spPr>
      </p:pic>
      <p:pic>
        <p:nvPicPr>
          <p:cNvPr id="7" name="Picture 6" descr="A picture containing different, photo, clothing, object&#10;&#10;Description automatically generated">
            <a:extLst>
              <a:ext uri="{FF2B5EF4-FFF2-40B4-BE49-F238E27FC236}">
                <a16:creationId xmlns:a16="http://schemas.microsoft.com/office/drawing/2014/main" id="{9765CB95-BD6A-4875-B4D1-84B3202F9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442" y="3546689"/>
            <a:ext cx="3571778" cy="3231409"/>
          </a:xfrm>
          <a:prstGeom prst="rect">
            <a:avLst/>
          </a:prstGeom>
        </p:spPr>
      </p:pic>
      <p:pic>
        <p:nvPicPr>
          <p:cNvPr id="9" name="Picture 8" descr="A close up of a person&#10;&#10;Description automatically generated">
            <a:extLst>
              <a:ext uri="{FF2B5EF4-FFF2-40B4-BE49-F238E27FC236}">
                <a16:creationId xmlns:a16="http://schemas.microsoft.com/office/drawing/2014/main" id="{B5B3D658-A549-43B6-9A24-49FECA94F6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691" y="1469491"/>
            <a:ext cx="2712183" cy="362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078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60" id="{1950C2C9-9D17-4723-AAEE-E64A7711F454}" vid="{AAE69B92-9493-4617-8FC7-70325375DA5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360</Template>
  <TotalTime>10560</TotalTime>
  <Words>1639</Words>
  <Application>Microsoft Office PowerPoint</Application>
  <PresentationFormat>Widescreen</PresentationFormat>
  <Paragraphs>295</Paragraphs>
  <Slides>43</Slides>
  <Notes>3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Arial</vt:lpstr>
      <vt:lpstr>Calibri</vt:lpstr>
      <vt:lpstr>Calibri Light</vt:lpstr>
      <vt:lpstr>Office Theme</vt:lpstr>
      <vt:lpstr>ACL Reconstruction: Where are we in 2019?</vt:lpstr>
      <vt:lpstr>Disclosure Statement</vt:lpstr>
      <vt:lpstr>Trevor R. Born, M.D.</vt:lpstr>
      <vt:lpstr>ACL Injury</vt:lpstr>
      <vt:lpstr>ACL Injury</vt:lpstr>
      <vt:lpstr>Diagnosis</vt:lpstr>
      <vt:lpstr>Anatomy</vt:lpstr>
      <vt:lpstr>PowerPoint Presentation</vt:lpstr>
      <vt:lpstr>Anterolateral Ligament</vt:lpstr>
      <vt:lpstr>Posterior Tibial Slope</vt:lpstr>
      <vt:lpstr>PowerPoint Presentation</vt:lpstr>
      <vt:lpstr>ACL Surgical Techniques</vt:lpstr>
      <vt:lpstr>PowerPoint Presentation</vt:lpstr>
      <vt:lpstr>Double-Bundle Reconstruction</vt:lpstr>
      <vt:lpstr>Repair vs. Reconstruction?</vt:lpstr>
      <vt:lpstr>ACL Repair</vt:lpstr>
      <vt:lpstr>PowerPoint Presentation</vt:lpstr>
      <vt:lpstr>Graft Selection</vt:lpstr>
      <vt:lpstr>Quadriceps Autograft</vt:lpstr>
      <vt:lpstr>Graft Selection</vt:lpstr>
      <vt:lpstr>Role of Allografts</vt:lpstr>
      <vt:lpstr>PowerPoint Presentation</vt:lpstr>
      <vt:lpstr>Gender Role</vt:lpstr>
      <vt:lpstr>PowerPoint Presentation</vt:lpstr>
      <vt:lpstr>PowerPoint Presentation</vt:lpstr>
      <vt:lpstr>Prevention</vt:lpstr>
      <vt:lpstr>PowerPoint Presentation</vt:lpstr>
      <vt:lpstr>PowerPoint Presentation</vt:lpstr>
      <vt:lpstr>ACL Reconstruction Rehab</vt:lpstr>
      <vt:lpstr>ACL Reconstruction Rehab</vt:lpstr>
      <vt:lpstr>ACL Reconstruction Rehab</vt:lpstr>
      <vt:lpstr>ACL Reconstruction Rehab</vt:lpstr>
      <vt:lpstr>ACL Reconstruction Rehab</vt:lpstr>
      <vt:lpstr>ACL Reconstruction Rehab</vt:lpstr>
      <vt:lpstr>PowerPoint Presentation</vt:lpstr>
      <vt:lpstr>Return to Sports (RTS) after ACL Reconstruction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Biologics in ACL reconstruction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Hip Arthroscopy: Indications for Use</dc:title>
  <dc:creator>Trevor Born</dc:creator>
  <cp:lastModifiedBy>April Mason</cp:lastModifiedBy>
  <cp:revision>74</cp:revision>
  <dcterms:created xsi:type="dcterms:W3CDTF">2019-08-02T02:09:40Z</dcterms:created>
  <dcterms:modified xsi:type="dcterms:W3CDTF">2019-08-26T20:00:00Z</dcterms:modified>
</cp:coreProperties>
</file>